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57" r:id="rId2"/>
    <p:sldId id="561" r:id="rId3"/>
    <p:sldId id="618" r:id="rId4"/>
    <p:sldId id="626" r:id="rId5"/>
    <p:sldId id="607" r:id="rId6"/>
    <p:sldId id="625" r:id="rId7"/>
    <p:sldId id="627" r:id="rId8"/>
    <p:sldId id="628" r:id="rId9"/>
    <p:sldId id="633" r:id="rId10"/>
    <p:sldId id="634" r:id="rId11"/>
    <p:sldId id="630" r:id="rId12"/>
    <p:sldId id="544" r:id="rId13"/>
  </p:sldIdLst>
  <p:sldSz cx="9144000" cy="6858000" type="screen4x3"/>
  <p:notesSz cx="7102475" cy="102346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9900"/>
    <a:srgbClr val="44A48B"/>
    <a:srgbClr val="FFFFCC"/>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03" autoAdjust="0"/>
    <p:restoredTop sz="94670" autoAdjust="0"/>
  </p:normalViewPr>
  <p:slideViewPr>
    <p:cSldViewPr>
      <p:cViewPr>
        <p:scale>
          <a:sx n="80" d="100"/>
          <a:sy n="80" d="100"/>
        </p:scale>
        <p:origin x="-2628" y="-636"/>
      </p:cViewPr>
      <p:guideLst>
        <p:guide orient="horz" pos="2160"/>
        <p:guide pos="2880"/>
      </p:guideLst>
    </p:cSldViewPr>
  </p:slideViewPr>
  <p:outlineViewPr>
    <p:cViewPr>
      <p:scale>
        <a:sx n="33" d="100"/>
        <a:sy n="33" d="100"/>
      </p:scale>
      <p:origin x="0" y="7470"/>
    </p:cViewPr>
  </p:outlineViewPr>
  <p:notesTextViewPr>
    <p:cViewPr>
      <p:scale>
        <a:sx n="100" d="100"/>
        <a:sy n="100" d="100"/>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4022C9-F2B3-44CC-A6CB-9A60ECE4940F}" type="doc">
      <dgm:prSet loTypeId="urn:microsoft.com/office/officeart/2005/8/layout/list1" loCatId="list" qsTypeId="urn:microsoft.com/office/officeart/2005/8/quickstyle/simple4" qsCatId="simple" csTypeId="urn:microsoft.com/office/officeart/2005/8/colors/colorful1#1" csCatId="colorful" phldr="1"/>
      <dgm:spPr/>
      <dgm:t>
        <a:bodyPr/>
        <a:lstStyle/>
        <a:p>
          <a:endParaRPr lang="zh-TW" altLang="en-US"/>
        </a:p>
      </dgm:t>
    </dgm:pt>
    <dgm:pt modelId="{1158A6B6-0631-4B3A-BFC1-0E50EF9B7590}">
      <dgm:prSet phldrT="[文字]" custT="1"/>
      <dgm:spPr/>
      <dgm:t>
        <a:bodyPr/>
        <a:lstStyle/>
        <a:p>
          <a:pPr algn="l"/>
          <a:r>
            <a:rPr lang="zh-TW" altLang="en-US" sz="3200" dirty="0" smtClean="0">
              <a:latin typeface="標楷體" panose="03000509000000000000" pitchFamily="65" charset="-120"/>
              <a:ea typeface="標楷體" panose="03000509000000000000" pitchFamily="65" charset="-120"/>
            </a:rPr>
            <a:t>一、辦理歷程</a:t>
          </a:r>
          <a:endParaRPr lang="zh-TW" altLang="en-US" sz="3200" dirty="0"/>
        </a:p>
      </dgm:t>
    </dgm:pt>
    <dgm:pt modelId="{D22EBF40-AAF8-4E76-9629-AA193A09C985}" type="parTrans" cxnId="{17B63562-6EE0-4F73-B11A-FE386307E03C}">
      <dgm:prSet/>
      <dgm:spPr/>
      <dgm:t>
        <a:bodyPr/>
        <a:lstStyle/>
        <a:p>
          <a:pPr algn="l"/>
          <a:endParaRPr lang="zh-TW" altLang="en-US" sz="3200"/>
        </a:p>
      </dgm:t>
    </dgm:pt>
    <dgm:pt modelId="{F3E21401-BB1A-4A16-A161-C75D82C216BB}" type="sibTrans" cxnId="{17B63562-6EE0-4F73-B11A-FE386307E03C}">
      <dgm:prSet/>
      <dgm:spPr/>
      <dgm:t>
        <a:bodyPr/>
        <a:lstStyle/>
        <a:p>
          <a:pPr algn="l"/>
          <a:endParaRPr lang="zh-TW" altLang="en-US" sz="3200"/>
        </a:p>
      </dgm:t>
    </dgm:pt>
    <dgm:pt modelId="{1EAE2CA6-C176-4386-BE04-D7131E00373E}">
      <dgm:prSet phldrT="[文字]" custT="1"/>
      <dgm:spPr/>
      <dgm:t>
        <a:bodyPr/>
        <a:lstStyle/>
        <a:p>
          <a:pPr algn="l"/>
          <a:r>
            <a:rPr lang="zh-TW" altLang="en-US" sz="3200" dirty="0" smtClean="0">
              <a:latin typeface="標楷體" panose="03000509000000000000" pitchFamily="65" charset="-120"/>
              <a:ea typeface="標楷體" panose="03000509000000000000" pitchFamily="65" charset="-120"/>
            </a:rPr>
            <a:t>三、採行措施</a:t>
          </a:r>
          <a:endParaRPr lang="zh-TW" altLang="en-US" sz="3200" dirty="0">
            <a:solidFill>
              <a:schemeClr val="bg1"/>
            </a:solidFill>
          </a:endParaRPr>
        </a:p>
      </dgm:t>
    </dgm:pt>
    <dgm:pt modelId="{899B4C3A-F929-42E1-8FD4-4D9CE1F35391}" type="parTrans" cxnId="{A067B884-D893-4F0D-8FFA-D779EC988CCB}">
      <dgm:prSet/>
      <dgm:spPr/>
      <dgm:t>
        <a:bodyPr/>
        <a:lstStyle/>
        <a:p>
          <a:pPr algn="l"/>
          <a:endParaRPr lang="zh-TW" altLang="en-US" sz="3200"/>
        </a:p>
      </dgm:t>
    </dgm:pt>
    <dgm:pt modelId="{F69AD649-562F-44AF-9345-5E4365D99EA8}" type="sibTrans" cxnId="{A067B884-D893-4F0D-8FFA-D779EC988CCB}">
      <dgm:prSet/>
      <dgm:spPr/>
      <dgm:t>
        <a:bodyPr/>
        <a:lstStyle/>
        <a:p>
          <a:pPr algn="l"/>
          <a:endParaRPr lang="zh-TW" altLang="en-US" sz="3200"/>
        </a:p>
      </dgm:t>
    </dgm:pt>
    <dgm:pt modelId="{A6BA2CD1-AFBF-4F95-976F-0CCB23FB7CF2}">
      <dgm:prSet custT="1"/>
      <dgm:spPr/>
      <dgm:t>
        <a:bodyPr/>
        <a:lstStyle/>
        <a:p>
          <a:r>
            <a:rPr lang="zh-TW" altLang="en-US" sz="3200" dirty="0" smtClean="0">
              <a:latin typeface="標楷體" panose="03000509000000000000" pitchFamily="65" charset="-120"/>
              <a:ea typeface="標楷體" panose="03000509000000000000" pitchFamily="65" charset="-120"/>
            </a:rPr>
            <a:t>二、因應策略架構</a:t>
          </a:r>
          <a:endParaRPr lang="zh-TW" altLang="en-US" sz="3200" dirty="0">
            <a:latin typeface="標楷體" panose="03000509000000000000" pitchFamily="65" charset="-120"/>
            <a:ea typeface="標楷體" panose="03000509000000000000" pitchFamily="65" charset="-120"/>
          </a:endParaRPr>
        </a:p>
      </dgm:t>
    </dgm:pt>
    <dgm:pt modelId="{21AA7CFD-A02F-452D-B936-690B3AA9ED06}" type="parTrans" cxnId="{68B5D08E-895C-459B-A23E-59F4555C682D}">
      <dgm:prSet/>
      <dgm:spPr/>
      <dgm:t>
        <a:bodyPr/>
        <a:lstStyle/>
        <a:p>
          <a:endParaRPr lang="zh-TW" altLang="en-US"/>
        </a:p>
      </dgm:t>
    </dgm:pt>
    <dgm:pt modelId="{A921C1BF-43CC-4F23-8D16-5B38E6190958}" type="sibTrans" cxnId="{68B5D08E-895C-459B-A23E-59F4555C682D}">
      <dgm:prSet/>
      <dgm:spPr/>
      <dgm:t>
        <a:bodyPr/>
        <a:lstStyle/>
        <a:p>
          <a:endParaRPr lang="zh-TW" altLang="en-US"/>
        </a:p>
      </dgm:t>
    </dgm:pt>
    <dgm:pt modelId="{17F37A6F-0D99-4452-8BB5-95A91F92DC64}" type="pres">
      <dgm:prSet presAssocID="{4D4022C9-F2B3-44CC-A6CB-9A60ECE4940F}" presName="linear" presStyleCnt="0">
        <dgm:presLayoutVars>
          <dgm:dir/>
          <dgm:animLvl val="lvl"/>
          <dgm:resizeHandles val="exact"/>
        </dgm:presLayoutVars>
      </dgm:prSet>
      <dgm:spPr/>
      <dgm:t>
        <a:bodyPr/>
        <a:lstStyle/>
        <a:p>
          <a:endParaRPr lang="zh-TW" altLang="en-US"/>
        </a:p>
      </dgm:t>
    </dgm:pt>
    <dgm:pt modelId="{665A77A5-F78A-45B7-8B22-5A3E2C64A50D}" type="pres">
      <dgm:prSet presAssocID="{1158A6B6-0631-4B3A-BFC1-0E50EF9B7590}" presName="parentLin" presStyleCnt="0"/>
      <dgm:spPr/>
    </dgm:pt>
    <dgm:pt modelId="{67EC6577-DCE1-4AD3-9658-3F15FBD94FB2}" type="pres">
      <dgm:prSet presAssocID="{1158A6B6-0631-4B3A-BFC1-0E50EF9B7590}" presName="parentLeftMargin" presStyleLbl="node1" presStyleIdx="0" presStyleCnt="3"/>
      <dgm:spPr/>
      <dgm:t>
        <a:bodyPr/>
        <a:lstStyle/>
        <a:p>
          <a:endParaRPr lang="zh-TW" altLang="en-US"/>
        </a:p>
      </dgm:t>
    </dgm:pt>
    <dgm:pt modelId="{4A3805E4-032E-4DC5-B94A-B566B612DD23}" type="pres">
      <dgm:prSet presAssocID="{1158A6B6-0631-4B3A-BFC1-0E50EF9B7590}" presName="parentText" presStyleLbl="node1" presStyleIdx="0" presStyleCnt="3" custScaleX="97449" custScaleY="57505">
        <dgm:presLayoutVars>
          <dgm:chMax val="0"/>
          <dgm:bulletEnabled val="1"/>
        </dgm:presLayoutVars>
      </dgm:prSet>
      <dgm:spPr/>
      <dgm:t>
        <a:bodyPr/>
        <a:lstStyle/>
        <a:p>
          <a:endParaRPr lang="zh-TW" altLang="en-US"/>
        </a:p>
      </dgm:t>
    </dgm:pt>
    <dgm:pt modelId="{E184EAB6-8492-4DFE-ADA4-D11C1F777168}" type="pres">
      <dgm:prSet presAssocID="{1158A6B6-0631-4B3A-BFC1-0E50EF9B7590}" presName="negativeSpace" presStyleCnt="0"/>
      <dgm:spPr/>
    </dgm:pt>
    <dgm:pt modelId="{AF0B9D49-000D-48D7-BA48-BC839034180D}" type="pres">
      <dgm:prSet presAssocID="{1158A6B6-0631-4B3A-BFC1-0E50EF9B7590}" presName="childText" presStyleLbl="conFgAcc1" presStyleIdx="0" presStyleCnt="3">
        <dgm:presLayoutVars>
          <dgm:bulletEnabled val="1"/>
        </dgm:presLayoutVars>
      </dgm:prSet>
      <dgm:spPr/>
    </dgm:pt>
    <dgm:pt modelId="{9B848DE3-11C2-4881-ACD0-F6CC152EE7C4}" type="pres">
      <dgm:prSet presAssocID="{F3E21401-BB1A-4A16-A161-C75D82C216BB}" presName="spaceBetweenRectangles" presStyleCnt="0"/>
      <dgm:spPr/>
    </dgm:pt>
    <dgm:pt modelId="{B48B9C98-CD08-446E-A453-9A8D21031944}" type="pres">
      <dgm:prSet presAssocID="{A6BA2CD1-AFBF-4F95-976F-0CCB23FB7CF2}" presName="parentLin" presStyleCnt="0"/>
      <dgm:spPr/>
    </dgm:pt>
    <dgm:pt modelId="{40BE90B0-A130-4C03-A31F-20292F63CB55}" type="pres">
      <dgm:prSet presAssocID="{A6BA2CD1-AFBF-4F95-976F-0CCB23FB7CF2}" presName="parentLeftMargin" presStyleLbl="node1" presStyleIdx="0" presStyleCnt="3"/>
      <dgm:spPr/>
      <dgm:t>
        <a:bodyPr/>
        <a:lstStyle/>
        <a:p>
          <a:endParaRPr lang="zh-TW" altLang="en-US"/>
        </a:p>
      </dgm:t>
    </dgm:pt>
    <dgm:pt modelId="{1BF6F2F1-6295-4EBF-B3EB-C999F121480E}" type="pres">
      <dgm:prSet presAssocID="{A6BA2CD1-AFBF-4F95-976F-0CCB23FB7CF2}" presName="parentText" presStyleLbl="node1" presStyleIdx="1" presStyleCnt="3" custScaleX="97449" custScaleY="57613">
        <dgm:presLayoutVars>
          <dgm:chMax val="0"/>
          <dgm:bulletEnabled val="1"/>
        </dgm:presLayoutVars>
      </dgm:prSet>
      <dgm:spPr/>
      <dgm:t>
        <a:bodyPr/>
        <a:lstStyle/>
        <a:p>
          <a:endParaRPr lang="zh-TW" altLang="en-US"/>
        </a:p>
      </dgm:t>
    </dgm:pt>
    <dgm:pt modelId="{826599D9-6DB5-44C1-809D-46E92CCA20D0}" type="pres">
      <dgm:prSet presAssocID="{A6BA2CD1-AFBF-4F95-976F-0CCB23FB7CF2}" presName="negativeSpace" presStyleCnt="0"/>
      <dgm:spPr/>
    </dgm:pt>
    <dgm:pt modelId="{3F2EE279-07A6-40D7-979A-B0A8D450A142}" type="pres">
      <dgm:prSet presAssocID="{A6BA2CD1-AFBF-4F95-976F-0CCB23FB7CF2}" presName="childText" presStyleLbl="conFgAcc1" presStyleIdx="1" presStyleCnt="3">
        <dgm:presLayoutVars>
          <dgm:bulletEnabled val="1"/>
        </dgm:presLayoutVars>
      </dgm:prSet>
      <dgm:spPr/>
    </dgm:pt>
    <dgm:pt modelId="{A38D7DE8-4749-4209-9ABD-9C952C06A405}" type="pres">
      <dgm:prSet presAssocID="{A921C1BF-43CC-4F23-8D16-5B38E6190958}" presName="spaceBetweenRectangles" presStyleCnt="0"/>
      <dgm:spPr/>
    </dgm:pt>
    <dgm:pt modelId="{FBE50A91-BCEE-47D1-BCB3-BD0EDA814B0D}" type="pres">
      <dgm:prSet presAssocID="{1EAE2CA6-C176-4386-BE04-D7131E00373E}" presName="parentLin" presStyleCnt="0"/>
      <dgm:spPr/>
    </dgm:pt>
    <dgm:pt modelId="{7922C692-180D-4276-BE44-FC70D1D0D334}" type="pres">
      <dgm:prSet presAssocID="{1EAE2CA6-C176-4386-BE04-D7131E00373E}" presName="parentLeftMargin" presStyleLbl="node1" presStyleIdx="1" presStyleCnt="3"/>
      <dgm:spPr/>
      <dgm:t>
        <a:bodyPr/>
        <a:lstStyle/>
        <a:p>
          <a:endParaRPr lang="zh-TW" altLang="en-US"/>
        </a:p>
      </dgm:t>
    </dgm:pt>
    <dgm:pt modelId="{180F2A90-5E5C-4751-8300-FE207192053D}" type="pres">
      <dgm:prSet presAssocID="{1EAE2CA6-C176-4386-BE04-D7131E00373E}" presName="parentText" presStyleLbl="node1" presStyleIdx="2" presStyleCnt="3" custScaleX="97449" custScaleY="52225" custLinFactNeighborX="2262" custLinFactNeighborY="-3967">
        <dgm:presLayoutVars>
          <dgm:chMax val="0"/>
          <dgm:bulletEnabled val="1"/>
        </dgm:presLayoutVars>
      </dgm:prSet>
      <dgm:spPr/>
      <dgm:t>
        <a:bodyPr/>
        <a:lstStyle/>
        <a:p>
          <a:endParaRPr lang="zh-TW" altLang="en-US"/>
        </a:p>
      </dgm:t>
    </dgm:pt>
    <dgm:pt modelId="{B68C6090-0F13-4763-AAF5-5DDC11751AA5}" type="pres">
      <dgm:prSet presAssocID="{1EAE2CA6-C176-4386-BE04-D7131E00373E}" presName="negativeSpace" presStyleCnt="0"/>
      <dgm:spPr/>
    </dgm:pt>
    <dgm:pt modelId="{9FD92702-7AFF-46DF-921B-D331A68F7A86}" type="pres">
      <dgm:prSet presAssocID="{1EAE2CA6-C176-4386-BE04-D7131E00373E}" presName="childText" presStyleLbl="conFgAcc1" presStyleIdx="2" presStyleCnt="3">
        <dgm:presLayoutVars>
          <dgm:bulletEnabled val="1"/>
        </dgm:presLayoutVars>
      </dgm:prSet>
      <dgm:spPr/>
    </dgm:pt>
  </dgm:ptLst>
  <dgm:cxnLst>
    <dgm:cxn modelId="{6A13BDD1-256B-44A5-A3E1-BBF888E60FF5}" type="presOf" srcId="{A6BA2CD1-AFBF-4F95-976F-0CCB23FB7CF2}" destId="{40BE90B0-A130-4C03-A31F-20292F63CB55}" srcOrd="0" destOrd="0" presId="urn:microsoft.com/office/officeart/2005/8/layout/list1"/>
    <dgm:cxn modelId="{68B5D08E-895C-459B-A23E-59F4555C682D}" srcId="{4D4022C9-F2B3-44CC-A6CB-9A60ECE4940F}" destId="{A6BA2CD1-AFBF-4F95-976F-0CCB23FB7CF2}" srcOrd="1" destOrd="0" parTransId="{21AA7CFD-A02F-452D-B936-690B3AA9ED06}" sibTransId="{A921C1BF-43CC-4F23-8D16-5B38E6190958}"/>
    <dgm:cxn modelId="{A0A181B1-4C9C-43AB-BCC1-CA4D28587D43}" type="presOf" srcId="{4D4022C9-F2B3-44CC-A6CB-9A60ECE4940F}" destId="{17F37A6F-0D99-4452-8BB5-95A91F92DC64}" srcOrd="0" destOrd="0" presId="urn:microsoft.com/office/officeart/2005/8/layout/list1"/>
    <dgm:cxn modelId="{A067B884-D893-4F0D-8FFA-D779EC988CCB}" srcId="{4D4022C9-F2B3-44CC-A6CB-9A60ECE4940F}" destId="{1EAE2CA6-C176-4386-BE04-D7131E00373E}" srcOrd="2" destOrd="0" parTransId="{899B4C3A-F929-42E1-8FD4-4D9CE1F35391}" sibTransId="{F69AD649-562F-44AF-9345-5E4365D99EA8}"/>
    <dgm:cxn modelId="{296BE39A-C583-4901-8C7D-B4B9B95736C0}" type="presOf" srcId="{1158A6B6-0631-4B3A-BFC1-0E50EF9B7590}" destId="{4A3805E4-032E-4DC5-B94A-B566B612DD23}" srcOrd="1" destOrd="0" presId="urn:microsoft.com/office/officeart/2005/8/layout/list1"/>
    <dgm:cxn modelId="{B7CB8F5D-06E8-48DE-B10F-789C928DA992}" type="presOf" srcId="{1158A6B6-0631-4B3A-BFC1-0E50EF9B7590}" destId="{67EC6577-DCE1-4AD3-9658-3F15FBD94FB2}" srcOrd="0" destOrd="0" presId="urn:microsoft.com/office/officeart/2005/8/layout/list1"/>
    <dgm:cxn modelId="{17B63562-6EE0-4F73-B11A-FE386307E03C}" srcId="{4D4022C9-F2B3-44CC-A6CB-9A60ECE4940F}" destId="{1158A6B6-0631-4B3A-BFC1-0E50EF9B7590}" srcOrd="0" destOrd="0" parTransId="{D22EBF40-AAF8-4E76-9629-AA193A09C985}" sibTransId="{F3E21401-BB1A-4A16-A161-C75D82C216BB}"/>
    <dgm:cxn modelId="{19E567D0-910B-4C43-9B86-6B290C9FBEFF}" type="presOf" srcId="{1EAE2CA6-C176-4386-BE04-D7131E00373E}" destId="{7922C692-180D-4276-BE44-FC70D1D0D334}" srcOrd="0" destOrd="0" presId="urn:microsoft.com/office/officeart/2005/8/layout/list1"/>
    <dgm:cxn modelId="{49B01704-B5CC-4FD5-8FBF-6E0AE8F4F523}" type="presOf" srcId="{A6BA2CD1-AFBF-4F95-976F-0CCB23FB7CF2}" destId="{1BF6F2F1-6295-4EBF-B3EB-C999F121480E}" srcOrd="1" destOrd="0" presId="urn:microsoft.com/office/officeart/2005/8/layout/list1"/>
    <dgm:cxn modelId="{621B2C73-0EFD-4DE0-A9A8-6D63094D25A3}" type="presOf" srcId="{1EAE2CA6-C176-4386-BE04-D7131E00373E}" destId="{180F2A90-5E5C-4751-8300-FE207192053D}" srcOrd="1" destOrd="0" presId="urn:microsoft.com/office/officeart/2005/8/layout/list1"/>
    <dgm:cxn modelId="{F18B23B8-1D18-4A54-AB13-D0DAAF0AB794}" type="presParOf" srcId="{17F37A6F-0D99-4452-8BB5-95A91F92DC64}" destId="{665A77A5-F78A-45B7-8B22-5A3E2C64A50D}" srcOrd="0" destOrd="0" presId="urn:microsoft.com/office/officeart/2005/8/layout/list1"/>
    <dgm:cxn modelId="{6D57FA53-1D43-4A1C-900C-B4BC0964B42A}" type="presParOf" srcId="{665A77A5-F78A-45B7-8B22-5A3E2C64A50D}" destId="{67EC6577-DCE1-4AD3-9658-3F15FBD94FB2}" srcOrd="0" destOrd="0" presId="urn:microsoft.com/office/officeart/2005/8/layout/list1"/>
    <dgm:cxn modelId="{02169BEF-B916-4C9B-9E51-2C937AD61D2B}" type="presParOf" srcId="{665A77A5-F78A-45B7-8B22-5A3E2C64A50D}" destId="{4A3805E4-032E-4DC5-B94A-B566B612DD23}" srcOrd="1" destOrd="0" presId="urn:microsoft.com/office/officeart/2005/8/layout/list1"/>
    <dgm:cxn modelId="{35603C3A-4C83-4F2C-9C3C-1A83F2C5A472}" type="presParOf" srcId="{17F37A6F-0D99-4452-8BB5-95A91F92DC64}" destId="{E184EAB6-8492-4DFE-ADA4-D11C1F777168}" srcOrd="1" destOrd="0" presId="urn:microsoft.com/office/officeart/2005/8/layout/list1"/>
    <dgm:cxn modelId="{F91CF5F1-2767-41EF-BC8B-B8B9FF9E0026}" type="presParOf" srcId="{17F37A6F-0D99-4452-8BB5-95A91F92DC64}" destId="{AF0B9D49-000D-48D7-BA48-BC839034180D}" srcOrd="2" destOrd="0" presId="urn:microsoft.com/office/officeart/2005/8/layout/list1"/>
    <dgm:cxn modelId="{9C0C19A3-5E13-4412-A86E-794F57EF429A}" type="presParOf" srcId="{17F37A6F-0D99-4452-8BB5-95A91F92DC64}" destId="{9B848DE3-11C2-4881-ACD0-F6CC152EE7C4}" srcOrd="3" destOrd="0" presId="urn:microsoft.com/office/officeart/2005/8/layout/list1"/>
    <dgm:cxn modelId="{8BFBC66D-FC8C-49CF-A7AC-96FF63441A51}" type="presParOf" srcId="{17F37A6F-0D99-4452-8BB5-95A91F92DC64}" destId="{B48B9C98-CD08-446E-A453-9A8D21031944}" srcOrd="4" destOrd="0" presId="urn:microsoft.com/office/officeart/2005/8/layout/list1"/>
    <dgm:cxn modelId="{E6C610F8-99F8-46BC-8B60-56B3278D4A2B}" type="presParOf" srcId="{B48B9C98-CD08-446E-A453-9A8D21031944}" destId="{40BE90B0-A130-4C03-A31F-20292F63CB55}" srcOrd="0" destOrd="0" presId="urn:microsoft.com/office/officeart/2005/8/layout/list1"/>
    <dgm:cxn modelId="{0428CD0C-132E-4E65-BB8E-ED041B5EAF59}" type="presParOf" srcId="{B48B9C98-CD08-446E-A453-9A8D21031944}" destId="{1BF6F2F1-6295-4EBF-B3EB-C999F121480E}" srcOrd="1" destOrd="0" presId="urn:microsoft.com/office/officeart/2005/8/layout/list1"/>
    <dgm:cxn modelId="{89E75438-076E-47A3-83CF-1E8EB1800626}" type="presParOf" srcId="{17F37A6F-0D99-4452-8BB5-95A91F92DC64}" destId="{826599D9-6DB5-44C1-809D-46E92CCA20D0}" srcOrd="5" destOrd="0" presId="urn:microsoft.com/office/officeart/2005/8/layout/list1"/>
    <dgm:cxn modelId="{5783FCCE-B3C1-4EBA-A24E-93B5FC389A98}" type="presParOf" srcId="{17F37A6F-0D99-4452-8BB5-95A91F92DC64}" destId="{3F2EE279-07A6-40D7-979A-B0A8D450A142}" srcOrd="6" destOrd="0" presId="urn:microsoft.com/office/officeart/2005/8/layout/list1"/>
    <dgm:cxn modelId="{7E901C87-478C-4DC4-ABE7-AE2A0EC49FA3}" type="presParOf" srcId="{17F37A6F-0D99-4452-8BB5-95A91F92DC64}" destId="{A38D7DE8-4749-4209-9ABD-9C952C06A405}" srcOrd="7" destOrd="0" presId="urn:microsoft.com/office/officeart/2005/8/layout/list1"/>
    <dgm:cxn modelId="{64CFA571-E33B-411A-87BC-D0D36583377B}" type="presParOf" srcId="{17F37A6F-0D99-4452-8BB5-95A91F92DC64}" destId="{FBE50A91-BCEE-47D1-BCB3-BD0EDA814B0D}" srcOrd="8" destOrd="0" presId="urn:microsoft.com/office/officeart/2005/8/layout/list1"/>
    <dgm:cxn modelId="{EBF722CC-C584-4120-B039-0FBEE210FB09}" type="presParOf" srcId="{FBE50A91-BCEE-47D1-BCB3-BD0EDA814B0D}" destId="{7922C692-180D-4276-BE44-FC70D1D0D334}" srcOrd="0" destOrd="0" presId="urn:microsoft.com/office/officeart/2005/8/layout/list1"/>
    <dgm:cxn modelId="{ACE60312-8E13-4441-81DC-17E8E380E727}" type="presParOf" srcId="{FBE50A91-BCEE-47D1-BCB3-BD0EDA814B0D}" destId="{180F2A90-5E5C-4751-8300-FE207192053D}" srcOrd="1" destOrd="0" presId="urn:microsoft.com/office/officeart/2005/8/layout/list1"/>
    <dgm:cxn modelId="{7599984A-DB80-43AA-96E4-C364AA8B0223}" type="presParOf" srcId="{17F37A6F-0D99-4452-8BB5-95A91F92DC64}" destId="{B68C6090-0F13-4763-AAF5-5DDC11751AA5}" srcOrd="9" destOrd="0" presId="urn:microsoft.com/office/officeart/2005/8/layout/list1"/>
    <dgm:cxn modelId="{9A36D9B7-BD47-4E1A-AB4B-BE5E62DDFA18}" type="presParOf" srcId="{17F37A6F-0D99-4452-8BB5-95A91F92DC64}" destId="{9FD92702-7AFF-46DF-921B-D331A68F7A86}"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0B9D49-000D-48D7-BA48-BC839034180D}">
      <dsp:nvSpPr>
        <dsp:cNvPr id="0" name=""/>
        <dsp:cNvSpPr/>
      </dsp:nvSpPr>
      <dsp:spPr>
        <a:xfrm>
          <a:off x="0" y="147961"/>
          <a:ext cx="8064896" cy="13104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A3805E4-032E-4DC5-B94A-B566B612DD23}">
      <dsp:nvSpPr>
        <dsp:cNvPr id="0" name=""/>
        <dsp:cNvSpPr/>
      </dsp:nvSpPr>
      <dsp:spPr>
        <a:xfrm>
          <a:off x="403244" y="32757"/>
          <a:ext cx="5501412" cy="882724"/>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3384" tIns="0" rIns="213384" bIns="0" numCol="1" spcCol="1270" anchor="ctr" anchorCtr="0">
          <a:noAutofit/>
        </a:bodyPr>
        <a:lstStyle/>
        <a:p>
          <a:pPr lvl="0" algn="l" defTabSz="1422400">
            <a:lnSpc>
              <a:spcPct val="90000"/>
            </a:lnSpc>
            <a:spcBef>
              <a:spcPct val="0"/>
            </a:spcBef>
            <a:spcAft>
              <a:spcPct val="35000"/>
            </a:spcAft>
          </a:pPr>
          <a:r>
            <a:rPr lang="zh-TW" altLang="en-US" sz="3200" kern="1200" dirty="0" smtClean="0">
              <a:latin typeface="標楷體" panose="03000509000000000000" pitchFamily="65" charset="-120"/>
              <a:ea typeface="標楷體" panose="03000509000000000000" pitchFamily="65" charset="-120"/>
            </a:rPr>
            <a:t>一、辦理歷程</a:t>
          </a:r>
          <a:endParaRPr lang="zh-TW" altLang="en-US" sz="3200" kern="1200" dirty="0"/>
        </a:p>
      </dsp:txBody>
      <dsp:txXfrm>
        <a:off x="446335" y="75848"/>
        <a:ext cx="5415230" cy="796542"/>
      </dsp:txXfrm>
    </dsp:sp>
    <dsp:sp modelId="{3F2EE279-07A6-40D7-979A-B0A8D450A142}">
      <dsp:nvSpPr>
        <dsp:cNvPr id="0" name=""/>
        <dsp:cNvSpPr/>
      </dsp:nvSpPr>
      <dsp:spPr>
        <a:xfrm>
          <a:off x="0" y="1856024"/>
          <a:ext cx="8064896" cy="1310400"/>
        </a:xfrm>
        <a:prstGeom prst="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1BF6F2F1-6295-4EBF-B3EB-C999F121480E}">
      <dsp:nvSpPr>
        <dsp:cNvPr id="0" name=""/>
        <dsp:cNvSpPr/>
      </dsp:nvSpPr>
      <dsp:spPr>
        <a:xfrm>
          <a:off x="403244" y="1739161"/>
          <a:ext cx="5501412" cy="884382"/>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3384" tIns="0" rIns="213384" bIns="0" numCol="1" spcCol="1270" anchor="ctr" anchorCtr="0">
          <a:noAutofit/>
        </a:bodyPr>
        <a:lstStyle/>
        <a:p>
          <a:pPr lvl="0" algn="l" defTabSz="1422400">
            <a:lnSpc>
              <a:spcPct val="90000"/>
            </a:lnSpc>
            <a:spcBef>
              <a:spcPct val="0"/>
            </a:spcBef>
            <a:spcAft>
              <a:spcPct val="35000"/>
            </a:spcAft>
          </a:pPr>
          <a:r>
            <a:rPr lang="zh-TW" altLang="en-US" sz="3200" kern="1200" dirty="0" smtClean="0">
              <a:latin typeface="標楷體" panose="03000509000000000000" pitchFamily="65" charset="-120"/>
              <a:ea typeface="標楷體" panose="03000509000000000000" pitchFamily="65" charset="-120"/>
            </a:rPr>
            <a:t>二、因應策略架構</a:t>
          </a:r>
          <a:endParaRPr lang="zh-TW" altLang="en-US" sz="3200" kern="1200" dirty="0">
            <a:latin typeface="標楷體" panose="03000509000000000000" pitchFamily="65" charset="-120"/>
            <a:ea typeface="標楷體" panose="03000509000000000000" pitchFamily="65" charset="-120"/>
          </a:endParaRPr>
        </a:p>
      </dsp:txBody>
      <dsp:txXfrm>
        <a:off x="446416" y="1782333"/>
        <a:ext cx="5415068" cy="798038"/>
      </dsp:txXfrm>
    </dsp:sp>
    <dsp:sp modelId="{9FD92702-7AFF-46DF-921B-D331A68F7A86}">
      <dsp:nvSpPr>
        <dsp:cNvPr id="0" name=""/>
        <dsp:cNvSpPr/>
      </dsp:nvSpPr>
      <dsp:spPr>
        <a:xfrm>
          <a:off x="0" y="3481378"/>
          <a:ext cx="8064896" cy="1310400"/>
        </a:xfrm>
        <a:prstGeom prst="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180F2A90-5E5C-4751-8300-FE207192053D}">
      <dsp:nvSpPr>
        <dsp:cNvPr id="0" name=""/>
        <dsp:cNvSpPr/>
      </dsp:nvSpPr>
      <dsp:spPr>
        <a:xfrm>
          <a:off x="412366" y="3386329"/>
          <a:ext cx="5501412" cy="801674"/>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3384" tIns="0" rIns="213384" bIns="0" numCol="1" spcCol="1270" anchor="ctr" anchorCtr="0">
          <a:noAutofit/>
        </a:bodyPr>
        <a:lstStyle/>
        <a:p>
          <a:pPr lvl="0" algn="l" defTabSz="1422400">
            <a:lnSpc>
              <a:spcPct val="90000"/>
            </a:lnSpc>
            <a:spcBef>
              <a:spcPct val="0"/>
            </a:spcBef>
            <a:spcAft>
              <a:spcPct val="35000"/>
            </a:spcAft>
          </a:pPr>
          <a:r>
            <a:rPr lang="zh-TW" altLang="en-US" sz="3200" kern="1200" dirty="0" smtClean="0">
              <a:latin typeface="標楷體" panose="03000509000000000000" pitchFamily="65" charset="-120"/>
              <a:ea typeface="標楷體" panose="03000509000000000000" pitchFamily="65" charset="-120"/>
            </a:rPr>
            <a:t>三、採行措施</a:t>
          </a:r>
          <a:endParaRPr lang="zh-TW" altLang="en-US" sz="3200" kern="1200" dirty="0">
            <a:solidFill>
              <a:schemeClr val="bg1"/>
            </a:solidFill>
          </a:endParaRPr>
        </a:p>
      </dsp:txBody>
      <dsp:txXfrm>
        <a:off x="451500" y="3425463"/>
        <a:ext cx="5423144" cy="72340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3" y="2"/>
            <a:ext cx="3077739" cy="511730"/>
          </a:xfrm>
          <a:prstGeom prst="rect">
            <a:avLst/>
          </a:prstGeom>
        </p:spPr>
        <p:txBody>
          <a:bodyPr vert="horz" lIns="94778" tIns="47389" rIns="94778" bIns="47389" rtlCol="0"/>
          <a:lstStyle>
            <a:lvl1pPr algn="l">
              <a:defRPr sz="1200"/>
            </a:lvl1pPr>
          </a:lstStyle>
          <a:p>
            <a:endParaRPr lang="zh-TW" altLang="en-US"/>
          </a:p>
        </p:txBody>
      </p:sp>
      <p:sp>
        <p:nvSpPr>
          <p:cNvPr id="3" name="日期版面配置區 2"/>
          <p:cNvSpPr>
            <a:spLocks noGrp="1"/>
          </p:cNvSpPr>
          <p:nvPr>
            <p:ph type="dt" sz="quarter" idx="1"/>
          </p:nvPr>
        </p:nvSpPr>
        <p:spPr>
          <a:xfrm>
            <a:off x="4023095" y="2"/>
            <a:ext cx="3077739" cy="511730"/>
          </a:xfrm>
          <a:prstGeom prst="rect">
            <a:avLst/>
          </a:prstGeom>
        </p:spPr>
        <p:txBody>
          <a:bodyPr vert="horz" lIns="94778" tIns="47389" rIns="94778" bIns="47389" rtlCol="0"/>
          <a:lstStyle>
            <a:lvl1pPr algn="r">
              <a:defRPr sz="1200"/>
            </a:lvl1pPr>
          </a:lstStyle>
          <a:p>
            <a:fld id="{073EE926-92A4-46F7-A60F-B798F6895B0E}" type="datetimeFigureOut">
              <a:rPr lang="zh-TW" altLang="en-US" smtClean="0"/>
              <a:pPr/>
              <a:t>2016/12/30</a:t>
            </a:fld>
            <a:endParaRPr lang="zh-TW" altLang="en-US"/>
          </a:p>
        </p:txBody>
      </p:sp>
      <p:sp>
        <p:nvSpPr>
          <p:cNvPr id="4" name="頁尾版面配置區 3"/>
          <p:cNvSpPr>
            <a:spLocks noGrp="1"/>
          </p:cNvSpPr>
          <p:nvPr>
            <p:ph type="ftr" sz="quarter" idx="2"/>
          </p:nvPr>
        </p:nvSpPr>
        <p:spPr>
          <a:xfrm>
            <a:off x="3" y="9721108"/>
            <a:ext cx="3077739" cy="511730"/>
          </a:xfrm>
          <a:prstGeom prst="rect">
            <a:avLst/>
          </a:prstGeom>
        </p:spPr>
        <p:txBody>
          <a:bodyPr vert="horz" lIns="94778" tIns="47389" rIns="94778" bIns="47389"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4023095" y="9721108"/>
            <a:ext cx="3077739" cy="511730"/>
          </a:xfrm>
          <a:prstGeom prst="rect">
            <a:avLst/>
          </a:prstGeom>
        </p:spPr>
        <p:txBody>
          <a:bodyPr vert="horz" lIns="94778" tIns="47389" rIns="94778" bIns="47389" rtlCol="0" anchor="b"/>
          <a:lstStyle>
            <a:lvl1pPr algn="r">
              <a:defRPr sz="1200"/>
            </a:lvl1pPr>
          </a:lstStyle>
          <a:p>
            <a:fld id="{C0C1C662-FE38-4391-9801-11D8A52E7A52}" type="slidenum">
              <a:rPr lang="zh-TW" altLang="en-US" smtClean="0"/>
              <a:pPr/>
              <a:t>‹#›</a:t>
            </a:fld>
            <a:endParaRPr lang="zh-TW" altLang="en-US"/>
          </a:p>
        </p:txBody>
      </p:sp>
    </p:spTree>
    <p:extLst>
      <p:ext uri="{BB962C8B-B14F-4D97-AF65-F5344CB8AC3E}">
        <p14:creationId xmlns:p14="http://schemas.microsoft.com/office/powerpoint/2010/main" val="7384022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3" y="2"/>
            <a:ext cx="3077739" cy="511730"/>
          </a:xfrm>
          <a:prstGeom prst="rect">
            <a:avLst/>
          </a:prstGeom>
        </p:spPr>
        <p:txBody>
          <a:bodyPr vert="horz" lIns="94778" tIns="47389" rIns="94778" bIns="47389" rtlCol="0"/>
          <a:lstStyle>
            <a:lvl1pPr algn="l">
              <a:defRPr sz="1200"/>
            </a:lvl1pPr>
          </a:lstStyle>
          <a:p>
            <a:endParaRPr lang="zh-TW" altLang="en-US"/>
          </a:p>
        </p:txBody>
      </p:sp>
      <p:sp>
        <p:nvSpPr>
          <p:cNvPr id="3" name="日期版面配置區 2"/>
          <p:cNvSpPr>
            <a:spLocks noGrp="1"/>
          </p:cNvSpPr>
          <p:nvPr>
            <p:ph type="dt" idx="1"/>
          </p:nvPr>
        </p:nvSpPr>
        <p:spPr>
          <a:xfrm>
            <a:off x="4023095" y="2"/>
            <a:ext cx="3077739" cy="511730"/>
          </a:xfrm>
          <a:prstGeom prst="rect">
            <a:avLst/>
          </a:prstGeom>
        </p:spPr>
        <p:txBody>
          <a:bodyPr vert="horz" lIns="94778" tIns="47389" rIns="94778" bIns="47389" rtlCol="0"/>
          <a:lstStyle>
            <a:lvl1pPr algn="r">
              <a:defRPr sz="1200"/>
            </a:lvl1pPr>
          </a:lstStyle>
          <a:p>
            <a:fld id="{B2377EA1-9B98-4E1B-8C6D-49089C74649F}" type="datetimeFigureOut">
              <a:rPr lang="zh-TW" altLang="en-US" smtClean="0"/>
              <a:pPr/>
              <a:t>2016/12/30</a:t>
            </a:fld>
            <a:endParaRPr lang="zh-TW" altLang="en-US"/>
          </a:p>
        </p:txBody>
      </p:sp>
      <p:sp>
        <p:nvSpPr>
          <p:cNvPr id="4" name="投影片圖像版面配置區 3"/>
          <p:cNvSpPr>
            <a:spLocks noGrp="1" noRot="1" noChangeAspect="1"/>
          </p:cNvSpPr>
          <p:nvPr>
            <p:ph type="sldImg" idx="2"/>
          </p:nvPr>
        </p:nvSpPr>
        <p:spPr>
          <a:xfrm>
            <a:off x="992188" y="766763"/>
            <a:ext cx="5118100" cy="3838575"/>
          </a:xfrm>
          <a:prstGeom prst="rect">
            <a:avLst/>
          </a:prstGeom>
          <a:noFill/>
          <a:ln w="12700">
            <a:solidFill>
              <a:prstClr val="black"/>
            </a:solidFill>
          </a:ln>
        </p:spPr>
        <p:txBody>
          <a:bodyPr vert="horz" lIns="94778" tIns="47389" rIns="94778" bIns="47389" rtlCol="0" anchor="ctr"/>
          <a:lstStyle/>
          <a:p>
            <a:endParaRPr lang="zh-TW" altLang="en-US"/>
          </a:p>
        </p:txBody>
      </p:sp>
      <p:sp>
        <p:nvSpPr>
          <p:cNvPr id="5" name="備忘稿版面配置區 4"/>
          <p:cNvSpPr>
            <a:spLocks noGrp="1"/>
          </p:cNvSpPr>
          <p:nvPr>
            <p:ph type="body" sz="quarter" idx="3"/>
          </p:nvPr>
        </p:nvSpPr>
        <p:spPr>
          <a:xfrm>
            <a:off x="710248" y="4861442"/>
            <a:ext cx="5681980" cy="4605576"/>
          </a:xfrm>
          <a:prstGeom prst="rect">
            <a:avLst/>
          </a:prstGeom>
        </p:spPr>
        <p:txBody>
          <a:bodyPr vert="horz" lIns="94778" tIns="47389" rIns="94778" bIns="47389"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3" y="9721108"/>
            <a:ext cx="3077739" cy="511730"/>
          </a:xfrm>
          <a:prstGeom prst="rect">
            <a:avLst/>
          </a:prstGeom>
        </p:spPr>
        <p:txBody>
          <a:bodyPr vert="horz" lIns="94778" tIns="47389" rIns="94778" bIns="47389"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4023095" y="9721108"/>
            <a:ext cx="3077739" cy="511730"/>
          </a:xfrm>
          <a:prstGeom prst="rect">
            <a:avLst/>
          </a:prstGeom>
        </p:spPr>
        <p:txBody>
          <a:bodyPr vert="horz" lIns="94778" tIns="47389" rIns="94778" bIns="47389" rtlCol="0" anchor="b"/>
          <a:lstStyle>
            <a:lvl1pPr algn="r">
              <a:defRPr sz="1200"/>
            </a:lvl1pPr>
          </a:lstStyle>
          <a:p>
            <a:fld id="{1CAF4DAB-9033-4B72-AF3B-B1137065CFF6}" type="slidenum">
              <a:rPr lang="zh-TW" altLang="en-US" smtClean="0"/>
              <a:pPr/>
              <a:t>‹#›</a:t>
            </a:fld>
            <a:endParaRPr lang="zh-TW" altLang="en-US"/>
          </a:p>
        </p:txBody>
      </p:sp>
    </p:spTree>
    <p:extLst>
      <p:ext uri="{BB962C8B-B14F-4D97-AF65-F5344CB8AC3E}">
        <p14:creationId xmlns:p14="http://schemas.microsoft.com/office/powerpoint/2010/main" val="37209337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Rectangle 7"/>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eaLnBrk="0" hangingPunct="0">
              <a:spcBef>
                <a:spcPct val="30000"/>
              </a:spcBef>
              <a:tabLst>
                <a:tab pos="750322" algn="l"/>
                <a:tab pos="1500645" algn="l"/>
                <a:tab pos="2250967" algn="l"/>
                <a:tab pos="3001289" algn="l"/>
              </a:tabLst>
              <a:defRPr sz="1200">
                <a:solidFill>
                  <a:srgbClr val="000000"/>
                </a:solidFill>
                <a:latin typeface="Times New Roman" pitchFamily="16" charset="0"/>
              </a:defRPr>
            </a:lvl1pPr>
            <a:lvl2pPr eaLnBrk="0" hangingPunct="0">
              <a:spcBef>
                <a:spcPct val="30000"/>
              </a:spcBef>
              <a:tabLst>
                <a:tab pos="750322" algn="l"/>
                <a:tab pos="1500645" algn="l"/>
                <a:tab pos="2250967" algn="l"/>
                <a:tab pos="3001289" algn="l"/>
              </a:tabLst>
              <a:defRPr sz="1200">
                <a:solidFill>
                  <a:srgbClr val="000000"/>
                </a:solidFill>
                <a:latin typeface="Times New Roman" pitchFamily="16" charset="0"/>
              </a:defRPr>
            </a:lvl2pPr>
            <a:lvl3pPr eaLnBrk="0" hangingPunct="0">
              <a:spcBef>
                <a:spcPct val="30000"/>
              </a:spcBef>
              <a:tabLst>
                <a:tab pos="750322" algn="l"/>
                <a:tab pos="1500645" algn="l"/>
                <a:tab pos="2250967" algn="l"/>
                <a:tab pos="3001289" algn="l"/>
              </a:tabLst>
              <a:defRPr sz="1200">
                <a:solidFill>
                  <a:srgbClr val="000000"/>
                </a:solidFill>
                <a:latin typeface="Times New Roman" pitchFamily="16" charset="0"/>
              </a:defRPr>
            </a:lvl3pPr>
            <a:lvl4pPr eaLnBrk="0" hangingPunct="0">
              <a:spcBef>
                <a:spcPct val="30000"/>
              </a:spcBef>
              <a:tabLst>
                <a:tab pos="750322" algn="l"/>
                <a:tab pos="1500645" algn="l"/>
                <a:tab pos="2250967" algn="l"/>
                <a:tab pos="3001289" algn="l"/>
              </a:tabLst>
              <a:defRPr sz="1200">
                <a:solidFill>
                  <a:srgbClr val="000000"/>
                </a:solidFill>
                <a:latin typeface="Times New Roman" pitchFamily="16" charset="0"/>
              </a:defRPr>
            </a:lvl4pPr>
            <a:lvl5pPr eaLnBrk="0" hangingPunct="0">
              <a:spcBef>
                <a:spcPct val="30000"/>
              </a:spcBef>
              <a:tabLst>
                <a:tab pos="750322" algn="l"/>
                <a:tab pos="1500645" algn="l"/>
                <a:tab pos="2250967" algn="l"/>
                <a:tab pos="3001289" algn="l"/>
              </a:tabLst>
              <a:defRPr sz="1200">
                <a:solidFill>
                  <a:srgbClr val="000000"/>
                </a:solidFill>
                <a:latin typeface="Times New Roman" pitchFamily="16" charset="0"/>
              </a:defRPr>
            </a:lvl5pPr>
            <a:lvl6pPr marL="2606383" indent="-236944" defTabSz="465661" eaLnBrk="0" fontAlgn="base" hangingPunct="0">
              <a:spcBef>
                <a:spcPct val="30000"/>
              </a:spcBef>
              <a:spcAft>
                <a:spcPct val="0"/>
              </a:spcAft>
              <a:buClr>
                <a:srgbClr val="000000"/>
              </a:buClr>
              <a:buSzPct val="100000"/>
              <a:buFont typeface="Times New Roman" pitchFamily="16" charset="0"/>
              <a:tabLst>
                <a:tab pos="750322" algn="l"/>
                <a:tab pos="1500645" algn="l"/>
                <a:tab pos="2250967" algn="l"/>
                <a:tab pos="3001289" algn="l"/>
              </a:tabLst>
              <a:defRPr sz="1200">
                <a:solidFill>
                  <a:srgbClr val="000000"/>
                </a:solidFill>
                <a:latin typeface="Times New Roman" pitchFamily="16" charset="0"/>
              </a:defRPr>
            </a:lvl6pPr>
            <a:lvl7pPr marL="3080271" indent="-236944" defTabSz="465661" eaLnBrk="0" fontAlgn="base" hangingPunct="0">
              <a:spcBef>
                <a:spcPct val="30000"/>
              </a:spcBef>
              <a:spcAft>
                <a:spcPct val="0"/>
              </a:spcAft>
              <a:buClr>
                <a:srgbClr val="000000"/>
              </a:buClr>
              <a:buSzPct val="100000"/>
              <a:buFont typeface="Times New Roman" pitchFamily="16" charset="0"/>
              <a:tabLst>
                <a:tab pos="750322" algn="l"/>
                <a:tab pos="1500645" algn="l"/>
                <a:tab pos="2250967" algn="l"/>
                <a:tab pos="3001289" algn="l"/>
              </a:tabLst>
              <a:defRPr sz="1200">
                <a:solidFill>
                  <a:srgbClr val="000000"/>
                </a:solidFill>
                <a:latin typeface="Times New Roman" pitchFamily="16" charset="0"/>
              </a:defRPr>
            </a:lvl7pPr>
            <a:lvl8pPr marL="3554159" indent="-236944" defTabSz="465661" eaLnBrk="0" fontAlgn="base" hangingPunct="0">
              <a:spcBef>
                <a:spcPct val="30000"/>
              </a:spcBef>
              <a:spcAft>
                <a:spcPct val="0"/>
              </a:spcAft>
              <a:buClr>
                <a:srgbClr val="000000"/>
              </a:buClr>
              <a:buSzPct val="100000"/>
              <a:buFont typeface="Times New Roman" pitchFamily="16" charset="0"/>
              <a:tabLst>
                <a:tab pos="750322" algn="l"/>
                <a:tab pos="1500645" algn="l"/>
                <a:tab pos="2250967" algn="l"/>
                <a:tab pos="3001289" algn="l"/>
              </a:tabLst>
              <a:defRPr sz="1200">
                <a:solidFill>
                  <a:srgbClr val="000000"/>
                </a:solidFill>
                <a:latin typeface="Times New Roman" pitchFamily="16" charset="0"/>
              </a:defRPr>
            </a:lvl8pPr>
            <a:lvl9pPr marL="4028046" indent="-236944" defTabSz="465661" eaLnBrk="0" fontAlgn="base" hangingPunct="0">
              <a:spcBef>
                <a:spcPct val="30000"/>
              </a:spcBef>
              <a:spcAft>
                <a:spcPct val="0"/>
              </a:spcAft>
              <a:buClr>
                <a:srgbClr val="000000"/>
              </a:buClr>
              <a:buSzPct val="100000"/>
              <a:buFont typeface="Times New Roman" pitchFamily="16" charset="0"/>
              <a:tabLst>
                <a:tab pos="750322" algn="l"/>
                <a:tab pos="1500645" algn="l"/>
                <a:tab pos="2250967" algn="l"/>
                <a:tab pos="3001289" algn="l"/>
              </a:tabLst>
              <a:defRPr sz="1200">
                <a:solidFill>
                  <a:srgbClr val="000000"/>
                </a:solidFill>
                <a:latin typeface="Times New Roman" pitchFamily="16" charset="0"/>
              </a:defRPr>
            </a:lvl9pPr>
          </a:lstStyle>
          <a:p>
            <a:pPr eaLnBrk="1" hangingPunct="1">
              <a:spcBef>
                <a:spcPct val="0"/>
              </a:spcBef>
            </a:pPr>
            <a:fld id="{7AE66ECD-78DF-485A-9765-0EFE7F5DF41A}" type="slidenum">
              <a:rPr lang="zh-TW" altLang="zh-TW" smtClean="0">
                <a:latin typeface="Calibri" pitchFamily="32" charset="0"/>
              </a:rPr>
              <a:pPr eaLnBrk="1" hangingPunct="1">
                <a:spcBef>
                  <a:spcPct val="0"/>
                </a:spcBef>
              </a:pPr>
              <a:t>1</a:t>
            </a:fld>
            <a:endParaRPr lang="zh-TW" altLang="zh-TW" smtClean="0">
              <a:latin typeface="Calibri" pitchFamily="32" charset="0"/>
            </a:endParaRPr>
          </a:p>
        </p:txBody>
      </p:sp>
      <p:sp>
        <p:nvSpPr>
          <p:cNvPr id="44035" name="Rectangle 1"/>
          <p:cNvSpPr>
            <a:spLocks noGrp="1" noRot="1" noChangeAspect="1" noChangeArrowheads="1" noTextEdit="1"/>
          </p:cNvSpPr>
          <p:nvPr>
            <p:ph type="sldImg"/>
          </p:nvPr>
        </p:nvSpPr>
        <p:spPr>
          <a:xfrm>
            <a:off x="995363" y="769938"/>
            <a:ext cx="5113337" cy="38354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4036" name="Rectangle 2"/>
          <p:cNvSpPr>
            <a:spLocks noGrp="1" noChangeArrowheads="1"/>
          </p:cNvSpPr>
          <p:nvPr>
            <p:ph type="body" idx="1"/>
          </p:nvPr>
        </p:nvSpPr>
        <p:spPr>
          <a:xfrm>
            <a:off x="710084" y="4862017"/>
            <a:ext cx="5683970" cy="4605085"/>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zh-TW"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1CAF4DAB-9033-4B72-AF3B-B1137065CFF6}" type="slidenum">
              <a:rPr lang="zh-TW" altLang="en-US" smtClean="0"/>
              <a:pPr/>
              <a:t>2</a:t>
            </a:fld>
            <a:endParaRPr lang="zh-TW" altLang="en-US"/>
          </a:p>
        </p:txBody>
      </p:sp>
    </p:spTree>
    <p:extLst>
      <p:ext uri="{BB962C8B-B14F-4D97-AF65-F5344CB8AC3E}">
        <p14:creationId xmlns:p14="http://schemas.microsoft.com/office/powerpoint/2010/main" val="1109975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1CAF4DAB-9033-4B72-AF3B-B1137065CFF6}" type="slidenum">
              <a:rPr lang="zh-TW" altLang="en-US" smtClean="0"/>
              <a:pPr/>
              <a:t>3</a:t>
            </a:fld>
            <a:endParaRPr lang="zh-TW" altLang="en-US"/>
          </a:p>
        </p:txBody>
      </p:sp>
    </p:spTree>
    <p:extLst>
      <p:ext uri="{BB962C8B-B14F-4D97-AF65-F5344CB8AC3E}">
        <p14:creationId xmlns:p14="http://schemas.microsoft.com/office/powerpoint/2010/main" val="17218697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5BBEAD13-0566-4C6C-97E7-55F17F24B09F}" type="datetimeFigureOut">
              <a:rPr lang="zh-TW" altLang="en-US" smtClean="0"/>
              <a:pPr/>
              <a:t>2016/12/30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5BBEAD13-0566-4C6C-97E7-55F17F24B09F}" type="datetimeFigureOut">
              <a:rPr lang="zh-TW" altLang="en-US" smtClean="0"/>
              <a:pPr/>
              <a:t>2016/12/30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5BBEAD13-0566-4C6C-97E7-55F17F24B09F}" type="datetimeFigureOut">
              <a:rPr lang="zh-TW" altLang="en-US" smtClean="0"/>
              <a:pPr/>
              <a:t>2016/12/30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5BBEAD13-0566-4C6C-97E7-55F17F24B09F}" type="datetimeFigureOut">
              <a:rPr lang="zh-TW" altLang="en-US" smtClean="0"/>
              <a:pPr/>
              <a:t>2016/12/30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5BBEAD13-0566-4C6C-97E7-55F17F24B09F}" type="datetimeFigureOut">
              <a:rPr lang="zh-TW" altLang="en-US" smtClean="0"/>
              <a:pPr/>
              <a:t>2016/12/30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5BBEAD13-0566-4C6C-97E7-55F17F24B09F}" type="datetimeFigureOut">
              <a:rPr lang="zh-TW" altLang="en-US" smtClean="0"/>
              <a:pPr/>
              <a:t>2016/12/30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5BBEAD13-0566-4C6C-97E7-55F17F24B09F}" type="datetimeFigureOut">
              <a:rPr lang="zh-TW" altLang="en-US" smtClean="0"/>
              <a:pPr/>
              <a:t>2016/12/30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5BBEAD13-0566-4C6C-97E7-55F17F24B09F}" type="datetimeFigureOut">
              <a:rPr lang="zh-TW" altLang="en-US" smtClean="0"/>
              <a:pPr/>
              <a:t>2016/12/30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5BBEAD13-0566-4C6C-97E7-55F17F24B09F}" type="datetimeFigureOut">
              <a:rPr lang="zh-TW" altLang="en-US" smtClean="0"/>
              <a:pPr/>
              <a:t>2016/12/30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5BBEAD13-0566-4C6C-97E7-55F17F24B09F}" type="datetimeFigureOut">
              <a:rPr lang="zh-TW" altLang="en-US" smtClean="0"/>
              <a:pPr/>
              <a:t>2016/12/30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5BBEAD13-0566-4C6C-97E7-55F17F24B09F}" type="datetimeFigureOut">
              <a:rPr lang="zh-TW" altLang="en-US" smtClean="0"/>
              <a:pPr/>
              <a:t>2016/12/30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章節標題">
    <p:spTree>
      <p:nvGrpSpPr>
        <p:cNvPr id="1" name=""/>
        <p:cNvGrpSpPr/>
        <p:nvPr/>
      </p:nvGrpSpPr>
      <p:grpSpPr>
        <a:xfrm>
          <a:off x="0" y="0"/>
          <a:ext cx="0" cy="0"/>
          <a:chOff x="0" y="0"/>
          <a:chExt cx="0" cy="0"/>
        </a:xfrm>
      </p:grpSpPr>
      <p:sp>
        <p:nvSpPr>
          <p:cNvPr id="6" name="日期版面配置區 3"/>
          <p:cNvSpPr>
            <a:spLocks noGrp="1"/>
          </p:cNvSpPr>
          <p:nvPr>
            <p:ph type="dt" sz="half" idx="14"/>
          </p:nvPr>
        </p:nvSpPr>
        <p:spPr/>
        <p:txBody>
          <a:bodyPr/>
          <a:lstStyle>
            <a:lvl1pPr>
              <a:defRPr>
                <a:solidFill>
                  <a:prstClr val="black">
                    <a:tint val="75000"/>
                  </a:prstClr>
                </a:solidFill>
              </a:defRPr>
            </a:lvl1pPr>
          </a:lstStyle>
          <a:p>
            <a:pPr>
              <a:defRPr/>
            </a:pPr>
            <a:fld id="{0BB9C251-284C-4112-A397-E089124C0416}" type="datetime1">
              <a:rPr lang="zh-TW" altLang="en-US"/>
              <a:pPr>
                <a:defRPr/>
              </a:pPr>
              <a:t>2016/12/30</a:t>
            </a:fld>
            <a:endParaRPr lang="zh-TW" altLang="en-US"/>
          </a:p>
        </p:txBody>
      </p:sp>
      <p:sp>
        <p:nvSpPr>
          <p:cNvPr id="7" name="頁尾版面配置區 4"/>
          <p:cNvSpPr>
            <a:spLocks noGrp="1"/>
          </p:cNvSpPr>
          <p:nvPr>
            <p:ph type="ftr" sz="quarter" idx="15"/>
          </p:nvPr>
        </p:nvSpPr>
        <p:spPr>
          <a:xfrm>
            <a:off x="3124200" y="6356350"/>
            <a:ext cx="2895600" cy="365125"/>
          </a:xfrm>
          <a:prstGeom prst="rect">
            <a:avLst/>
          </a:prstGeom>
        </p:spPr>
        <p:txBody>
          <a:bodyPr/>
          <a:lstStyle>
            <a:lvl1pPr>
              <a:defRPr/>
            </a:lvl1pPr>
          </a:lstStyle>
          <a:p>
            <a:pPr>
              <a:defRPr/>
            </a:pPr>
            <a:endParaRPr lang="en-US" altLang="zh-TW"/>
          </a:p>
        </p:txBody>
      </p:sp>
      <p:sp>
        <p:nvSpPr>
          <p:cNvPr id="9" name="投影片編號版面配置區 5"/>
          <p:cNvSpPr>
            <a:spLocks noGrp="1"/>
          </p:cNvSpPr>
          <p:nvPr>
            <p:ph type="sldNum" sz="quarter" idx="16"/>
          </p:nvPr>
        </p:nvSpPr>
        <p:spPr/>
        <p:txBody>
          <a:bodyPr/>
          <a:lstStyle>
            <a:lvl1pPr>
              <a:defRPr>
                <a:solidFill>
                  <a:prstClr val="black">
                    <a:tint val="75000"/>
                  </a:prstClr>
                </a:solidFill>
              </a:defRPr>
            </a:lvl1pPr>
          </a:lstStyle>
          <a:p>
            <a:pPr>
              <a:defRPr/>
            </a:pPr>
            <a:fld id="{F29A1967-CC54-4702-BF89-E7CB41639813}" type="slidenum">
              <a:rPr lang="zh-TW" altLang="en-US"/>
              <a:pPr>
                <a:defRPr/>
              </a:pPr>
              <a:t>‹#›</a:t>
            </a:fld>
            <a:endParaRPr lang="zh-TW" altLang="en-US"/>
          </a:p>
        </p:txBody>
      </p:sp>
    </p:spTree>
    <p:extLst>
      <p:ext uri="{BB962C8B-B14F-4D97-AF65-F5344CB8AC3E}">
        <p14:creationId xmlns:p14="http://schemas.microsoft.com/office/powerpoint/2010/main" val="266730691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BEAD13-0566-4C6C-97E7-55F17F24B09F}" type="datetimeFigureOut">
              <a:rPr lang="zh-TW" altLang="en-US" smtClean="0"/>
              <a:pPr/>
              <a:t>2016/12/30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DA0BB7-265A-403C-9275-D587AB510EDC}" type="slidenum">
              <a:rPr lang="zh-TW" altLang="en-US" smtClean="0"/>
              <a:pPr/>
              <a:t>‹#›</a:t>
            </a:fld>
            <a:endParaRPr lang="zh-TW" altLang="en-US"/>
          </a:p>
        </p:txBody>
      </p:sp>
      <p:sp>
        <p:nvSpPr>
          <p:cNvPr id="7" name="Freeform 7"/>
          <p:cNvSpPr>
            <a:spLocks/>
          </p:cNvSpPr>
          <p:nvPr userDrawn="1"/>
        </p:nvSpPr>
        <p:spPr bwMode="auto">
          <a:xfrm>
            <a:off x="0" y="6484"/>
            <a:ext cx="9144000" cy="830227"/>
          </a:xfrm>
          <a:custGeom>
            <a:avLst/>
            <a:gdLst>
              <a:gd name="T0" fmla="*/ 0 w 3352800"/>
              <a:gd name="T1" fmla="*/ 571040 h 527584"/>
              <a:gd name="T2" fmla="*/ 5568226 w 3352800"/>
              <a:gd name="T3" fmla="*/ 0 h 527584"/>
              <a:gd name="T4" fmla="*/ 24951176 w 3352800"/>
              <a:gd name="T5" fmla="*/ 293 h 527584"/>
              <a:gd name="T6" fmla="*/ 24951176 w 3352800"/>
              <a:gd name="T7" fmla="*/ 571040 h 527584"/>
              <a:gd name="T8" fmla="*/ 0 w 3352800"/>
              <a:gd name="T9" fmla="*/ 571040 h 5275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52800" h="527584">
                <a:moveTo>
                  <a:pt x="0" y="527584"/>
                </a:moveTo>
                <a:lnTo>
                  <a:pt x="748227" y="0"/>
                </a:lnTo>
                <a:lnTo>
                  <a:pt x="3352800" y="271"/>
                </a:lnTo>
                <a:lnTo>
                  <a:pt x="3352800" y="527584"/>
                </a:lnTo>
                <a:lnTo>
                  <a:pt x="0" y="527584"/>
                </a:lnTo>
                <a:close/>
              </a:path>
            </a:pathLst>
          </a:custGeom>
          <a:solidFill>
            <a:srgbClr val="C5DBFB">
              <a:alpha val="80000"/>
            </a:srgbClr>
          </a:solidFill>
          <a:ln>
            <a:noFill/>
          </a:ln>
          <a:extLst/>
        </p:spPr>
        <p:txBody>
          <a:bodyPr anchor="ctr"/>
          <a:lstStyle/>
          <a:p>
            <a:pPr fontAlgn="base">
              <a:defRPr/>
            </a:pPr>
            <a:endParaRPr lang="zh-TW" altLang="en-US" sz="1800">
              <a:latin typeface="Arial" pitchFamily="34" charset="0"/>
              <a:ea typeface="新細明體" pitchFamily="18" charset="-120"/>
            </a:endParaRPr>
          </a:p>
        </p:txBody>
      </p:sp>
      <p:sp>
        <p:nvSpPr>
          <p:cNvPr id="8" name="Freeform 7"/>
          <p:cNvSpPr>
            <a:spLocks/>
          </p:cNvSpPr>
          <p:nvPr userDrawn="1"/>
        </p:nvSpPr>
        <p:spPr bwMode="auto">
          <a:xfrm rot="10800000">
            <a:off x="-8467" y="-1"/>
            <a:ext cx="9144000" cy="830227"/>
          </a:xfrm>
          <a:custGeom>
            <a:avLst/>
            <a:gdLst>
              <a:gd name="T0" fmla="*/ 0 w 3352800"/>
              <a:gd name="T1" fmla="*/ 571040 h 527584"/>
              <a:gd name="T2" fmla="*/ 5568226 w 3352800"/>
              <a:gd name="T3" fmla="*/ 0 h 527584"/>
              <a:gd name="T4" fmla="*/ 24951176 w 3352800"/>
              <a:gd name="T5" fmla="*/ 293 h 527584"/>
              <a:gd name="T6" fmla="*/ 24951176 w 3352800"/>
              <a:gd name="T7" fmla="*/ 571040 h 527584"/>
              <a:gd name="T8" fmla="*/ 0 w 3352800"/>
              <a:gd name="T9" fmla="*/ 571040 h 5275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52800" h="527584">
                <a:moveTo>
                  <a:pt x="0" y="527584"/>
                </a:moveTo>
                <a:lnTo>
                  <a:pt x="748227" y="0"/>
                </a:lnTo>
                <a:lnTo>
                  <a:pt x="3352800" y="271"/>
                </a:lnTo>
                <a:lnTo>
                  <a:pt x="3352800" y="527584"/>
                </a:lnTo>
                <a:lnTo>
                  <a:pt x="0" y="527584"/>
                </a:lnTo>
                <a:close/>
              </a:path>
            </a:pathLst>
          </a:custGeom>
          <a:solidFill>
            <a:srgbClr val="C5DBFB">
              <a:alpha val="80000"/>
            </a:srgbClr>
          </a:solidFill>
          <a:ln>
            <a:noFill/>
          </a:ln>
          <a:extLst/>
        </p:spPr>
        <p:txBody>
          <a:bodyPr anchor="ctr"/>
          <a:lstStyle/>
          <a:p>
            <a:pPr fontAlgn="base">
              <a:defRPr/>
            </a:pPr>
            <a:endParaRPr lang="zh-TW" altLang="en-US" sz="1800">
              <a:latin typeface="Arial" pitchFamily="34" charset="0"/>
              <a:ea typeface="新細明體" pitchFamily="18" charset="-120"/>
            </a:endParaRPr>
          </a:p>
        </p:txBody>
      </p:sp>
      <p:sp>
        <p:nvSpPr>
          <p:cNvPr id="10" name="Freeform 7"/>
          <p:cNvSpPr>
            <a:spLocks/>
          </p:cNvSpPr>
          <p:nvPr userDrawn="1"/>
        </p:nvSpPr>
        <p:spPr bwMode="auto">
          <a:xfrm rot="10800000">
            <a:off x="0" y="6605736"/>
            <a:ext cx="9152467" cy="254163"/>
          </a:xfrm>
          <a:custGeom>
            <a:avLst/>
            <a:gdLst>
              <a:gd name="T0" fmla="*/ 0 w 3352800"/>
              <a:gd name="T1" fmla="*/ 571040 h 527584"/>
              <a:gd name="T2" fmla="*/ 5568226 w 3352800"/>
              <a:gd name="T3" fmla="*/ 0 h 527584"/>
              <a:gd name="T4" fmla="*/ 24951176 w 3352800"/>
              <a:gd name="T5" fmla="*/ 293 h 527584"/>
              <a:gd name="T6" fmla="*/ 24951176 w 3352800"/>
              <a:gd name="T7" fmla="*/ 571040 h 527584"/>
              <a:gd name="T8" fmla="*/ 0 w 3352800"/>
              <a:gd name="T9" fmla="*/ 571040 h 5275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52800" h="527584">
                <a:moveTo>
                  <a:pt x="0" y="527584"/>
                </a:moveTo>
                <a:lnTo>
                  <a:pt x="748227" y="0"/>
                </a:lnTo>
                <a:lnTo>
                  <a:pt x="3352800" y="271"/>
                </a:lnTo>
                <a:lnTo>
                  <a:pt x="3352800" y="527584"/>
                </a:lnTo>
                <a:lnTo>
                  <a:pt x="0" y="527584"/>
                </a:lnTo>
                <a:close/>
              </a:path>
            </a:pathLst>
          </a:custGeom>
          <a:solidFill>
            <a:srgbClr val="C5DBFB">
              <a:alpha val="80000"/>
            </a:srgbClr>
          </a:solidFill>
          <a:ln>
            <a:noFill/>
          </a:ln>
          <a:extLst/>
        </p:spPr>
        <p:txBody>
          <a:bodyPr anchor="ctr"/>
          <a:lstStyle/>
          <a:p>
            <a:pPr fontAlgn="base">
              <a:defRPr/>
            </a:pPr>
            <a:endParaRPr lang="zh-TW" altLang="en-US" sz="1800">
              <a:solidFill>
                <a:srgbClr val="0000FF"/>
              </a:solidFill>
              <a:latin typeface="Arial" pitchFamily="34" charset="0"/>
              <a:ea typeface="新細明體" pitchFamily="18" charset="-120"/>
            </a:endParaRPr>
          </a:p>
        </p:txBody>
      </p:sp>
      <p:sp>
        <p:nvSpPr>
          <p:cNvPr id="12" name="Freeform 7"/>
          <p:cNvSpPr>
            <a:spLocks/>
          </p:cNvSpPr>
          <p:nvPr userDrawn="1"/>
        </p:nvSpPr>
        <p:spPr bwMode="auto">
          <a:xfrm>
            <a:off x="-78158" y="6603837"/>
            <a:ext cx="9222158" cy="254163"/>
          </a:xfrm>
          <a:custGeom>
            <a:avLst/>
            <a:gdLst>
              <a:gd name="T0" fmla="*/ 0 w 3352800"/>
              <a:gd name="T1" fmla="*/ 571040 h 527584"/>
              <a:gd name="T2" fmla="*/ 5568226 w 3352800"/>
              <a:gd name="T3" fmla="*/ 0 h 527584"/>
              <a:gd name="T4" fmla="*/ 24951176 w 3352800"/>
              <a:gd name="T5" fmla="*/ 293 h 527584"/>
              <a:gd name="T6" fmla="*/ 24951176 w 3352800"/>
              <a:gd name="T7" fmla="*/ 571040 h 527584"/>
              <a:gd name="T8" fmla="*/ 0 w 3352800"/>
              <a:gd name="T9" fmla="*/ 571040 h 5275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52800" h="527584">
                <a:moveTo>
                  <a:pt x="0" y="527584"/>
                </a:moveTo>
                <a:lnTo>
                  <a:pt x="748227" y="0"/>
                </a:lnTo>
                <a:lnTo>
                  <a:pt x="3352800" y="271"/>
                </a:lnTo>
                <a:lnTo>
                  <a:pt x="3352800" y="527584"/>
                </a:lnTo>
                <a:lnTo>
                  <a:pt x="0" y="527584"/>
                </a:lnTo>
                <a:close/>
              </a:path>
            </a:pathLst>
          </a:custGeom>
          <a:solidFill>
            <a:srgbClr val="C5DBFB">
              <a:alpha val="80000"/>
            </a:srgbClr>
          </a:solidFill>
          <a:ln>
            <a:noFill/>
          </a:ln>
          <a:extLst/>
        </p:spPr>
        <p:txBody>
          <a:bodyPr anchor="ctr"/>
          <a:lstStyle/>
          <a:p>
            <a:pPr fontAlgn="base">
              <a:defRPr/>
            </a:pPr>
            <a:endParaRPr lang="zh-TW" altLang="en-US" sz="1800">
              <a:solidFill>
                <a:srgbClr val="0000FF"/>
              </a:solidFill>
              <a:latin typeface="Arial" pitchFamily="34" charset="0"/>
              <a:ea typeface="新細明體" pitchFamily="18" charset="-12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
          <p:cNvSpPr txBox="1">
            <a:spLocks noChangeArrowheads="1"/>
          </p:cNvSpPr>
          <p:nvPr/>
        </p:nvSpPr>
        <p:spPr bwMode="auto">
          <a:xfrm>
            <a:off x="-58737" y="1916832"/>
            <a:ext cx="9144000" cy="180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bIns="9000" anchor="ctr"/>
          <a:lstStyle>
            <a:lvl1pPr eaLnBrk="0" hangingPunct="0">
              <a:spcBef>
                <a:spcPts val="8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微軟正黑體" pitchFamily="32" charset="-120"/>
                <a:ea typeface="微軟正黑體" pitchFamily="32" charset="-120"/>
              </a:defRPr>
            </a:lvl1pPr>
            <a:lvl2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微軟正黑體" pitchFamily="32" charset="-120"/>
                <a:ea typeface="微軟正黑體" pitchFamily="32" charset="-120"/>
              </a:defRPr>
            </a:lvl2pPr>
            <a:lvl3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微軟正黑體" pitchFamily="32" charset="-120"/>
                <a:ea typeface="微軟正黑體" pitchFamily="32" charset="-120"/>
              </a:defRPr>
            </a:lvl3pPr>
            <a:lvl4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微軟正黑體" pitchFamily="32" charset="-120"/>
                <a:ea typeface="微軟正黑體" pitchFamily="32" charset="-120"/>
              </a:defRPr>
            </a:lvl4pPr>
            <a:lvl5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5pPr>
            <a:lvl6pPr marL="25146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6pPr>
            <a:lvl7pPr marL="29718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7pPr>
            <a:lvl8pPr marL="34290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8pPr>
            <a:lvl9pPr marL="38862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9pPr>
          </a:lstStyle>
          <a:p>
            <a:pPr algn="ctr" eaLnBrk="1" hangingPunct="1">
              <a:spcBef>
                <a:spcPct val="0"/>
              </a:spcBef>
              <a:buClrTx/>
              <a:buFontTx/>
              <a:buNone/>
            </a:pPr>
            <a:r>
              <a:rPr lang="zh-TW" altLang="en-US" sz="4800" b="1" dirty="0" smtClean="0">
                <a:solidFill>
                  <a:srgbClr val="0000FF"/>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科技部強化</a:t>
            </a:r>
            <a:r>
              <a:rPr lang="zh-TW" altLang="en-US" sz="4800" b="1" dirty="0">
                <a:solidFill>
                  <a:srgbClr val="0000FF"/>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學術倫理</a:t>
            </a:r>
            <a:r>
              <a:rPr lang="zh-TW" altLang="en-US" sz="4800" b="1" dirty="0" smtClean="0">
                <a:solidFill>
                  <a:srgbClr val="0000FF"/>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rPr>
              <a:t>措施</a:t>
            </a:r>
            <a:endParaRPr lang="en-US" altLang="zh-TW" sz="4800" b="1" dirty="0" smtClean="0">
              <a:solidFill>
                <a:srgbClr val="0000FF"/>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5" name="Picture 5" descr="webtitlebg"/>
          <p:cNvPicPr>
            <a:picLocks noChangeAspect="1" noChangeArrowheads="1"/>
          </p:cNvPicPr>
          <p:nvPr/>
        </p:nvPicPr>
        <p:blipFill>
          <a:blip r:embed="rId3" cstate="print">
            <a:extLst>
              <a:ext uri="{28A0092B-C50C-407E-A947-70E740481C1C}">
                <a14:useLocalDpi xmlns:a14="http://schemas.microsoft.com/office/drawing/2010/main" val="0"/>
              </a:ext>
            </a:extLst>
          </a:blip>
          <a:srcRect l="27682" b="26065"/>
          <a:stretch>
            <a:fillRect/>
          </a:stretch>
        </p:blipFill>
        <p:spPr bwMode="auto">
          <a:xfrm>
            <a:off x="0" y="5837238"/>
            <a:ext cx="9144000" cy="102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bwMode="auto">
          <a:xfrm>
            <a:off x="0" y="0"/>
            <a:ext cx="9144000" cy="1700808"/>
          </a:xfrm>
          <a:prstGeom prst="rect">
            <a:avLst/>
          </a:prstGeom>
          <a:solidFill>
            <a:schemeClr val="bg1"/>
          </a:solidFill>
          <a:ln w="9525">
            <a:noFill/>
            <a:round/>
            <a:headEnd/>
            <a:tailEnd/>
          </a:ln>
        </p:spPr>
        <p:txBody>
          <a:bodyPr wrap="none" rtlCol="0" anchor="ctr"/>
          <a:lstStyle/>
          <a:p>
            <a:pPr algn="ctr"/>
            <a:endParaRPr lang="zh-TW" altLang="en-US" b="1" dirty="0">
              <a:solidFill>
                <a:schemeClr val="tx2"/>
              </a:solidFill>
            </a:endParaRPr>
          </a:p>
        </p:txBody>
      </p:sp>
      <p:grpSp>
        <p:nvGrpSpPr>
          <p:cNvPr id="9" name="群組 8"/>
          <p:cNvGrpSpPr>
            <a:grpSpLocks noChangeAspect="1"/>
          </p:cNvGrpSpPr>
          <p:nvPr/>
        </p:nvGrpSpPr>
        <p:grpSpPr>
          <a:xfrm>
            <a:off x="3563888" y="576528"/>
            <a:ext cx="1944216" cy="619777"/>
            <a:chOff x="-2382" y="6036988"/>
            <a:chExt cx="2119745" cy="675733"/>
          </a:xfrm>
        </p:grpSpPr>
        <p:pic>
          <p:nvPicPr>
            <p:cNvPr id="10" name="圖片 9"/>
            <p:cNvPicPr>
              <a:picLocks noChangeAspect="1"/>
            </p:cNvPicPr>
            <p:nvPr/>
          </p:nvPicPr>
          <p:blipFill rotWithShape="1">
            <a:blip r:embed="rId4" cstate="print">
              <a:extLst>
                <a:ext uri="{28A0092B-C50C-407E-A947-70E740481C1C}">
                  <a14:useLocalDpi xmlns:a14="http://schemas.microsoft.com/office/drawing/2010/main" val="0"/>
                </a:ext>
              </a:extLst>
            </a:blip>
            <a:srcRect l="1970" t="19239" r="65777" b="16363"/>
            <a:stretch/>
          </p:blipFill>
          <p:spPr>
            <a:xfrm>
              <a:off x="-2382" y="6036988"/>
              <a:ext cx="2119745" cy="613388"/>
            </a:xfrm>
            <a:prstGeom prst="rect">
              <a:avLst/>
            </a:prstGeom>
          </p:spPr>
        </p:pic>
        <p:pic>
          <p:nvPicPr>
            <p:cNvPr id="11" name="圖片 10"/>
            <p:cNvPicPr>
              <a:picLocks noChangeAspect="1"/>
            </p:cNvPicPr>
            <p:nvPr/>
          </p:nvPicPr>
          <p:blipFill rotWithShape="1">
            <a:blip r:embed="rId4" cstate="print">
              <a:extLst>
                <a:ext uri="{28A0092B-C50C-407E-A947-70E740481C1C}">
                  <a14:useLocalDpi xmlns:a14="http://schemas.microsoft.com/office/drawing/2010/main" val="0"/>
                </a:ext>
              </a:extLst>
            </a:blip>
            <a:srcRect l="33399" t="50000" b="17273"/>
            <a:stretch/>
          </p:blipFill>
          <p:spPr>
            <a:xfrm>
              <a:off x="117971" y="6588031"/>
              <a:ext cx="1750874" cy="124690"/>
            </a:xfrm>
            <a:prstGeom prst="rect">
              <a:avLst/>
            </a:prstGeom>
          </p:spPr>
        </p:pic>
      </p:grpSp>
      <p:sp>
        <p:nvSpPr>
          <p:cNvPr id="12" name="投影片編號版面配置區 1"/>
          <p:cNvSpPr txBox="1">
            <a:spLocks noGrp="1"/>
          </p:cNvSpPr>
          <p:nvPr/>
        </p:nvSpPr>
        <p:spPr bwMode="auto">
          <a:xfrm>
            <a:off x="7780338" y="6553150"/>
            <a:ext cx="1304925" cy="3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r" eaLnBrk="1" hangingPunct="1"/>
            <a:fld id="{A582D525-6A7B-47DC-B90A-C2D7D1540B40}" type="slidenum">
              <a:rPr lang="en-US" altLang="zh-TW" sz="1400" b="1">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rPr>
              <a:pPr algn="r" eaLnBrk="1" hangingPunct="1"/>
              <a:t>1</a:t>
            </a:fld>
            <a:endParaRPr lang="en-US" altLang="zh-TW" sz="1400" b="1" dirty="0">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13" name="Text Box 2"/>
          <p:cNvSpPr txBox="1">
            <a:spLocks noChangeArrowheads="1"/>
          </p:cNvSpPr>
          <p:nvPr/>
        </p:nvSpPr>
        <p:spPr bwMode="auto">
          <a:xfrm>
            <a:off x="1371600" y="4631993"/>
            <a:ext cx="6400800" cy="1057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000" anchor="ctr"/>
          <a:lstStyle>
            <a:lvl1pPr eaLnBrk="0" hangingPunct="0">
              <a:spcBef>
                <a:spcPts val="8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微軟正黑體" pitchFamily="32" charset="-120"/>
                <a:ea typeface="微軟正黑體" pitchFamily="32" charset="-120"/>
              </a:defRPr>
            </a:lvl1pPr>
            <a:lvl2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微軟正黑體" pitchFamily="32" charset="-120"/>
                <a:ea typeface="微軟正黑體" pitchFamily="32" charset="-120"/>
              </a:defRPr>
            </a:lvl2pPr>
            <a:lvl3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微軟正黑體" pitchFamily="32" charset="-120"/>
                <a:ea typeface="微軟正黑體" pitchFamily="32" charset="-120"/>
              </a:defRPr>
            </a:lvl3pPr>
            <a:lvl4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微軟正黑體" pitchFamily="32" charset="-120"/>
                <a:ea typeface="微軟正黑體" pitchFamily="32" charset="-120"/>
              </a:defRPr>
            </a:lvl4pPr>
            <a:lvl5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5pPr>
            <a:lvl6pPr marL="25146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6pPr>
            <a:lvl7pPr marL="29718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7pPr>
            <a:lvl8pPr marL="34290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8pPr>
            <a:lvl9pPr marL="38862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9pPr>
          </a:lstStyle>
          <a:p>
            <a:pPr algn="ctr" eaLnBrk="1" hangingPunct="1">
              <a:buClrTx/>
              <a:buFontTx/>
              <a:buNone/>
            </a:pPr>
            <a:r>
              <a:rPr lang="zh-TW" altLang="en-US" b="1"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綜合規劃司</a:t>
            </a:r>
            <a:endParaRPr lang="zh-TW" altLang="zh-TW" b="1"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a:p>
            <a:pPr algn="ctr" eaLnBrk="1" hangingPunct="1">
              <a:buClrTx/>
              <a:buFontTx/>
              <a:buNone/>
            </a:pPr>
            <a:r>
              <a:rPr lang="zh-TW" altLang="en-US" sz="2400" dirty="0" smtClean="0">
                <a:solidFill>
                  <a:schemeClr val="tx1">
                    <a:lumMod val="95000"/>
                    <a:lumOff val="5000"/>
                  </a:schemeClr>
                </a:solidFill>
                <a:latin typeface="Times New Roman" panose="02020603050405020304" pitchFamily="18" charset="0"/>
                <a:ea typeface="標楷體" panose="03000509000000000000" pitchFamily="65" charset="-120"/>
                <a:cs typeface="Times New Roman" panose="02020603050405020304" pitchFamily="18" charset="0"/>
              </a:rPr>
              <a:t>中華民國</a:t>
            </a:r>
            <a:r>
              <a:rPr lang="en-US" altLang="zh-TW" sz="2400" dirty="0" smtClean="0">
                <a:solidFill>
                  <a:schemeClr val="tx1">
                    <a:lumMod val="95000"/>
                    <a:lumOff val="5000"/>
                  </a:schemeClr>
                </a:solidFill>
                <a:latin typeface="Times New Roman" panose="02020603050405020304" pitchFamily="18" charset="0"/>
                <a:ea typeface="標楷體" panose="03000509000000000000" pitchFamily="65" charset="-120"/>
                <a:cs typeface="Times New Roman" panose="02020603050405020304" pitchFamily="18" charset="0"/>
              </a:rPr>
              <a:t>105</a:t>
            </a:r>
            <a:r>
              <a:rPr lang="zh-TW" altLang="zh-TW" sz="2400" dirty="0" smtClean="0">
                <a:solidFill>
                  <a:schemeClr val="tx1">
                    <a:lumMod val="95000"/>
                    <a:lumOff val="5000"/>
                  </a:schemeClr>
                </a:solidFill>
                <a:latin typeface="Times New Roman" panose="02020603050405020304" pitchFamily="18" charset="0"/>
                <a:ea typeface="標楷體" panose="03000509000000000000" pitchFamily="65" charset="-120"/>
                <a:cs typeface="Times New Roman" panose="02020603050405020304" pitchFamily="18" charset="0"/>
              </a:rPr>
              <a:t>年</a:t>
            </a:r>
            <a:r>
              <a:rPr lang="en-US" altLang="zh-TW" sz="2400" dirty="0" smtClean="0">
                <a:solidFill>
                  <a:schemeClr val="tx1">
                    <a:lumMod val="95000"/>
                    <a:lumOff val="5000"/>
                  </a:schemeClr>
                </a:solidFill>
                <a:latin typeface="Times New Roman" panose="02020603050405020304" pitchFamily="18" charset="0"/>
                <a:ea typeface="標楷體" panose="03000509000000000000" pitchFamily="65" charset="-120"/>
                <a:cs typeface="Times New Roman" panose="02020603050405020304" pitchFamily="18" charset="0"/>
              </a:rPr>
              <a:t>12</a:t>
            </a:r>
            <a:r>
              <a:rPr lang="zh-TW" altLang="zh-TW" sz="2400" dirty="0" smtClean="0">
                <a:solidFill>
                  <a:schemeClr val="tx1">
                    <a:lumMod val="95000"/>
                    <a:lumOff val="5000"/>
                  </a:schemeClr>
                </a:solidFill>
                <a:latin typeface="Times New Roman" panose="02020603050405020304" pitchFamily="18" charset="0"/>
                <a:ea typeface="標楷體" panose="03000509000000000000" pitchFamily="65" charset="-120"/>
                <a:cs typeface="Times New Roman" panose="02020603050405020304" pitchFamily="18" charset="0"/>
              </a:rPr>
              <a:t>月</a:t>
            </a:r>
            <a:r>
              <a:rPr lang="en-US" altLang="zh-TW" sz="2400" dirty="0" smtClean="0">
                <a:solidFill>
                  <a:schemeClr val="tx1">
                    <a:lumMod val="95000"/>
                    <a:lumOff val="5000"/>
                  </a:schemeClr>
                </a:solidFill>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2400" dirty="0" smtClean="0">
                <a:solidFill>
                  <a:schemeClr val="tx1">
                    <a:lumMod val="95000"/>
                    <a:lumOff val="5000"/>
                  </a:schemeClr>
                </a:solidFill>
                <a:latin typeface="Times New Roman" panose="02020603050405020304" pitchFamily="18" charset="0"/>
                <a:ea typeface="標楷體" panose="03000509000000000000" pitchFamily="65" charset="-120"/>
                <a:cs typeface="Times New Roman" panose="02020603050405020304" pitchFamily="18" charset="0"/>
              </a:rPr>
              <a:t>日</a:t>
            </a:r>
            <a:endParaRPr lang="zh-TW" altLang="zh-TW" sz="2400" dirty="0">
              <a:solidFill>
                <a:schemeClr val="tx1">
                  <a:lumMod val="95000"/>
                  <a:lumOff val="5000"/>
                </a:schemeClr>
              </a:solidFill>
              <a:latin typeface="Times New Roman" panose="02020603050405020304" pitchFamily="18" charset="0"/>
              <a:ea typeface="標楷體" panose="03000509000000000000" pitchFamily="65" charset="-120"/>
              <a:cs typeface="Times New Roman" panose="02020603050405020304" pitchFamily="18" charset="0"/>
            </a:endParaRPr>
          </a:p>
          <a:p>
            <a:pPr algn="ctr" eaLnBrk="1" hangingPunct="1">
              <a:buClrTx/>
              <a:buFontTx/>
              <a:buNone/>
            </a:pPr>
            <a:endParaRPr lang="en-US" altLang="zh-TW" sz="2400" dirty="0">
              <a:solidFill>
                <a:srgbClr val="0000FF"/>
              </a:solidFill>
              <a:latin typeface="新細明體" charset="-120"/>
              <a:ea typeface="新細明體" charset="-120"/>
            </a:endParaRPr>
          </a:p>
        </p:txBody>
      </p:sp>
    </p:spTree>
    <p:extLst>
      <p:ext uri="{BB962C8B-B14F-4D97-AF65-F5344CB8AC3E}">
        <p14:creationId xmlns:p14="http://schemas.microsoft.com/office/powerpoint/2010/main" val="4078134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
          <p:cNvSpPr txBox="1">
            <a:spLocks noChangeArrowheads="1"/>
          </p:cNvSpPr>
          <p:nvPr/>
        </p:nvSpPr>
        <p:spPr bwMode="auto">
          <a:xfrm>
            <a:off x="0" y="0"/>
            <a:ext cx="9144000" cy="836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spcBef>
                <a:spcPts val="8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微軟正黑體" pitchFamily="32" charset="-120"/>
                <a:ea typeface="微軟正黑體" pitchFamily="32" charset="-120"/>
              </a:defRPr>
            </a:lvl1pPr>
            <a:lvl2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微軟正黑體" pitchFamily="32" charset="-120"/>
                <a:ea typeface="微軟正黑體" pitchFamily="32" charset="-120"/>
              </a:defRPr>
            </a:lvl2pPr>
            <a:lvl3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微軟正黑體" pitchFamily="32" charset="-120"/>
                <a:ea typeface="微軟正黑體" pitchFamily="32" charset="-120"/>
              </a:defRPr>
            </a:lvl3pPr>
            <a:lvl4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微軟正黑體" pitchFamily="32" charset="-120"/>
                <a:ea typeface="微軟正黑體" pitchFamily="32" charset="-120"/>
              </a:defRPr>
            </a:lvl4pPr>
            <a:lvl5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5pPr>
            <a:lvl6pPr marL="25146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6pPr>
            <a:lvl7pPr marL="29718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7pPr>
            <a:lvl8pPr marL="34290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8pPr>
            <a:lvl9pPr marL="38862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9pPr>
          </a:lstStyle>
          <a:p>
            <a:pPr algn="ctr" eaLnBrk="1" hangingPunct="1">
              <a:spcBef>
                <a:spcPct val="0"/>
              </a:spcBef>
              <a:buClrTx/>
              <a:buFontTx/>
              <a:buNone/>
            </a:pPr>
            <a:r>
              <a:rPr lang="zh-TW" altLang="en-US" sz="4400" b="1" dirty="0" smtClean="0">
                <a:solidFill>
                  <a:srgbClr val="0000FF"/>
                </a:solidFill>
                <a:latin typeface="標楷體" panose="03000509000000000000" pitchFamily="65" charset="-120"/>
                <a:ea typeface="標楷體" panose="03000509000000000000" pitchFamily="65" charset="-120"/>
              </a:rPr>
              <a:t>大 綱</a:t>
            </a:r>
            <a:endParaRPr lang="zh-TW" altLang="zh-TW" sz="4400" b="1" dirty="0">
              <a:solidFill>
                <a:srgbClr val="0000FF"/>
              </a:solidFill>
              <a:latin typeface="標楷體" panose="03000509000000000000" pitchFamily="65" charset="-120"/>
              <a:ea typeface="標楷體" panose="03000509000000000000" pitchFamily="65" charset="-120"/>
            </a:endParaRPr>
          </a:p>
        </p:txBody>
      </p:sp>
      <p:graphicFrame>
        <p:nvGraphicFramePr>
          <p:cNvPr id="5" name="資料庫圖表 4"/>
          <p:cNvGraphicFramePr/>
          <p:nvPr>
            <p:extLst>
              <p:ext uri="{D42A27DB-BD31-4B8C-83A1-F6EECF244321}">
                <p14:modId xmlns:p14="http://schemas.microsoft.com/office/powerpoint/2010/main" val="2866229727"/>
              </p:ext>
            </p:extLst>
          </p:nvPr>
        </p:nvGraphicFramePr>
        <p:xfrm>
          <a:off x="755576" y="1268760"/>
          <a:ext cx="8064896" cy="4824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投影片編號版面配置區 1"/>
          <p:cNvSpPr txBox="1">
            <a:spLocks noGrp="1"/>
          </p:cNvSpPr>
          <p:nvPr/>
        </p:nvSpPr>
        <p:spPr bwMode="auto">
          <a:xfrm>
            <a:off x="7780338" y="6553150"/>
            <a:ext cx="1304925" cy="3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r" eaLnBrk="1" hangingPunct="1"/>
            <a:fld id="{A582D525-6A7B-47DC-B90A-C2D7D1540B40}" type="slidenum">
              <a:rPr lang="en-US" altLang="zh-TW" sz="1400" b="1">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rPr>
              <a:pPr algn="r" eaLnBrk="1" hangingPunct="1"/>
              <a:t>2</a:t>
            </a:fld>
            <a:endParaRPr lang="en-US" altLang="zh-TW" sz="1400" b="1" dirty="0">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val="2761568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群組 22"/>
          <p:cNvGrpSpPr/>
          <p:nvPr/>
        </p:nvGrpSpPr>
        <p:grpSpPr>
          <a:xfrm>
            <a:off x="169350" y="935507"/>
            <a:ext cx="8387685" cy="5399444"/>
            <a:chOff x="360779" y="3743300"/>
            <a:chExt cx="8387685" cy="2571073"/>
          </a:xfrm>
        </p:grpSpPr>
        <p:grpSp>
          <p:nvGrpSpPr>
            <p:cNvPr id="4" name="群組 3"/>
            <p:cNvGrpSpPr/>
            <p:nvPr/>
          </p:nvGrpSpPr>
          <p:grpSpPr>
            <a:xfrm>
              <a:off x="360779" y="3743300"/>
              <a:ext cx="8387685" cy="2571073"/>
              <a:chOff x="251520" y="1290083"/>
              <a:chExt cx="8640960" cy="2089873"/>
            </a:xfrm>
          </p:grpSpPr>
          <p:sp>
            <p:nvSpPr>
              <p:cNvPr id="5" name="圓角矩形 4"/>
              <p:cNvSpPr/>
              <p:nvPr/>
            </p:nvSpPr>
            <p:spPr>
              <a:xfrm>
                <a:off x="251520" y="1484784"/>
                <a:ext cx="8640960" cy="1895172"/>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TW" altLang="en-US"/>
              </a:p>
            </p:txBody>
          </p:sp>
          <p:sp>
            <p:nvSpPr>
              <p:cNvPr id="6" name="圓角矩形 5"/>
              <p:cNvSpPr/>
              <p:nvPr/>
            </p:nvSpPr>
            <p:spPr>
              <a:xfrm>
                <a:off x="395534" y="1290083"/>
                <a:ext cx="8397426" cy="362322"/>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zh-TW" altLang="en-US"/>
              </a:p>
            </p:txBody>
          </p:sp>
        </p:grpSp>
        <p:sp>
          <p:nvSpPr>
            <p:cNvPr id="16" name="矩形 15"/>
            <p:cNvSpPr/>
            <p:nvPr/>
          </p:nvSpPr>
          <p:spPr>
            <a:xfrm>
              <a:off x="647379" y="3811876"/>
              <a:ext cx="7307021" cy="263799"/>
            </a:xfrm>
            <a:prstGeom prst="rect">
              <a:avLst/>
            </a:prstGeom>
          </p:spPr>
          <p:txBody>
            <a:bodyPr wrap="square">
              <a:spAutoFit/>
            </a:bodyPr>
            <a:lstStyle/>
            <a:p>
              <a:pPr lvl="0"/>
              <a:r>
                <a:rPr lang="zh-TW" altLang="en-US" sz="3000" b="1" dirty="0" smtClean="0">
                  <a:solidFill>
                    <a:schemeClr val="bg1"/>
                  </a:solidFill>
                  <a:latin typeface="Times New Roman" panose="02020603050405020304" pitchFamily="18" charset="0"/>
                  <a:ea typeface="標楷體" panose="03000509000000000000" pitchFamily="65" charset="-120"/>
                  <a:cs typeface="Times New Roman" panose="02020603050405020304" pitchFamily="18" charset="0"/>
                </a:rPr>
                <a:t>召開</a:t>
              </a:r>
              <a:r>
                <a:rPr lang="en-US" altLang="zh-TW" sz="3000" b="1" dirty="0" smtClean="0">
                  <a:solidFill>
                    <a:schemeClr val="bg1"/>
                  </a:solidFill>
                  <a:latin typeface="Times New Roman" panose="02020603050405020304" pitchFamily="18" charset="0"/>
                  <a:ea typeface="標楷體" panose="03000509000000000000" pitchFamily="65" charset="-120"/>
                  <a:cs typeface="Times New Roman" panose="02020603050405020304" pitchFamily="18" charset="0"/>
                </a:rPr>
                <a:t>4</a:t>
              </a:r>
              <a:r>
                <a:rPr lang="zh-TW" altLang="en-US" sz="3000" b="1" dirty="0">
                  <a:solidFill>
                    <a:schemeClr val="bg1"/>
                  </a:solidFill>
                  <a:latin typeface="Times New Roman" panose="02020603050405020304" pitchFamily="18" charset="0"/>
                  <a:ea typeface="標楷體" panose="03000509000000000000" pitchFamily="65" charset="-120"/>
                  <a:cs typeface="Times New Roman" panose="02020603050405020304" pitchFamily="18" charset="0"/>
                </a:rPr>
                <a:t>次</a:t>
              </a:r>
              <a:r>
                <a:rPr lang="zh-TW" altLang="en-US" sz="3000" b="1" dirty="0" smtClean="0">
                  <a:solidFill>
                    <a:schemeClr val="bg1"/>
                  </a:solidFill>
                  <a:latin typeface="Times New Roman" panose="02020603050405020304" pitchFamily="18" charset="0"/>
                  <a:ea typeface="標楷體" panose="03000509000000000000" pitchFamily="65" charset="-120"/>
                  <a:cs typeface="Times New Roman" panose="02020603050405020304" pitchFamily="18" charset="0"/>
                </a:rPr>
                <a:t>強化學倫專案會議</a:t>
              </a:r>
              <a:endParaRPr lang="en-US" altLang="zh-TW" sz="3000" b="1" dirty="0">
                <a:solidFill>
                  <a:schemeClr val="bg1"/>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7" name="矩形 16"/>
            <p:cNvSpPr/>
            <p:nvPr/>
          </p:nvSpPr>
          <p:spPr>
            <a:xfrm>
              <a:off x="647379" y="4291912"/>
              <a:ext cx="8087714" cy="1802628"/>
            </a:xfrm>
            <a:prstGeom prst="rect">
              <a:avLst/>
            </a:prstGeom>
          </p:spPr>
          <p:txBody>
            <a:bodyPr wrap="square">
              <a:spAutoFit/>
            </a:bodyPr>
            <a:lstStyle/>
            <a:p>
              <a:pPr lvl="0"/>
              <a:r>
                <a:rPr lang="zh-TW" altLang="en-US" sz="3000" dirty="0">
                  <a:latin typeface="Times New Roman" panose="02020603050405020304" pitchFamily="18" charset="0"/>
                  <a:ea typeface="標楷體" panose="03000509000000000000" pitchFamily="65" charset="-120"/>
                  <a:cs typeface="Times New Roman" panose="02020603050405020304" pitchFamily="18" charset="0"/>
                </a:rPr>
                <a:t>為應近日發生國內機構之研究人員涉期刊論文造假</a:t>
              </a:r>
              <a:r>
                <a:rPr lang="zh-TW" altLang="en-US" sz="3000" dirty="0" smtClean="0">
                  <a:latin typeface="Times New Roman" panose="02020603050405020304" pitchFamily="18" charset="0"/>
                  <a:ea typeface="標楷體" panose="03000509000000000000" pitchFamily="65" charset="-120"/>
                  <a:cs typeface="Times New Roman" panose="02020603050405020304" pitchFamily="18" charset="0"/>
                </a:rPr>
                <a:t>案，並疑似申請或運用本部研究資源，</a:t>
              </a:r>
              <a:r>
                <a:rPr lang="zh-TW" altLang="en-US" sz="3000" dirty="0">
                  <a:latin typeface="Times New Roman" panose="02020603050405020304" pitchFamily="18" charset="0"/>
                  <a:ea typeface="標楷體" panose="03000509000000000000" pitchFamily="65" charset="-120"/>
                  <a:cs typeface="Times New Roman" panose="02020603050405020304" pitchFamily="18" charset="0"/>
                </a:rPr>
                <a:t>為</a:t>
              </a:r>
              <a:r>
                <a:rPr lang="zh-TW" altLang="en-US" sz="3000" dirty="0" smtClean="0">
                  <a:latin typeface="Times New Roman" panose="02020603050405020304" pitchFamily="18" charset="0"/>
                  <a:ea typeface="標楷體" panose="03000509000000000000" pitchFamily="65" charset="-120"/>
                  <a:cs typeface="Times New Roman" panose="02020603050405020304" pitchFamily="18" charset="0"/>
                </a:rPr>
                <a:t>使獲得本部</a:t>
              </a:r>
              <a:r>
                <a:rPr lang="zh-TW" altLang="en-US" sz="3000" dirty="0">
                  <a:latin typeface="Times New Roman" panose="02020603050405020304" pitchFamily="18" charset="0"/>
                  <a:ea typeface="標楷體" panose="03000509000000000000" pitchFamily="65" charset="-120"/>
                  <a:cs typeface="Times New Roman" panose="02020603050405020304" pitchFamily="18" charset="0"/>
                </a:rPr>
                <a:t>獎補助資源之機構與人員確遵學術倫理，本部業就外界關切議題及建議，分別於</a:t>
              </a:r>
              <a:r>
                <a:rPr lang="en-US" altLang="zh-TW" sz="3000" dirty="0">
                  <a:latin typeface="Times New Roman" panose="02020603050405020304" pitchFamily="18" charset="0"/>
                  <a:ea typeface="標楷體" panose="03000509000000000000" pitchFamily="65" charset="-120"/>
                  <a:cs typeface="Times New Roman" panose="02020603050405020304" pitchFamily="18" charset="0"/>
                </a:rPr>
                <a:t>11/23</a:t>
              </a:r>
              <a:r>
                <a:rPr lang="zh-TW" altLang="en-US" sz="3000" dirty="0">
                  <a:latin typeface="Times New Roman" panose="02020603050405020304" pitchFamily="18" charset="0"/>
                  <a:ea typeface="標楷體" panose="03000509000000000000" pitchFamily="65" charset="-120"/>
                  <a:cs typeface="Times New Roman" panose="02020603050405020304" pitchFamily="18" charset="0"/>
                </a:rPr>
                <a:t>、</a:t>
              </a:r>
              <a:r>
                <a:rPr lang="en-US" altLang="zh-TW" sz="3000" dirty="0">
                  <a:latin typeface="Times New Roman" panose="02020603050405020304" pitchFamily="18" charset="0"/>
                  <a:ea typeface="標楷體" panose="03000509000000000000" pitchFamily="65" charset="-120"/>
                  <a:cs typeface="Times New Roman" panose="02020603050405020304" pitchFamily="18" charset="0"/>
                </a:rPr>
                <a:t>11/30</a:t>
              </a:r>
              <a:r>
                <a:rPr lang="zh-TW" altLang="en-US" sz="3000" dirty="0">
                  <a:latin typeface="Times New Roman" panose="02020603050405020304" pitchFamily="18" charset="0"/>
                  <a:ea typeface="標楷體" panose="03000509000000000000" pitchFamily="65" charset="-120"/>
                  <a:cs typeface="Times New Roman" panose="02020603050405020304" pitchFamily="18" charset="0"/>
                </a:rPr>
                <a:t>、</a:t>
              </a:r>
              <a:r>
                <a:rPr lang="en-US" altLang="zh-TW" sz="3000" dirty="0">
                  <a:latin typeface="Times New Roman" panose="02020603050405020304" pitchFamily="18" charset="0"/>
                  <a:ea typeface="標楷體" panose="03000509000000000000" pitchFamily="65" charset="-120"/>
                  <a:cs typeface="Times New Roman" panose="02020603050405020304" pitchFamily="18" charset="0"/>
                </a:rPr>
                <a:t>12/8</a:t>
              </a:r>
              <a:r>
                <a:rPr lang="zh-TW" altLang="en-US" sz="3000" dirty="0">
                  <a:latin typeface="Times New Roman" panose="02020603050405020304" pitchFamily="18" charset="0"/>
                  <a:ea typeface="標楷體" panose="03000509000000000000" pitchFamily="65" charset="-120"/>
                  <a:cs typeface="Times New Roman" panose="02020603050405020304" pitchFamily="18" charset="0"/>
                </a:rPr>
                <a:t>、</a:t>
              </a:r>
              <a:r>
                <a:rPr lang="en-US" altLang="zh-TW" sz="3000" dirty="0" smtClean="0">
                  <a:latin typeface="Times New Roman" panose="02020603050405020304" pitchFamily="18" charset="0"/>
                  <a:ea typeface="標楷體" panose="03000509000000000000" pitchFamily="65" charset="-120"/>
                  <a:cs typeface="Times New Roman" panose="02020603050405020304" pitchFamily="18" charset="0"/>
                </a:rPr>
                <a:t>12/16</a:t>
              </a:r>
              <a:r>
                <a:rPr lang="zh-TW" altLang="en-US" sz="300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召開</a:t>
              </a:r>
              <a:r>
                <a:rPr lang="en-US" altLang="zh-TW" sz="30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4</a:t>
              </a:r>
              <a:r>
                <a:rPr lang="zh-TW" altLang="en-US" sz="300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rPr>
                <a:t>次學術倫理專案會議</a:t>
              </a:r>
              <a:r>
                <a:rPr lang="zh-TW" altLang="en-US" sz="3000" dirty="0" smtClean="0">
                  <a:latin typeface="Times New Roman" panose="02020603050405020304" pitchFamily="18" charset="0"/>
                  <a:ea typeface="標楷體" panose="03000509000000000000" pitchFamily="65" charset="-120"/>
                  <a:cs typeface="Times New Roman" panose="02020603050405020304" pitchFamily="18" charset="0"/>
                </a:rPr>
                <a:t>，與</a:t>
              </a:r>
              <a:r>
                <a:rPr lang="zh-TW" altLang="en-US" sz="3000" dirty="0">
                  <a:latin typeface="Times New Roman" panose="02020603050405020304" pitchFamily="18" charset="0"/>
                  <a:ea typeface="標楷體" panose="03000509000000000000" pitchFamily="65" charset="-120"/>
                  <a:cs typeface="Times New Roman" panose="02020603050405020304" pitchFamily="18" charset="0"/>
                </a:rPr>
                <a:t>教育部、學校代表及專家學者共同討論，並參考國際間之作法，對申請與獲得科技部獎補助機構人員，擬訂強化學術倫理</a:t>
              </a:r>
              <a:r>
                <a:rPr lang="zh-TW" altLang="en-US" sz="3000" dirty="0" smtClean="0">
                  <a:latin typeface="Times New Roman" panose="02020603050405020304" pitchFamily="18" charset="0"/>
                  <a:ea typeface="標楷體" panose="03000509000000000000" pitchFamily="65" charset="-120"/>
                  <a:cs typeface="Times New Roman" panose="02020603050405020304" pitchFamily="18" charset="0"/>
                </a:rPr>
                <a:t>措施。</a:t>
              </a:r>
              <a:endParaRPr lang="zh-TW" altLang="en-US" sz="3000" dirty="0"/>
            </a:p>
          </p:txBody>
        </p:sp>
      </p:grpSp>
      <p:sp>
        <p:nvSpPr>
          <p:cNvPr id="24" name="投影片編號版面配置區 1"/>
          <p:cNvSpPr txBox="1">
            <a:spLocks noGrp="1"/>
          </p:cNvSpPr>
          <p:nvPr/>
        </p:nvSpPr>
        <p:spPr bwMode="auto">
          <a:xfrm>
            <a:off x="7807969" y="6553150"/>
            <a:ext cx="1304925" cy="3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r" eaLnBrk="1" hangingPunct="1"/>
            <a:fld id="{A582D525-6A7B-47DC-B90A-C2D7D1540B40}" type="slidenum">
              <a:rPr lang="en-US" altLang="zh-TW" sz="1400" b="1">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rPr>
              <a:pPr algn="r" eaLnBrk="1" hangingPunct="1"/>
              <a:t>3</a:t>
            </a:fld>
            <a:endParaRPr lang="en-US" altLang="zh-TW" sz="1400" b="1" dirty="0">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22" name="Text Box 1"/>
          <p:cNvSpPr txBox="1">
            <a:spLocks noChangeArrowheads="1"/>
          </p:cNvSpPr>
          <p:nvPr/>
        </p:nvSpPr>
        <p:spPr bwMode="auto">
          <a:xfrm>
            <a:off x="0" y="0"/>
            <a:ext cx="9144000" cy="836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spcBef>
                <a:spcPts val="8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微軟正黑體" pitchFamily="32" charset="-120"/>
                <a:ea typeface="微軟正黑體" pitchFamily="32" charset="-120"/>
              </a:defRPr>
            </a:lvl1pPr>
            <a:lvl2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微軟正黑體" pitchFamily="32" charset="-120"/>
                <a:ea typeface="微軟正黑體" pitchFamily="32" charset="-120"/>
              </a:defRPr>
            </a:lvl2pPr>
            <a:lvl3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微軟正黑體" pitchFamily="32" charset="-120"/>
                <a:ea typeface="微軟正黑體" pitchFamily="32" charset="-120"/>
              </a:defRPr>
            </a:lvl3pPr>
            <a:lvl4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微軟正黑體" pitchFamily="32" charset="-120"/>
                <a:ea typeface="微軟正黑體" pitchFamily="32" charset="-120"/>
              </a:defRPr>
            </a:lvl4pPr>
            <a:lvl5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5pPr>
            <a:lvl6pPr marL="25146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6pPr>
            <a:lvl7pPr marL="29718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7pPr>
            <a:lvl8pPr marL="34290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8pPr>
            <a:lvl9pPr marL="38862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9pPr>
          </a:lstStyle>
          <a:p>
            <a:pPr algn="ctr" eaLnBrk="1" hangingPunct="1">
              <a:spcBef>
                <a:spcPct val="0"/>
              </a:spcBef>
              <a:tabLst/>
            </a:pPr>
            <a:r>
              <a:rPr lang="zh-TW" altLang="en-US" sz="4400" b="1"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辦理歷程</a:t>
            </a:r>
            <a:endParaRPr lang="zh-TW" altLang="zh-TW" sz="3000" b="1"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1948635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圓角矩形 4"/>
          <p:cNvSpPr/>
          <p:nvPr/>
        </p:nvSpPr>
        <p:spPr>
          <a:xfrm>
            <a:off x="1221169" y="5607839"/>
            <a:ext cx="6205572" cy="512008"/>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zh-TW" altLang="en-US" sz="2200" b="1" dirty="0" smtClean="0">
                <a:effectLst>
                  <a:outerShdw blurRad="38100" dist="38100" dir="2700000" algn="tl">
                    <a:srgbClr val="000000">
                      <a:alpha val="43137"/>
                    </a:srgbClr>
                  </a:outerShdw>
                </a:effectLst>
                <a:latin typeface="標楷體" pitchFamily="65" charset="-120"/>
                <a:ea typeface="標楷體" pitchFamily="65" charset="-120"/>
              </a:rPr>
              <a:t>優 質 的 研 發 環 境</a:t>
            </a:r>
            <a:endParaRPr lang="zh-TW" altLang="en-US" sz="2200" b="1" dirty="0">
              <a:effectLst>
                <a:outerShdw blurRad="38100" dist="38100" dir="2700000" algn="tl">
                  <a:srgbClr val="000000">
                    <a:alpha val="43137"/>
                  </a:srgbClr>
                </a:outerShdw>
              </a:effectLst>
              <a:latin typeface="標楷體" pitchFamily="65" charset="-120"/>
              <a:ea typeface="標楷體" pitchFamily="65" charset="-120"/>
            </a:endParaRPr>
          </a:p>
        </p:txBody>
      </p:sp>
      <p:sp>
        <p:nvSpPr>
          <p:cNvPr id="6" name="圓角矩形 5"/>
          <p:cNvSpPr/>
          <p:nvPr/>
        </p:nvSpPr>
        <p:spPr>
          <a:xfrm>
            <a:off x="1587869" y="3285758"/>
            <a:ext cx="923503" cy="2266401"/>
          </a:xfrm>
          <a:prstGeom prst="roundRect">
            <a:avLst/>
          </a:prstGeom>
          <a:gradFill>
            <a:gsLst>
              <a:gs pos="25000">
                <a:schemeClr val="accent3">
                  <a:lumMod val="60000"/>
                  <a:lumOff val="40000"/>
                </a:schemeClr>
              </a:gs>
              <a:gs pos="0">
                <a:schemeClr val="accent3">
                  <a:lumMod val="100000"/>
                </a:schemeClr>
              </a:gs>
              <a:gs pos="50000">
                <a:schemeClr val="accent3">
                  <a:lumMod val="40000"/>
                  <a:lumOff val="60000"/>
                </a:schemeClr>
              </a:gs>
              <a:gs pos="100000">
                <a:schemeClr val="accent3">
                  <a:lumMod val="20000"/>
                  <a:lumOff val="80000"/>
                </a:schemeClr>
              </a:gs>
            </a:gsLst>
          </a:gradFill>
          <a:ln/>
        </p:spPr>
        <p:style>
          <a:lnRef idx="1">
            <a:schemeClr val="accent3"/>
          </a:lnRef>
          <a:fillRef idx="2">
            <a:schemeClr val="accent3"/>
          </a:fillRef>
          <a:effectRef idx="1">
            <a:schemeClr val="accent3"/>
          </a:effectRef>
          <a:fontRef idx="minor">
            <a:schemeClr val="dk1"/>
          </a:fontRef>
        </p:style>
        <p:txBody>
          <a:bodyPr vert="wordArtVert" rtlCol="0" anchor="ctr"/>
          <a:lstStyle/>
          <a:p>
            <a:pPr>
              <a:lnSpc>
                <a:spcPts val="1800"/>
              </a:lnSpc>
            </a:pPr>
            <a:r>
              <a:rPr lang="zh-TW" altLang="en-US" b="1" dirty="0" smtClean="0">
                <a:solidFill>
                  <a:schemeClr val="tx1"/>
                </a:solidFill>
                <a:latin typeface="標楷體" pitchFamily="65" charset="-120"/>
                <a:ea typeface="標楷體" pitchFamily="65" charset="-120"/>
              </a:rPr>
              <a:t>科研人員自律</a:t>
            </a:r>
            <a:endParaRPr lang="zh-TW" altLang="en-US" b="1" dirty="0">
              <a:solidFill>
                <a:schemeClr val="tx1"/>
              </a:solidFill>
              <a:latin typeface="標楷體" pitchFamily="65" charset="-120"/>
              <a:ea typeface="標楷體" pitchFamily="65" charset="-120"/>
            </a:endParaRPr>
          </a:p>
        </p:txBody>
      </p:sp>
      <p:sp>
        <p:nvSpPr>
          <p:cNvPr id="7" name="圓角矩形 6"/>
          <p:cNvSpPr/>
          <p:nvPr/>
        </p:nvSpPr>
        <p:spPr>
          <a:xfrm>
            <a:off x="3095837" y="3289764"/>
            <a:ext cx="923503" cy="2262396"/>
          </a:xfrm>
          <a:prstGeom prst="roundRect">
            <a:avLst/>
          </a:prstGeom>
          <a:gradFill>
            <a:gsLst>
              <a:gs pos="25000">
                <a:schemeClr val="accent3">
                  <a:lumMod val="60000"/>
                  <a:lumOff val="40000"/>
                </a:schemeClr>
              </a:gs>
              <a:gs pos="0">
                <a:schemeClr val="accent3">
                  <a:lumMod val="100000"/>
                </a:schemeClr>
              </a:gs>
              <a:gs pos="50000">
                <a:schemeClr val="accent3">
                  <a:lumMod val="40000"/>
                  <a:lumOff val="60000"/>
                </a:schemeClr>
              </a:gs>
              <a:gs pos="100000">
                <a:schemeClr val="accent3">
                  <a:lumMod val="20000"/>
                  <a:lumOff val="80000"/>
                </a:schemeClr>
              </a:gs>
            </a:gsLst>
          </a:gradFill>
          <a:ln/>
        </p:spPr>
        <p:style>
          <a:lnRef idx="1">
            <a:schemeClr val="accent3"/>
          </a:lnRef>
          <a:fillRef idx="2">
            <a:schemeClr val="accent3"/>
          </a:fillRef>
          <a:effectRef idx="1">
            <a:schemeClr val="accent3"/>
          </a:effectRef>
          <a:fontRef idx="minor">
            <a:schemeClr val="dk1"/>
          </a:fontRef>
        </p:style>
        <p:txBody>
          <a:bodyPr vert="wordArtVert" rtlCol="0" anchor="ctr"/>
          <a:lstStyle/>
          <a:p>
            <a:pPr>
              <a:lnSpc>
                <a:spcPts val="1800"/>
              </a:lnSpc>
            </a:pPr>
            <a:r>
              <a:rPr lang="zh-TW" altLang="en-US" b="1" dirty="0" smtClean="0">
                <a:solidFill>
                  <a:schemeClr val="tx1"/>
                </a:solidFill>
                <a:latin typeface="標楷體" pitchFamily="65" charset="-120"/>
                <a:ea typeface="標楷體" pitchFamily="65" charset="-120"/>
              </a:rPr>
              <a:t>強化執行機構</a:t>
            </a:r>
            <a:endParaRPr lang="en-US" altLang="zh-TW" b="1" dirty="0" smtClean="0">
              <a:solidFill>
                <a:schemeClr val="tx1"/>
              </a:solidFill>
              <a:latin typeface="標楷體" pitchFamily="65" charset="-120"/>
              <a:ea typeface="標楷體" pitchFamily="65" charset="-120"/>
            </a:endParaRPr>
          </a:p>
          <a:p>
            <a:pPr>
              <a:lnSpc>
                <a:spcPts val="1800"/>
              </a:lnSpc>
            </a:pPr>
            <a:r>
              <a:rPr lang="zh-TW" altLang="en-US" b="1" dirty="0" smtClean="0">
                <a:solidFill>
                  <a:schemeClr val="tx1"/>
                </a:solidFill>
                <a:latin typeface="標楷體" pitchFamily="65" charset="-120"/>
                <a:ea typeface="標楷體" pitchFamily="65" charset="-120"/>
              </a:rPr>
              <a:t>課責</a:t>
            </a:r>
            <a:endParaRPr lang="zh-TW" altLang="en-US" b="1" dirty="0">
              <a:solidFill>
                <a:schemeClr val="tx1"/>
              </a:solidFill>
              <a:latin typeface="標楷體" pitchFamily="65" charset="-120"/>
              <a:ea typeface="標楷體" pitchFamily="65" charset="-120"/>
            </a:endParaRPr>
          </a:p>
        </p:txBody>
      </p:sp>
      <p:sp>
        <p:nvSpPr>
          <p:cNvPr id="8" name="圓角矩形 7"/>
          <p:cNvSpPr/>
          <p:nvPr/>
        </p:nvSpPr>
        <p:spPr>
          <a:xfrm>
            <a:off x="4603805" y="3289270"/>
            <a:ext cx="923503" cy="2262890"/>
          </a:xfrm>
          <a:prstGeom prst="roundRect">
            <a:avLst/>
          </a:prstGeom>
          <a:gradFill>
            <a:gsLst>
              <a:gs pos="25000">
                <a:schemeClr val="accent3">
                  <a:lumMod val="60000"/>
                  <a:lumOff val="40000"/>
                </a:schemeClr>
              </a:gs>
              <a:gs pos="0">
                <a:schemeClr val="accent3">
                  <a:lumMod val="100000"/>
                </a:schemeClr>
              </a:gs>
              <a:gs pos="50000">
                <a:schemeClr val="accent3">
                  <a:lumMod val="40000"/>
                  <a:lumOff val="60000"/>
                </a:schemeClr>
              </a:gs>
              <a:gs pos="100000">
                <a:schemeClr val="accent3">
                  <a:lumMod val="20000"/>
                  <a:lumOff val="80000"/>
                </a:schemeClr>
              </a:gs>
            </a:gsLst>
          </a:gradFill>
          <a:ln/>
        </p:spPr>
        <p:style>
          <a:lnRef idx="1">
            <a:schemeClr val="accent3"/>
          </a:lnRef>
          <a:fillRef idx="2">
            <a:schemeClr val="accent3"/>
          </a:fillRef>
          <a:effectRef idx="1">
            <a:schemeClr val="accent3"/>
          </a:effectRef>
          <a:fontRef idx="minor">
            <a:schemeClr val="dk1"/>
          </a:fontRef>
        </p:style>
        <p:txBody>
          <a:bodyPr vert="wordArtVert" rtlCol="0" anchor="ctr"/>
          <a:lstStyle/>
          <a:p>
            <a:pPr>
              <a:lnSpc>
                <a:spcPts val="1800"/>
              </a:lnSpc>
            </a:pPr>
            <a:r>
              <a:rPr lang="zh-TW" altLang="en-US" b="1" dirty="0" smtClean="0">
                <a:solidFill>
                  <a:schemeClr val="tx1"/>
                </a:solidFill>
                <a:latin typeface="標楷體" pitchFamily="65" charset="-120"/>
                <a:ea typeface="標楷體" pitchFamily="65" charset="-120"/>
              </a:rPr>
              <a:t>補助機關</a:t>
            </a:r>
            <a:r>
              <a:rPr lang="zh-TW" altLang="en-US" b="1" dirty="0">
                <a:solidFill>
                  <a:schemeClr val="tx1"/>
                </a:solidFill>
                <a:latin typeface="標楷體" pitchFamily="65" charset="-120"/>
                <a:ea typeface="標楷體" pitchFamily="65" charset="-120"/>
              </a:rPr>
              <a:t>管理</a:t>
            </a:r>
            <a:endParaRPr lang="en-US" altLang="zh-TW" b="1" dirty="0" smtClean="0">
              <a:solidFill>
                <a:schemeClr val="tx1"/>
              </a:solidFill>
              <a:latin typeface="標楷體" pitchFamily="65" charset="-120"/>
              <a:ea typeface="標楷體" pitchFamily="65" charset="-120"/>
            </a:endParaRPr>
          </a:p>
          <a:p>
            <a:pPr>
              <a:lnSpc>
                <a:spcPts val="1800"/>
              </a:lnSpc>
            </a:pPr>
            <a:r>
              <a:rPr lang="zh-TW" altLang="en-US" b="1" dirty="0">
                <a:solidFill>
                  <a:schemeClr val="tx1"/>
                </a:solidFill>
                <a:latin typeface="標楷體" pitchFamily="65" charset="-120"/>
                <a:ea typeface="標楷體" pitchFamily="65" charset="-120"/>
              </a:rPr>
              <a:t>監督</a:t>
            </a:r>
          </a:p>
        </p:txBody>
      </p:sp>
      <p:sp>
        <p:nvSpPr>
          <p:cNvPr id="9" name="圓角矩形 8"/>
          <p:cNvSpPr/>
          <p:nvPr/>
        </p:nvSpPr>
        <p:spPr>
          <a:xfrm>
            <a:off x="6111772" y="3289764"/>
            <a:ext cx="949595" cy="2262396"/>
          </a:xfrm>
          <a:prstGeom prst="roundRect">
            <a:avLst/>
          </a:prstGeom>
          <a:gradFill>
            <a:gsLst>
              <a:gs pos="25000">
                <a:schemeClr val="accent3">
                  <a:lumMod val="60000"/>
                  <a:lumOff val="40000"/>
                </a:schemeClr>
              </a:gs>
              <a:gs pos="0">
                <a:schemeClr val="accent3">
                  <a:lumMod val="100000"/>
                </a:schemeClr>
              </a:gs>
              <a:gs pos="50000">
                <a:schemeClr val="accent3">
                  <a:lumMod val="40000"/>
                  <a:lumOff val="60000"/>
                </a:schemeClr>
              </a:gs>
              <a:gs pos="100000">
                <a:schemeClr val="accent3">
                  <a:lumMod val="20000"/>
                  <a:lumOff val="80000"/>
                </a:schemeClr>
              </a:gs>
            </a:gsLst>
          </a:gradFill>
          <a:ln/>
        </p:spPr>
        <p:style>
          <a:lnRef idx="1">
            <a:schemeClr val="accent3"/>
          </a:lnRef>
          <a:fillRef idx="2">
            <a:schemeClr val="accent3"/>
          </a:fillRef>
          <a:effectRef idx="1">
            <a:schemeClr val="accent3"/>
          </a:effectRef>
          <a:fontRef idx="minor">
            <a:schemeClr val="dk1"/>
          </a:fontRef>
        </p:style>
        <p:txBody>
          <a:bodyPr vert="wordArtVert" rtlCol="0" anchor="ctr"/>
          <a:lstStyle/>
          <a:p>
            <a:pPr>
              <a:lnSpc>
                <a:spcPts val="1800"/>
              </a:lnSpc>
            </a:pPr>
            <a:r>
              <a:rPr lang="zh-TW" altLang="en-US" b="1" dirty="0" smtClean="0">
                <a:solidFill>
                  <a:schemeClr val="tx1"/>
                </a:solidFill>
                <a:latin typeface="標楷體" pitchFamily="65" charset="-120"/>
                <a:ea typeface="標楷體" pitchFamily="65" charset="-120"/>
              </a:rPr>
              <a:t>相關部會合作</a:t>
            </a:r>
            <a:endParaRPr lang="zh-TW" altLang="en-US" b="1" dirty="0">
              <a:solidFill>
                <a:schemeClr val="tx1"/>
              </a:solidFill>
              <a:latin typeface="標楷體" pitchFamily="65" charset="-120"/>
              <a:ea typeface="標楷體" pitchFamily="65" charset="-120"/>
            </a:endParaRPr>
          </a:p>
        </p:txBody>
      </p:sp>
      <p:grpSp>
        <p:nvGrpSpPr>
          <p:cNvPr id="28" name="群組 27"/>
          <p:cNvGrpSpPr/>
          <p:nvPr/>
        </p:nvGrpSpPr>
        <p:grpSpPr>
          <a:xfrm>
            <a:off x="1581356" y="970519"/>
            <a:ext cx="5595880" cy="1320559"/>
            <a:chOff x="1947466" y="1052736"/>
            <a:chExt cx="4657832" cy="1150050"/>
          </a:xfrm>
        </p:grpSpPr>
        <p:sp>
          <p:nvSpPr>
            <p:cNvPr id="15" name="等腰三角形 14"/>
            <p:cNvSpPr>
              <a:spLocks noChangeAspect="1"/>
            </p:cNvSpPr>
            <p:nvPr/>
          </p:nvSpPr>
          <p:spPr>
            <a:xfrm>
              <a:off x="1947466" y="1052736"/>
              <a:ext cx="4657832" cy="1150050"/>
            </a:xfrm>
            <a:prstGeom prst="triangle">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zh-TW" altLang="en-US"/>
            </a:p>
          </p:txBody>
        </p:sp>
        <p:sp>
          <p:nvSpPr>
            <p:cNvPr id="16" name="文字方塊 15"/>
            <p:cNvSpPr txBox="1"/>
            <p:nvPr/>
          </p:nvSpPr>
          <p:spPr>
            <a:xfrm>
              <a:off x="3495022" y="1412776"/>
              <a:ext cx="1562719" cy="670092"/>
            </a:xfrm>
            <a:prstGeom prst="rect">
              <a:avLst/>
            </a:prstGeom>
            <a:noFill/>
            <a:ln>
              <a:noFill/>
            </a:ln>
          </p:spPr>
          <p:txBody>
            <a:bodyPr wrap="none" rtlCol="0">
              <a:spAutoFit/>
            </a:bodyPr>
            <a:lstStyle/>
            <a:p>
              <a:pPr algn="ctr"/>
              <a:r>
                <a:rPr lang="zh-TW" altLang="en-US" sz="2200" b="1" dirty="0" smtClean="0">
                  <a:solidFill>
                    <a:schemeClr val="bg1"/>
                  </a:solidFill>
                  <a:effectLst>
                    <a:outerShdw blurRad="38100" dist="38100" dir="2700000" algn="tl">
                      <a:srgbClr val="000000">
                        <a:alpha val="43137"/>
                      </a:srgbClr>
                    </a:outerShdw>
                  </a:effectLst>
                  <a:latin typeface="標楷體" pitchFamily="65" charset="-120"/>
                  <a:ea typeface="標楷體" pitchFamily="65" charset="-120"/>
                </a:rPr>
                <a:t>追求學術卓越</a:t>
              </a:r>
              <a:endParaRPr lang="en-US" altLang="zh-TW" sz="2200" b="1" dirty="0" smtClean="0">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a:p>
              <a:pPr algn="ctr"/>
              <a:r>
                <a:rPr lang="zh-TW" altLang="en-US" sz="2200" b="1" dirty="0" smtClean="0">
                  <a:solidFill>
                    <a:schemeClr val="bg1"/>
                  </a:solidFill>
                  <a:effectLst>
                    <a:outerShdw blurRad="38100" dist="38100" dir="2700000" algn="tl">
                      <a:srgbClr val="000000">
                        <a:alpha val="43137"/>
                      </a:srgbClr>
                    </a:outerShdw>
                  </a:effectLst>
                  <a:latin typeface="標楷體" pitchFamily="65" charset="-120"/>
                  <a:ea typeface="標楷體" pitchFamily="65" charset="-120"/>
                </a:rPr>
                <a:t>實現多元價值</a:t>
              </a:r>
              <a:endParaRPr lang="zh-TW" altLang="en-US" sz="2200" b="1" dirty="0">
                <a:solidFill>
                  <a:schemeClr val="bg1"/>
                </a:solidFill>
                <a:effectLst>
                  <a:outerShdw blurRad="38100" dist="38100" dir="2700000" algn="tl">
                    <a:srgbClr val="000000">
                      <a:alpha val="43137"/>
                    </a:srgbClr>
                  </a:outerShdw>
                </a:effectLst>
                <a:latin typeface="標楷體" pitchFamily="65" charset="-120"/>
                <a:ea typeface="標楷體" pitchFamily="65" charset="-120"/>
              </a:endParaRPr>
            </a:p>
          </p:txBody>
        </p:sp>
      </p:grpSp>
      <p:sp>
        <p:nvSpPr>
          <p:cNvPr id="11" name="圓角矩形 10"/>
          <p:cNvSpPr/>
          <p:nvPr/>
        </p:nvSpPr>
        <p:spPr>
          <a:xfrm>
            <a:off x="1263615" y="2390404"/>
            <a:ext cx="6120680" cy="880672"/>
          </a:xfrm>
          <a:prstGeom prst="roundRect">
            <a:avLst/>
          </a:prstGeom>
          <a:solidFill>
            <a:srgbClr val="FFFF7D"/>
          </a:solidFill>
          <a:scene3d>
            <a:camera prst="orthographicFront"/>
            <a:lightRig rig="threePt" dir="t"/>
          </a:scene3d>
          <a:sp3d>
            <a:bevelT/>
          </a:sp3d>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rtlCol="0" anchor="ctr"/>
          <a:lstStyle/>
          <a:p>
            <a:pPr algn="ctr"/>
            <a:r>
              <a:rPr lang="zh-TW" altLang="en-US" sz="2200" b="1" dirty="0" smtClean="0">
                <a:solidFill>
                  <a:srgbClr val="0000FF"/>
                </a:solidFill>
                <a:latin typeface="標楷體" pitchFamily="65" charset="-120"/>
                <a:ea typeface="標楷體" pitchFamily="65" charset="-120"/>
              </a:rPr>
              <a:t>形 塑 良 好 學 倫 風 氣</a:t>
            </a:r>
            <a:endParaRPr lang="zh-TW" altLang="en-US" sz="2200" b="1" dirty="0">
              <a:solidFill>
                <a:srgbClr val="0000FF"/>
              </a:solidFill>
              <a:latin typeface="標楷體" pitchFamily="65" charset="-120"/>
              <a:ea typeface="標楷體" pitchFamily="65" charset="-120"/>
            </a:endParaRPr>
          </a:p>
          <a:p>
            <a:pPr algn="ctr"/>
            <a:r>
              <a:rPr lang="zh-TW" altLang="en-US" sz="2200" b="1" dirty="0" smtClean="0">
                <a:solidFill>
                  <a:srgbClr val="0000FF"/>
                </a:solidFill>
                <a:latin typeface="標楷體" pitchFamily="65" charset="-120"/>
                <a:ea typeface="標楷體" pitchFamily="65" charset="-120"/>
              </a:rPr>
              <a:t>取 得 社 會 信 賴 支 持</a:t>
            </a:r>
            <a:endParaRPr lang="zh-TW" altLang="en-US" sz="2200" dirty="0">
              <a:solidFill>
                <a:srgbClr val="0000FF"/>
              </a:solidFill>
            </a:endParaRPr>
          </a:p>
        </p:txBody>
      </p:sp>
      <p:grpSp>
        <p:nvGrpSpPr>
          <p:cNvPr id="35" name="群組 34"/>
          <p:cNvGrpSpPr/>
          <p:nvPr/>
        </p:nvGrpSpPr>
        <p:grpSpPr>
          <a:xfrm>
            <a:off x="7744787" y="1210976"/>
            <a:ext cx="899648" cy="5160512"/>
            <a:chOff x="7992832" y="1371909"/>
            <a:chExt cx="899648" cy="4805071"/>
          </a:xfrm>
        </p:grpSpPr>
        <p:sp>
          <p:nvSpPr>
            <p:cNvPr id="24" name="文字方塊 23"/>
            <p:cNvSpPr txBox="1"/>
            <p:nvPr/>
          </p:nvSpPr>
          <p:spPr>
            <a:xfrm>
              <a:off x="7992832" y="1371909"/>
              <a:ext cx="800923" cy="429867"/>
            </a:xfrm>
            <a:prstGeom prst="rect">
              <a:avLst/>
            </a:prstGeom>
            <a:noFill/>
          </p:spPr>
          <p:txBody>
            <a:bodyPr wrap="square" rtlCol="0">
              <a:spAutoFit/>
            </a:bodyPr>
            <a:lstStyle>
              <a:defPPr>
                <a:defRPr lang="zh-TW"/>
              </a:defPPr>
              <a:lvl1pPr>
                <a:defRPr sz="2800" b="1">
                  <a:solidFill>
                    <a:srgbClr val="C00000"/>
                  </a:solidFill>
                  <a:effectLst>
                    <a:outerShdw blurRad="38100" dist="38100" dir="2700000" algn="tl">
                      <a:srgbClr val="000000">
                        <a:alpha val="43137"/>
                      </a:srgbClr>
                    </a:outerShdw>
                  </a:effectLst>
                  <a:latin typeface="微軟正黑體" pitchFamily="34" charset="-120"/>
                  <a:ea typeface="微軟正黑體" pitchFamily="34" charset="-120"/>
                </a:defRPr>
              </a:lvl1pPr>
            </a:lstStyle>
            <a:p>
              <a:r>
                <a:rPr lang="zh-TW" altLang="en-US" sz="2400" dirty="0" smtClean="0"/>
                <a:t>願景</a:t>
              </a:r>
              <a:endParaRPr lang="zh-TW" altLang="en-US" sz="2400" dirty="0"/>
            </a:p>
          </p:txBody>
        </p:sp>
        <p:sp>
          <p:nvSpPr>
            <p:cNvPr id="25" name="文字方塊 24"/>
            <p:cNvSpPr txBox="1"/>
            <p:nvPr/>
          </p:nvSpPr>
          <p:spPr>
            <a:xfrm>
              <a:off x="8002654" y="2830310"/>
              <a:ext cx="889826" cy="429867"/>
            </a:xfrm>
            <a:prstGeom prst="rect">
              <a:avLst/>
            </a:prstGeom>
            <a:noFill/>
          </p:spPr>
          <p:txBody>
            <a:bodyPr wrap="square" rtlCol="0">
              <a:spAutoFit/>
            </a:bodyPr>
            <a:lstStyle>
              <a:defPPr>
                <a:defRPr lang="zh-TW"/>
              </a:defPPr>
              <a:lvl1pPr>
                <a:defRPr sz="2400" b="1">
                  <a:solidFill>
                    <a:srgbClr val="C00000"/>
                  </a:solidFill>
                  <a:effectLst>
                    <a:outerShdw blurRad="38100" dist="38100" dir="2700000" algn="tl">
                      <a:srgbClr val="000000">
                        <a:alpha val="43137"/>
                      </a:srgbClr>
                    </a:outerShdw>
                  </a:effectLst>
                  <a:latin typeface="微軟正黑體" pitchFamily="34" charset="-120"/>
                  <a:ea typeface="微軟正黑體" pitchFamily="34" charset="-120"/>
                </a:defRPr>
              </a:lvl1pPr>
            </a:lstStyle>
            <a:p>
              <a:r>
                <a:rPr lang="zh-TW" altLang="en-US" dirty="0" smtClean="0"/>
                <a:t>目標</a:t>
              </a:r>
              <a:endParaRPr lang="zh-TW" altLang="en-US" dirty="0"/>
            </a:p>
          </p:txBody>
        </p:sp>
        <p:sp>
          <p:nvSpPr>
            <p:cNvPr id="26" name="文字方塊 25"/>
            <p:cNvSpPr txBox="1"/>
            <p:nvPr/>
          </p:nvSpPr>
          <p:spPr>
            <a:xfrm>
              <a:off x="8002654" y="4288711"/>
              <a:ext cx="811197" cy="429867"/>
            </a:xfrm>
            <a:prstGeom prst="rect">
              <a:avLst/>
            </a:prstGeom>
            <a:noFill/>
          </p:spPr>
          <p:txBody>
            <a:bodyPr wrap="square" rtlCol="0">
              <a:spAutoFit/>
            </a:bodyPr>
            <a:lstStyle>
              <a:defPPr>
                <a:defRPr lang="zh-TW"/>
              </a:defPPr>
              <a:lvl1pPr>
                <a:defRPr sz="2400" b="1">
                  <a:solidFill>
                    <a:srgbClr val="C00000"/>
                  </a:solidFill>
                  <a:effectLst>
                    <a:outerShdw blurRad="38100" dist="38100" dir="2700000" algn="tl">
                      <a:srgbClr val="000000">
                        <a:alpha val="43137"/>
                      </a:srgbClr>
                    </a:outerShdw>
                  </a:effectLst>
                  <a:latin typeface="微軟正黑體" pitchFamily="34" charset="-120"/>
                  <a:ea typeface="微軟正黑體" pitchFamily="34" charset="-120"/>
                </a:defRPr>
              </a:lvl1pPr>
            </a:lstStyle>
            <a:p>
              <a:pPr algn="ctr"/>
              <a:r>
                <a:rPr lang="zh-TW" altLang="en-US" dirty="0" smtClean="0"/>
                <a:t>措施</a:t>
              </a:r>
              <a:endParaRPr lang="zh-TW" altLang="en-US" dirty="0"/>
            </a:p>
          </p:txBody>
        </p:sp>
        <p:sp>
          <p:nvSpPr>
            <p:cNvPr id="27" name="文字方塊 26"/>
            <p:cNvSpPr txBox="1"/>
            <p:nvPr/>
          </p:nvSpPr>
          <p:spPr>
            <a:xfrm>
              <a:off x="8002654" y="5747113"/>
              <a:ext cx="847201" cy="429867"/>
            </a:xfrm>
            <a:prstGeom prst="rect">
              <a:avLst/>
            </a:prstGeom>
            <a:noFill/>
          </p:spPr>
          <p:txBody>
            <a:bodyPr wrap="square" rtlCol="0">
              <a:spAutoFit/>
            </a:bodyPr>
            <a:lstStyle>
              <a:defPPr>
                <a:defRPr lang="zh-TW"/>
              </a:defPPr>
              <a:lvl1pPr>
                <a:defRPr sz="2400" b="1">
                  <a:solidFill>
                    <a:srgbClr val="C00000"/>
                  </a:solidFill>
                  <a:effectLst>
                    <a:outerShdw blurRad="38100" dist="38100" dir="2700000" algn="tl">
                      <a:srgbClr val="000000">
                        <a:alpha val="43137"/>
                      </a:srgbClr>
                    </a:outerShdw>
                  </a:effectLst>
                  <a:latin typeface="微軟正黑體" pitchFamily="34" charset="-120"/>
                  <a:ea typeface="微軟正黑體" pitchFamily="34" charset="-120"/>
                </a:defRPr>
              </a:lvl1pPr>
            </a:lstStyle>
            <a:p>
              <a:r>
                <a:rPr lang="zh-TW" altLang="en-US" dirty="0" smtClean="0"/>
                <a:t>作為</a:t>
              </a:r>
              <a:endParaRPr lang="zh-TW" altLang="en-US" dirty="0"/>
            </a:p>
          </p:txBody>
        </p:sp>
        <p:sp>
          <p:nvSpPr>
            <p:cNvPr id="21" name="向右箭號 20"/>
            <p:cNvSpPr/>
            <p:nvPr/>
          </p:nvSpPr>
          <p:spPr>
            <a:xfrm rot="16200000">
              <a:off x="7943293" y="3568892"/>
              <a:ext cx="900000" cy="442902"/>
            </a:xfrm>
            <a:prstGeom prst="stripedRightArrow">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rtlCol="0" anchor="ctr"/>
            <a:lstStyle/>
            <a:p>
              <a:pPr algn="ctr"/>
              <a:endParaRPr lang="zh-TW" altLang="en-US"/>
            </a:p>
          </p:txBody>
        </p:sp>
        <p:sp>
          <p:nvSpPr>
            <p:cNvPr id="22" name="向右箭號 21"/>
            <p:cNvSpPr/>
            <p:nvPr/>
          </p:nvSpPr>
          <p:spPr>
            <a:xfrm rot="16200000">
              <a:off x="7943293" y="2110491"/>
              <a:ext cx="900000" cy="442902"/>
            </a:xfrm>
            <a:prstGeom prst="stripedRightArrow">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rtlCol="0" anchor="ctr"/>
            <a:lstStyle/>
            <a:p>
              <a:pPr algn="ctr"/>
              <a:endParaRPr lang="zh-TW" altLang="en-US"/>
            </a:p>
          </p:txBody>
        </p:sp>
        <p:sp>
          <p:nvSpPr>
            <p:cNvPr id="23" name="向右箭號 22"/>
            <p:cNvSpPr/>
            <p:nvPr/>
          </p:nvSpPr>
          <p:spPr>
            <a:xfrm rot="16200000">
              <a:off x="7943293" y="5027293"/>
              <a:ext cx="900000" cy="442902"/>
            </a:xfrm>
            <a:prstGeom prst="stripedRightArrow">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rtlCol="0" anchor="ctr"/>
            <a:lstStyle/>
            <a:p>
              <a:pPr algn="ctr"/>
              <a:endParaRPr lang="zh-TW" altLang="en-US"/>
            </a:p>
          </p:txBody>
        </p:sp>
      </p:grpSp>
      <p:sp>
        <p:nvSpPr>
          <p:cNvPr id="33" name="Text Box 1"/>
          <p:cNvSpPr txBox="1">
            <a:spLocks noChangeArrowheads="1"/>
          </p:cNvSpPr>
          <p:nvPr/>
        </p:nvSpPr>
        <p:spPr bwMode="auto">
          <a:xfrm>
            <a:off x="0" y="0"/>
            <a:ext cx="9144000" cy="836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spcBef>
                <a:spcPts val="8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微軟正黑體" pitchFamily="32" charset="-120"/>
                <a:ea typeface="微軟正黑體" pitchFamily="32" charset="-120"/>
              </a:defRPr>
            </a:lvl1pPr>
            <a:lvl2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微軟正黑體" pitchFamily="32" charset="-120"/>
                <a:ea typeface="微軟正黑體" pitchFamily="32" charset="-120"/>
              </a:defRPr>
            </a:lvl2pPr>
            <a:lvl3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微軟正黑體" pitchFamily="32" charset="-120"/>
                <a:ea typeface="微軟正黑體" pitchFamily="32" charset="-120"/>
              </a:defRPr>
            </a:lvl3pPr>
            <a:lvl4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微軟正黑體" pitchFamily="32" charset="-120"/>
                <a:ea typeface="微軟正黑體" pitchFamily="32" charset="-120"/>
              </a:defRPr>
            </a:lvl4pPr>
            <a:lvl5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5pPr>
            <a:lvl6pPr marL="25146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6pPr>
            <a:lvl7pPr marL="29718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7pPr>
            <a:lvl8pPr marL="34290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8pPr>
            <a:lvl9pPr marL="38862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9pPr>
          </a:lstStyle>
          <a:p>
            <a:pPr lvl="0" algn="ctr" eaLnBrk="1" hangingPunct="1">
              <a:spcBef>
                <a:spcPct val="0"/>
              </a:spcBef>
              <a:tabLst/>
            </a:pPr>
            <a:r>
              <a:rPr lang="zh-TW" altLang="en-US" sz="4400" b="1" dirty="0" smtClean="0">
                <a:solidFill>
                  <a:srgbClr val="0000FF"/>
                </a:solidFill>
                <a:latin typeface="Times New Roman" panose="02020603050405020304" pitchFamily="18" charset="0"/>
                <a:ea typeface="標楷體" panose="03000509000000000000" pitchFamily="65" charset="-120"/>
                <a:cs typeface="Times New Roman" panose="02020603050405020304" pitchFamily="18" charset="0"/>
              </a:rPr>
              <a:t>整體架構</a:t>
            </a:r>
            <a:endParaRPr lang="zh-TW" altLang="zh-TW" sz="3000" b="1" dirty="0">
              <a:solidFill>
                <a:srgbClr val="0000FF"/>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nvGrpSpPr>
          <p:cNvPr id="38" name="群組 37"/>
          <p:cNvGrpSpPr/>
          <p:nvPr/>
        </p:nvGrpSpPr>
        <p:grpSpPr>
          <a:xfrm>
            <a:off x="1221170" y="6220064"/>
            <a:ext cx="3202081" cy="630000"/>
            <a:chOff x="3546390" y="288031"/>
            <a:chExt cx="2566489" cy="1259999"/>
          </a:xfrm>
        </p:grpSpPr>
        <p:sp>
          <p:nvSpPr>
            <p:cNvPr id="39" name="圓角矩形 38"/>
            <p:cNvSpPr/>
            <p:nvPr/>
          </p:nvSpPr>
          <p:spPr>
            <a:xfrm>
              <a:off x="3546390" y="288031"/>
              <a:ext cx="2486903" cy="1259999"/>
            </a:xfrm>
            <a:prstGeom prst="roundRect">
              <a:avLst/>
            </a:prstGeom>
            <a:solidFill>
              <a:srgbClr val="44A48B"/>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40" name="圓角矩形 4"/>
            <p:cNvSpPr/>
            <p:nvPr/>
          </p:nvSpPr>
          <p:spPr>
            <a:xfrm>
              <a:off x="3607897" y="349539"/>
              <a:ext cx="2504982" cy="113698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zh-TW" altLang="en-US" sz="2000" b="1" dirty="0" smtClean="0">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經費、設備等資源的挹注</a:t>
              </a:r>
              <a:endParaRPr lang="zh-TW" altLang="en-US" sz="2000" b="1" dirty="0">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grpSp>
      <p:grpSp>
        <p:nvGrpSpPr>
          <p:cNvPr id="42" name="群組 41"/>
          <p:cNvGrpSpPr/>
          <p:nvPr/>
        </p:nvGrpSpPr>
        <p:grpSpPr>
          <a:xfrm>
            <a:off x="4348485" y="6208950"/>
            <a:ext cx="3202081" cy="630000"/>
            <a:chOff x="3546390" y="288031"/>
            <a:chExt cx="2566489" cy="1259999"/>
          </a:xfrm>
        </p:grpSpPr>
        <p:sp>
          <p:nvSpPr>
            <p:cNvPr id="43" name="圓角矩形 42"/>
            <p:cNvSpPr/>
            <p:nvPr/>
          </p:nvSpPr>
          <p:spPr>
            <a:xfrm>
              <a:off x="3546390" y="288031"/>
              <a:ext cx="2486903" cy="1259999"/>
            </a:xfrm>
            <a:prstGeom prst="roundRect">
              <a:avLst/>
            </a:prstGeom>
            <a:solidFill>
              <a:srgbClr val="44A48B"/>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44" name="圓角矩形 4"/>
            <p:cNvSpPr/>
            <p:nvPr/>
          </p:nvSpPr>
          <p:spPr>
            <a:xfrm>
              <a:off x="3607897" y="349539"/>
              <a:ext cx="2504982" cy="113698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zh-TW" altLang="en-US" sz="2000" b="1" dirty="0" smtClean="0">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完善、友善的法規體系</a:t>
              </a:r>
              <a:endParaRPr lang="zh-TW" altLang="en-US" sz="2000" b="1" dirty="0">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grpSp>
      <p:sp>
        <p:nvSpPr>
          <p:cNvPr id="29" name="投影片編號版面配置區 1"/>
          <p:cNvSpPr txBox="1">
            <a:spLocks noGrp="1"/>
          </p:cNvSpPr>
          <p:nvPr/>
        </p:nvSpPr>
        <p:spPr bwMode="auto">
          <a:xfrm>
            <a:off x="7780338" y="6553150"/>
            <a:ext cx="1304925" cy="3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r" eaLnBrk="1" hangingPunct="1"/>
            <a:fld id="{A582D525-6A7B-47DC-B90A-C2D7D1540B40}" type="slidenum">
              <a:rPr lang="en-US" altLang="zh-TW" sz="1400" b="1">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rPr>
              <a:pPr algn="r" eaLnBrk="1" hangingPunct="1"/>
              <a:t>4</a:t>
            </a:fld>
            <a:endParaRPr lang="en-US" altLang="zh-TW" sz="1400" b="1" dirty="0">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val="38167460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1"/>
          <p:cNvSpPr txBox="1">
            <a:spLocks noGrp="1"/>
          </p:cNvSpPr>
          <p:nvPr/>
        </p:nvSpPr>
        <p:spPr bwMode="auto">
          <a:xfrm>
            <a:off x="7780338" y="6553150"/>
            <a:ext cx="1304925" cy="3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r" eaLnBrk="1" hangingPunct="1"/>
            <a:fld id="{A582D525-6A7B-47DC-B90A-C2D7D1540B40}" type="slidenum">
              <a:rPr lang="en-US" altLang="zh-TW" sz="1400" b="1">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rPr>
              <a:pPr algn="r" eaLnBrk="1" hangingPunct="1"/>
              <a:t>5</a:t>
            </a:fld>
            <a:endParaRPr lang="en-US" altLang="zh-TW" sz="1400" b="1" dirty="0">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nvGrpSpPr>
          <p:cNvPr id="13" name="群組 12"/>
          <p:cNvGrpSpPr/>
          <p:nvPr/>
        </p:nvGrpSpPr>
        <p:grpSpPr>
          <a:xfrm>
            <a:off x="494688" y="1126994"/>
            <a:ext cx="4958303" cy="5685644"/>
            <a:chOff x="-5650420" y="859881"/>
            <a:chExt cx="8909558" cy="5581090"/>
          </a:xfrm>
        </p:grpSpPr>
        <p:grpSp>
          <p:nvGrpSpPr>
            <p:cNvPr id="14" name="群組 13"/>
            <p:cNvGrpSpPr/>
            <p:nvPr/>
          </p:nvGrpSpPr>
          <p:grpSpPr>
            <a:xfrm>
              <a:off x="-5650420" y="859881"/>
              <a:ext cx="8909558" cy="5581090"/>
              <a:chOff x="-5650420" y="859881"/>
              <a:chExt cx="8909558" cy="5581090"/>
            </a:xfrm>
          </p:grpSpPr>
          <p:sp>
            <p:nvSpPr>
              <p:cNvPr id="21" name="等腰三角形 20"/>
              <p:cNvSpPr/>
              <p:nvPr/>
            </p:nvSpPr>
            <p:spPr>
              <a:xfrm>
                <a:off x="-5650420" y="931379"/>
                <a:ext cx="8909558" cy="5509592"/>
              </a:xfrm>
              <a:prstGeom prst="triangl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sp>
            <p:nvSpPr>
              <p:cNvPr id="22" name="等腰三角形 21"/>
              <p:cNvSpPr/>
              <p:nvPr/>
            </p:nvSpPr>
            <p:spPr>
              <a:xfrm>
                <a:off x="-4587844" y="931378"/>
                <a:ext cx="6784406" cy="4226409"/>
              </a:xfrm>
              <a:prstGeom prst="triangle">
                <a:avLst/>
              </a:prstGeom>
              <a:solidFill>
                <a:schemeClr val="accent6">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sp>
            <p:nvSpPr>
              <p:cNvPr id="23" name="等腰三角形 22"/>
              <p:cNvSpPr/>
              <p:nvPr/>
            </p:nvSpPr>
            <p:spPr>
              <a:xfrm>
                <a:off x="-3514437" y="859881"/>
                <a:ext cx="4653563" cy="2991392"/>
              </a:xfrm>
              <a:prstGeom prst="triangle">
                <a:avLst>
                  <a:gd name="adj" fmla="val 49491"/>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grpSp>
        <p:sp>
          <p:nvSpPr>
            <p:cNvPr id="15" name="AutoShape 10"/>
            <p:cNvSpPr>
              <a:spLocks noChangeArrowheads="1"/>
            </p:cNvSpPr>
            <p:nvPr/>
          </p:nvSpPr>
          <p:spPr bwMode="auto">
            <a:xfrm>
              <a:off x="-3462348" y="5447351"/>
              <a:ext cx="4601473" cy="83185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lIns="0" tIns="0" rIns="0" bIns="0" anchor="ctr"/>
            <a:lstStyle>
              <a:lvl1pPr eaLnBrk="0" hangingPunct="0">
                <a:defRPr sz="2000" b="1">
                  <a:solidFill>
                    <a:srgbClr val="0066FF"/>
                  </a:solidFill>
                  <a:latin typeface="標楷體" pitchFamily="65" charset="-120"/>
                  <a:ea typeface="標楷體" pitchFamily="65" charset="-120"/>
                </a:defRPr>
              </a:lvl1pPr>
              <a:lvl2pPr marL="742950" indent="-285750" eaLnBrk="0" hangingPunct="0">
                <a:defRPr sz="2000" b="1">
                  <a:solidFill>
                    <a:srgbClr val="0066FF"/>
                  </a:solidFill>
                  <a:latin typeface="標楷體" pitchFamily="65" charset="-120"/>
                  <a:ea typeface="標楷體" pitchFamily="65" charset="-120"/>
                </a:defRPr>
              </a:lvl2pPr>
              <a:lvl3pPr marL="1143000" indent="-228600" eaLnBrk="0" hangingPunct="0">
                <a:defRPr sz="2000" b="1">
                  <a:solidFill>
                    <a:srgbClr val="0066FF"/>
                  </a:solidFill>
                  <a:latin typeface="標楷體" pitchFamily="65" charset="-120"/>
                  <a:ea typeface="標楷體" pitchFamily="65" charset="-120"/>
                </a:defRPr>
              </a:lvl3pPr>
              <a:lvl4pPr marL="1600200" indent="-228600" eaLnBrk="0" hangingPunct="0">
                <a:defRPr sz="2000" b="1">
                  <a:solidFill>
                    <a:srgbClr val="0066FF"/>
                  </a:solidFill>
                  <a:latin typeface="標楷體" pitchFamily="65" charset="-120"/>
                  <a:ea typeface="標楷體" pitchFamily="65" charset="-120"/>
                </a:defRPr>
              </a:lvl4pPr>
              <a:lvl5pPr marL="2057400" indent="-228600" eaLnBrk="0" hangingPunct="0">
                <a:defRPr sz="2000" b="1">
                  <a:solidFill>
                    <a:srgbClr val="0066FF"/>
                  </a:solidFill>
                  <a:latin typeface="標楷體" pitchFamily="65" charset="-120"/>
                  <a:ea typeface="標楷體" pitchFamily="65" charset="-120"/>
                </a:defRPr>
              </a:lvl5pPr>
              <a:lvl6pPr marL="2514600" indent="-228600" eaLnBrk="0" fontAlgn="base" hangingPunct="0">
                <a:spcBef>
                  <a:spcPct val="0"/>
                </a:spcBef>
                <a:spcAft>
                  <a:spcPct val="0"/>
                </a:spcAft>
                <a:defRPr sz="2000" b="1">
                  <a:solidFill>
                    <a:srgbClr val="0066FF"/>
                  </a:solidFill>
                  <a:latin typeface="標楷體" pitchFamily="65" charset="-120"/>
                  <a:ea typeface="標楷體" pitchFamily="65" charset="-120"/>
                </a:defRPr>
              </a:lvl6pPr>
              <a:lvl7pPr marL="2971800" indent="-228600" eaLnBrk="0" fontAlgn="base" hangingPunct="0">
                <a:spcBef>
                  <a:spcPct val="0"/>
                </a:spcBef>
                <a:spcAft>
                  <a:spcPct val="0"/>
                </a:spcAft>
                <a:defRPr sz="2000" b="1">
                  <a:solidFill>
                    <a:srgbClr val="0066FF"/>
                  </a:solidFill>
                  <a:latin typeface="標楷體" pitchFamily="65" charset="-120"/>
                  <a:ea typeface="標楷體" pitchFamily="65" charset="-120"/>
                </a:defRPr>
              </a:lvl7pPr>
              <a:lvl8pPr marL="3429000" indent="-228600" eaLnBrk="0" fontAlgn="base" hangingPunct="0">
                <a:spcBef>
                  <a:spcPct val="0"/>
                </a:spcBef>
                <a:spcAft>
                  <a:spcPct val="0"/>
                </a:spcAft>
                <a:defRPr sz="2000" b="1">
                  <a:solidFill>
                    <a:srgbClr val="0066FF"/>
                  </a:solidFill>
                  <a:latin typeface="標楷體" pitchFamily="65" charset="-120"/>
                  <a:ea typeface="標楷體" pitchFamily="65" charset="-120"/>
                </a:defRPr>
              </a:lvl8pPr>
              <a:lvl9pPr marL="3886200" indent="-228600" eaLnBrk="0" fontAlgn="base" hangingPunct="0">
                <a:spcBef>
                  <a:spcPct val="0"/>
                </a:spcBef>
                <a:spcAft>
                  <a:spcPct val="0"/>
                </a:spcAft>
                <a:defRPr sz="2000" b="1">
                  <a:solidFill>
                    <a:srgbClr val="0066FF"/>
                  </a:solidFill>
                  <a:latin typeface="標楷體" pitchFamily="65" charset="-120"/>
                  <a:ea typeface="標楷體" pitchFamily="65" charset="-120"/>
                </a:defRPr>
              </a:lvl9pPr>
            </a:lstStyle>
            <a:p>
              <a:pPr algn="ctr" eaLnBrk="1" hangingPunct="1"/>
              <a:r>
                <a:rPr kumimoji="1" lang="zh-TW" altLang="en-US" sz="2800" dirty="0" smtClean="0">
                  <a:solidFill>
                    <a:schemeClr val="tx2"/>
                  </a:solidFill>
                </a:rPr>
                <a:t>科研人員</a:t>
              </a:r>
              <a:endParaRPr kumimoji="1" lang="zh-TW" altLang="en-US" sz="2800" dirty="0">
                <a:solidFill>
                  <a:schemeClr val="tx2"/>
                </a:solidFill>
              </a:endParaRPr>
            </a:p>
          </p:txBody>
        </p:sp>
        <p:sp>
          <p:nvSpPr>
            <p:cNvPr id="16" name="AutoShape 15"/>
            <p:cNvSpPr>
              <a:spLocks noChangeArrowheads="1"/>
            </p:cNvSpPr>
            <p:nvPr/>
          </p:nvSpPr>
          <p:spPr bwMode="auto">
            <a:xfrm rot="-5400000">
              <a:off x="-2582086" y="5007437"/>
              <a:ext cx="358775" cy="331787"/>
            </a:xfrm>
            <a:prstGeom prst="rightArrow">
              <a:avLst>
                <a:gd name="adj1" fmla="val 50000"/>
                <a:gd name="adj2" fmla="val 25066"/>
              </a:avLst>
            </a:prstGeom>
            <a:solidFill>
              <a:schemeClr val="tx1"/>
            </a:solidFill>
            <a:ln w="9525" algn="ctr">
              <a:solidFill>
                <a:schemeClr val="tx1"/>
              </a:solidFill>
              <a:miter lim="800000"/>
              <a:headEnd/>
              <a:tailEnd/>
            </a:ln>
            <a:effectLst>
              <a:outerShdw dist="107763" dir="2700000" algn="ctr" rotWithShape="0">
                <a:schemeClr val="bg2">
                  <a:alpha val="50000"/>
                </a:schemeClr>
              </a:outerShdw>
            </a:effectLst>
          </p:spPr>
          <p:txBody>
            <a:bodyPr wrap="none" anchor="ctr"/>
            <a:lstStyle>
              <a:lvl1pPr eaLnBrk="0" hangingPunct="0">
                <a:defRPr sz="2000" b="1">
                  <a:solidFill>
                    <a:srgbClr val="0066FF"/>
                  </a:solidFill>
                  <a:latin typeface="標楷體" pitchFamily="65" charset="-120"/>
                  <a:ea typeface="標楷體" pitchFamily="65" charset="-120"/>
                </a:defRPr>
              </a:lvl1pPr>
              <a:lvl2pPr marL="742950" indent="-285750" eaLnBrk="0" hangingPunct="0">
                <a:defRPr sz="2000" b="1">
                  <a:solidFill>
                    <a:srgbClr val="0066FF"/>
                  </a:solidFill>
                  <a:latin typeface="標楷體" pitchFamily="65" charset="-120"/>
                  <a:ea typeface="標楷體" pitchFamily="65" charset="-120"/>
                </a:defRPr>
              </a:lvl2pPr>
              <a:lvl3pPr marL="1143000" indent="-228600" eaLnBrk="0" hangingPunct="0">
                <a:defRPr sz="2000" b="1">
                  <a:solidFill>
                    <a:srgbClr val="0066FF"/>
                  </a:solidFill>
                  <a:latin typeface="標楷體" pitchFamily="65" charset="-120"/>
                  <a:ea typeface="標楷體" pitchFamily="65" charset="-120"/>
                </a:defRPr>
              </a:lvl3pPr>
              <a:lvl4pPr marL="1600200" indent="-228600" eaLnBrk="0" hangingPunct="0">
                <a:defRPr sz="2000" b="1">
                  <a:solidFill>
                    <a:srgbClr val="0066FF"/>
                  </a:solidFill>
                  <a:latin typeface="標楷體" pitchFamily="65" charset="-120"/>
                  <a:ea typeface="標楷體" pitchFamily="65" charset="-120"/>
                </a:defRPr>
              </a:lvl4pPr>
              <a:lvl5pPr marL="2057400" indent="-228600" eaLnBrk="0" hangingPunct="0">
                <a:defRPr sz="2000" b="1">
                  <a:solidFill>
                    <a:srgbClr val="0066FF"/>
                  </a:solidFill>
                  <a:latin typeface="標楷體" pitchFamily="65" charset="-120"/>
                  <a:ea typeface="標楷體" pitchFamily="65" charset="-120"/>
                </a:defRPr>
              </a:lvl5pPr>
              <a:lvl6pPr marL="2514600" indent="-228600" eaLnBrk="0" fontAlgn="base" hangingPunct="0">
                <a:spcBef>
                  <a:spcPct val="0"/>
                </a:spcBef>
                <a:spcAft>
                  <a:spcPct val="0"/>
                </a:spcAft>
                <a:defRPr sz="2000" b="1">
                  <a:solidFill>
                    <a:srgbClr val="0066FF"/>
                  </a:solidFill>
                  <a:latin typeface="標楷體" pitchFamily="65" charset="-120"/>
                  <a:ea typeface="標楷體" pitchFamily="65" charset="-120"/>
                </a:defRPr>
              </a:lvl6pPr>
              <a:lvl7pPr marL="2971800" indent="-228600" eaLnBrk="0" fontAlgn="base" hangingPunct="0">
                <a:spcBef>
                  <a:spcPct val="0"/>
                </a:spcBef>
                <a:spcAft>
                  <a:spcPct val="0"/>
                </a:spcAft>
                <a:defRPr sz="2000" b="1">
                  <a:solidFill>
                    <a:srgbClr val="0066FF"/>
                  </a:solidFill>
                  <a:latin typeface="標楷體" pitchFamily="65" charset="-120"/>
                  <a:ea typeface="標楷體" pitchFamily="65" charset="-120"/>
                </a:defRPr>
              </a:lvl7pPr>
              <a:lvl8pPr marL="3429000" indent="-228600" eaLnBrk="0" fontAlgn="base" hangingPunct="0">
                <a:spcBef>
                  <a:spcPct val="0"/>
                </a:spcBef>
                <a:spcAft>
                  <a:spcPct val="0"/>
                </a:spcAft>
                <a:defRPr sz="2000" b="1">
                  <a:solidFill>
                    <a:srgbClr val="0066FF"/>
                  </a:solidFill>
                  <a:latin typeface="標楷體" pitchFamily="65" charset="-120"/>
                  <a:ea typeface="標楷體" pitchFamily="65" charset="-120"/>
                </a:defRPr>
              </a:lvl8pPr>
              <a:lvl9pPr marL="3886200" indent="-228600" eaLnBrk="0" fontAlgn="base" hangingPunct="0">
                <a:spcBef>
                  <a:spcPct val="0"/>
                </a:spcBef>
                <a:spcAft>
                  <a:spcPct val="0"/>
                </a:spcAft>
                <a:defRPr sz="2000" b="1">
                  <a:solidFill>
                    <a:srgbClr val="0066FF"/>
                  </a:solidFill>
                  <a:latin typeface="標楷體" pitchFamily="65" charset="-120"/>
                  <a:ea typeface="標楷體" pitchFamily="65" charset="-120"/>
                </a:defRPr>
              </a:lvl9pPr>
            </a:lstStyle>
            <a:p>
              <a:pPr eaLnBrk="1" hangingPunct="1"/>
              <a:endParaRPr kumimoji="1" lang="zh-TW" altLang="en-US" sz="1800" b="0">
                <a:solidFill>
                  <a:schemeClr val="tx1"/>
                </a:solidFill>
              </a:endParaRPr>
            </a:p>
          </p:txBody>
        </p:sp>
        <p:sp>
          <p:nvSpPr>
            <p:cNvPr id="17" name="AutoShape 16"/>
            <p:cNvSpPr>
              <a:spLocks noChangeArrowheads="1"/>
            </p:cNvSpPr>
            <p:nvPr/>
          </p:nvSpPr>
          <p:spPr bwMode="auto">
            <a:xfrm rot="-5400000">
              <a:off x="-11111" y="5032351"/>
              <a:ext cx="358775" cy="336550"/>
            </a:xfrm>
            <a:prstGeom prst="rightArrow">
              <a:avLst>
                <a:gd name="adj1" fmla="val 50000"/>
                <a:gd name="adj2" fmla="val 25037"/>
              </a:avLst>
            </a:prstGeom>
            <a:solidFill>
              <a:schemeClr val="tx1"/>
            </a:solidFill>
            <a:ln w="9525" algn="ctr">
              <a:solidFill>
                <a:schemeClr val="tx1"/>
              </a:solidFill>
              <a:miter lim="800000"/>
              <a:headEnd/>
              <a:tailEnd/>
            </a:ln>
            <a:effectLst>
              <a:outerShdw dist="107763" dir="2700000" algn="ctr" rotWithShape="0">
                <a:schemeClr val="bg2">
                  <a:alpha val="50000"/>
                </a:schemeClr>
              </a:outerShdw>
            </a:effectLst>
          </p:spPr>
          <p:txBody>
            <a:bodyPr wrap="none" anchor="ctr"/>
            <a:lstStyle>
              <a:lvl1pPr eaLnBrk="0" hangingPunct="0">
                <a:defRPr sz="2000" b="1">
                  <a:solidFill>
                    <a:srgbClr val="0066FF"/>
                  </a:solidFill>
                  <a:latin typeface="標楷體" pitchFamily="65" charset="-120"/>
                  <a:ea typeface="標楷體" pitchFamily="65" charset="-120"/>
                </a:defRPr>
              </a:lvl1pPr>
              <a:lvl2pPr marL="742950" indent="-285750" eaLnBrk="0" hangingPunct="0">
                <a:defRPr sz="2000" b="1">
                  <a:solidFill>
                    <a:srgbClr val="0066FF"/>
                  </a:solidFill>
                  <a:latin typeface="標楷體" pitchFamily="65" charset="-120"/>
                  <a:ea typeface="標楷體" pitchFamily="65" charset="-120"/>
                </a:defRPr>
              </a:lvl2pPr>
              <a:lvl3pPr marL="1143000" indent="-228600" eaLnBrk="0" hangingPunct="0">
                <a:defRPr sz="2000" b="1">
                  <a:solidFill>
                    <a:srgbClr val="0066FF"/>
                  </a:solidFill>
                  <a:latin typeface="標楷體" pitchFamily="65" charset="-120"/>
                  <a:ea typeface="標楷體" pitchFamily="65" charset="-120"/>
                </a:defRPr>
              </a:lvl3pPr>
              <a:lvl4pPr marL="1600200" indent="-228600" eaLnBrk="0" hangingPunct="0">
                <a:defRPr sz="2000" b="1">
                  <a:solidFill>
                    <a:srgbClr val="0066FF"/>
                  </a:solidFill>
                  <a:latin typeface="標楷體" pitchFamily="65" charset="-120"/>
                  <a:ea typeface="標楷體" pitchFamily="65" charset="-120"/>
                </a:defRPr>
              </a:lvl4pPr>
              <a:lvl5pPr marL="2057400" indent="-228600" eaLnBrk="0" hangingPunct="0">
                <a:defRPr sz="2000" b="1">
                  <a:solidFill>
                    <a:srgbClr val="0066FF"/>
                  </a:solidFill>
                  <a:latin typeface="標楷體" pitchFamily="65" charset="-120"/>
                  <a:ea typeface="標楷體" pitchFamily="65" charset="-120"/>
                </a:defRPr>
              </a:lvl5pPr>
              <a:lvl6pPr marL="2514600" indent="-228600" eaLnBrk="0" fontAlgn="base" hangingPunct="0">
                <a:spcBef>
                  <a:spcPct val="0"/>
                </a:spcBef>
                <a:spcAft>
                  <a:spcPct val="0"/>
                </a:spcAft>
                <a:defRPr sz="2000" b="1">
                  <a:solidFill>
                    <a:srgbClr val="0066FF"/>
                  </a:solidFill>
                  <a:latin typeface="標楷體" pitchFamily="65" charset="-120"/>
                  <a:ea typeface="標楷體" pitchFamily="65" charset="-120"/>
                </a:defRPr>
              </a:lvl6pPr>
              <a:lvl7pPr marL="2971800" indent="-228600" eaLnBrk="0" fontAlgn="base" hangingPunct="0">
                <a:spcBef>
                  <a:spcPct val="0"/>
                </a:spcBef>
                <a:spcAft>
                  <a:spcPct val="0"/>
                </a:spcAft>
                <a:defRPr sz="2000" b="1">
                  <a:solidFill>
                    <a:srgbClr val="0066FF"/>
                  </a:solidFill>
                  <a:latin typeface="標楷體" pitchFamily="65" charset="-120"/>
                  <a:ea typeface="標楷體" pitchFamily="65" charset="-120"/>
                </a:defRPr>
              </a:lvl7pPr>
              <a:lvl8pPr marL="3429000" indent="-228600" eaLnBrk="0" fontAlgn="base" hangingPunct="0">
                <a:spcBef>
                  <a:spcPct val="0"/>
                </a:spcBef>
                <a:spcAft>
                  <a:spcPct val="0"/>
                </a:spcAft>
                <a:defRPr sz="2000" b="1">
                  <a:solidFill>
                    <a:srgbClr val="0066FF"/>
                  </a:solidFill>
                  <a:latin typeface="標楷體" pitchFamily="65" charset="-120"/>
                  <a:ea typeface="標楷體" pitchFamily="65" charset="-120"/>
                </a:defRPr>
              </a:lvl8pPr>
              <a:lvl9pPr marL="3886200" indent="-228600" eaLnBrk="0" fontAlgn="base" hangingPunct="0">
                <a:spcBef>
                  <a:spcPct val="0"/>
                </a:spcBef>
                <a:spcAft>
                  <a:spcPct val="0"/>
                </a:spcAft>
                <a:defRPr sz="2000" b="1">
                  <a:solidFill>
                    <a:srgbClr val="0066FF"/>
                  </a:solidFill>
                  <a:latin typeface="標楷體" pitchFamily="65" charset="-120"/>
                  <a:ea typeface="標楷體" pitchFamily="65" charset="-120"/>
                </a:defRPr>
              </a:lvl9pPr>
            </a:lstStyle>
            <a:p>
              <a:pPr eaLnBrk="1" hangingPunct="1"/>
              <a:endParaRPr kumimoji="1" lang="zh-TW" altLang="en-US" sz="1800" b="0">
                <a:solidFill>
                  <a:schemeClr val="tx1"/>
                </a:solidFill>
              </a:endParaRPr>
            </a:p>
          </p:txBody>
        </p:sp>
      </p:grpSp>
      <p:sp>
        <p:nvSpPr>
          <p:cNvPr id="25" name="圓角矩形 24"/>
          <p:cNvSpPr/>
          <p:nvPr/>
        </p:nvSpPr>
        <p:spPr>
          <a:xfrm>
            <a:off x="1697889" y="4365104"/>
            <a:ext cx="2560789" cy="8460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zh-TW" altLang="en-US" sz="2800" b="1" dirty="0" smtClean="0">
                <a:solidFill>
                  <a:schemeClr val="accent1">
                    <a:lumMod val="75000"/>
                  </a:schemeClr>
                </a:solidFill>
                <a:latin typeface="標楷體" panose="03000509000000000000" pitchFamily="65" charset="-120"/>
                <a:ea typeface="標楷體" panose="03000509000000000000" pitchFamily="65" charset="-120"/>
              </a:rPr>
              <a:t>執行機構</a:t>
            </a:r>
            <a:endParaRPr lang="zh-TW" altLang="en-US" sz="2800" b="1" dirty="0">
              <a:solidFill>
                <a:schemeClr val="accent1">
                  <a:lumMod val="75000"/>
                </a:schemeClr>
              </a:solidFill>
              <a:latin typeface="標楷體" panose="03000509000000000000" pitchFamily="65" charset="-120"/>
              <a:ea typeface="標楷體" panose="03000509000000000000" pitchFamily="65" charset="-120"/>
            </a:endParaRPr>
          </a:p>
        </p:txBody>
      </p:sp>
      <p:sp>
        <p:nvSpPr>
          <p:cNvPr id="26" name="圓角矩形 25"/>
          <p:cNvSpPr/>
          <p:nvPr/>
        </p:nvSpPr>
        <p:spPr>
          <a:xfrm>
            <a:off x="1699078" y="2667893"/>
            <a:ext cx="2559600" cy="8460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zh-TW" altLang="en-US" sz="2800" b="1" dirty="0" smtClean="0">
                <a:solidFill>
                  <a:schemeClr val="accent1">
                    <a:lumMod val="75000"/>
                  </a:schemeClr>
                </a:solidFill>
                <a:latin typeface="標楷體" panose="03000509000000000000" pitchFamily="65" charset="-120"/>
                <a:ea typeface="標楷體" panose="03000509000000000000" pitchFamily="65" charset="-120"/>
              </a:rPr>
              <a:t>補助機關</a:t>
            </a:r>
            <a:endParaRPr lang="zh-TW" altLang="en-US" sz="2800" b="1" dirty="0">
              <a:solidFill>
                <a:schemeClr val="accent1">
                  <a:lumMod val="75000"/>
                </a:schemeClr>
              </a:solidFill>
              <a:latin typeface="標楷體" panose="03000509000000000000" pitchFamily="65" charset="-120"/>
              <a:ea typeface="標楷體" panose="03000509000000000000" pitchFamily="65" charset="-120"/>
            </a:endParaRPr>
          </a:p>
        </p:txBody>
      </p:sp>
      <p:sp>
        <p:nvSpPr>
          <p:cNvPr id="28" name="AutoShape 27"/>
          <p:cNvSpPr>
            <a:spLocks noChangeArrowheads="1"/>
          </p:cNvSpPr>
          <p:nvPr/>
        </p:nvSpPr>
        <p:spPr bwMode="auto">
          <a:xfrm rot="396725">
            <a:off x="3226" y="1153301"/>
            <a:ext cx="3234615" cy="1735201"/>
          </a:xfrm>
          <a:prstGeom prst="irregularSeal2">
            <a:avLst/>
          </a:prstGeom>
          <a:solidFill>
            <a:srgbClr val="CC3300">
              <a:alpha val="25882"/>
            </a:srgbClr>
          </a:solidFill>
          <a:ln w="9525">
            <a:noFill/>
            <a:miter lim="800000"/>
            <a:headEnd/>
            <a:tailEnd/>
          </a:ln>
        </p:spPr>
        <p:txBody>
          <a:bodyPr wrap="none" anchor="ctr"/>
          <a:lstStyle/>
          <a:p>
            <a:pPr algn="ctr"/>
            <a:endParaRPr lang="zh-TW" altLang="en-US" sz="2400">
              <a:latin typeface="標楷體" panose="03000509000000000000" pitchFamily="65" charset="-120"/>
              <a:ea typeface="標楷體" panose="03000509000000000000" pitchFamily="65" charset="-120"/>
            </a:endParaRPr>
          </a:p>
        </p:txBody>
      </p:sp>
      <p:sp>
        <p:nvSpPr>
          <p:cNvPr id="29" name="Text Box 20"/>
          <p:cNvSpPr txBox="1">
            <a:spLocks noChangeArrowheads="1"/>
          </p:cNvSpPr>
          <p:nvPr/>
        </p:nvSpPr>
        <p:spPr bwMode="auto">
          <a:xfrm>
            <a:off x="-357259" y="1439620"/>
            <a:ext cx="3762347" cy="1339661"/>
          </a:xfrm>
          <a:prstGeom prst="rect">
            <a:avLst/>
          </a:prstGeom>
          <a:noFill/>
          <a:ln w="9525" algn="ctr">
            <a:noFill/>
            <a:miter lim="800000"/>
            <a:headEnd/>
            <a:tailEnd/>
          </a:ln>
          <a:effectLst/>
        </p:spPr>
        <p:txBody>
          <a:bodyPr anchor="ctr"/>
          <a:lstStyle/>
          <a:p>
            <a:pPr algn="ctr">
              <a:defRPr/>
            </a:pPr>
            <a:r>
              <a:rPr lang="zh-TW" altLang="en-US" sz="2800" b="1" dirty="0" smtClean="0">
                <a:solidFill>
                  <a:srgbClr val="CC3300"/>
                </a:solidFill>
                <a:effectLst>
                  <a:outerShdw blurRad="38100" dist="38100" dir="2700000" algn="tl">
                    <a:srgbClr val="C0C0C0"/>
                  </a:outerShdw>
                </a:effectLst>
                <a:latin typeface="標楷體" panose="03000509000000000000" pitchFamily="65" charset="-120"/>
                <a:ea typeface="標楷體" panose="03000509000000000000" pitchFamily="65" charset="-120"/>
              </a:rPr>
              <a:t>落實分層</a:t>
            </a:r>
            <a:r>
              <a:rPr lang="zh-TW" altLang="en-US" sz="2800" b="1" dirty="0">
                <a:solidFill>
                  <a:srgbClr val="CC3300"/>
                </a:solidFill>
                <a:effectLst>
                  <a:outerShdw blurRad="38100" dist="38100" dir="2700000" algn="tl">
                    <a:srgbClr val="C0C0C0"/>
                  </a:outerShdw>
                </a:effectLst>
                <a:latin typeface="標楷體" panose="03000509000000000000" pitchFamily="65" charset="-120"/>
                <a:ea typeface="標楷體" panose="03000509000000000000" pitchFamily="65" charset="-120"/>
              </a:rPr>
              <a:t>負責</a:t>
            </a:r>
            <a:endParaRPr lang="en-US" altLang="zh-TW" sz="2800" b="1" dirty="0" smtClean="0">
              <a:solidFill>
                <a:srgbClr val="CC3300"/>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algn="ctr">
              <a:defRPr/>
            </a:pPr>
            <a:endParaRPr kumimoji="0" lang="en-US" altLang="zh-TW" dirty="0">
              <a:latin typeface="標楷體" pitchFamily="65" charset="-120"/>
              <a:ea typeface="標楷體" pitchFamily="65" charset="-120"/>
            </a:endParaRPr>
          </a:p>
        </p:txBody>
      </p:sp>
      <p:sp>
        <p:nvSpPr>
          <p:cNvPr id="33" name="向下箭號 32"/>
          <p:cNvSpPr/>
          <p:nvPr/>
        </p:nvSpPr>
        <p:spPr>
          <a:xfrm rot="10800000">
            <a:off x="4509235" y="6083328"/>
            <a:ext cx="416648" cy="286344"/>
          </a:xfrm>
          <a:prstGeom prst="downArrow">
            <a:avLst/>
          </a:prstGeom>
          <a:solidFill>
            <a:srgbClr val="0000FF"/>
          </a:solidFill>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sp>
        <p:nvSpPr>
          <p:cNvPr id="34" name="AutoShape 10"/>
          <p:cNvSpPr>
            <a:spLocks noChangeArrowheads="1"/>
          </p:cNvSpPr>
          <p:nvPr/>
        </p:nvSpPr>
        <p:spPr bwMode="auto">
          <a:xfrm>
            <a:off x="4925883" y="5505415"/>
            <a:ext cx="4134425" cy="1277377"/>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lIns="0" tIns="0" rIns="0" bIns="0" anchor="ctr"/>
          <a:lstStyle>
            <a:lvl1pPr eaLnBrk="0" hangingPunct="0">
              <a:defRPr sz="2000" b="1">
                <a:solidFill>
                  <a:srgbClr val="0066FF"/>
                </a:solidFill>
                <a:latin typeface="標楷體" pitchFamily="65" charset="-120"/>
                <a:ea typeface="標楷體" pitchFamily="65" charset="-120"/>
              </a:defRPr>
            </a:lvl1pPr>
            <a:lvl2pPr marL="742950" indent="-285750" eaLnBrk="0" hangingPunct="0">
              <a:defRPr sz="2000" b="1">
                <a:solidFill>
                  <a:srgbClr val="0066FF"/>
                </a:solidFill>
                <a:latin typeface="標楷體" pitchFamily="65" charset="-120"/>
                <a:ea typeface="標楷體" pitchFamily="65" charset="-120"/>
              </a:defRPr>
            </a:lvl2pPr>
            <a:lvl3pPr marL="1143000" indent="-228600" eaLnBrk="0" hangingPunct="0">
              <a:defRPr sz="2000" b="1">
                <a:solidFill>
                  <a:srgbClr val="0066FF"/>
                </a:solidFill>
                <a:latin typeface="標楷體" pitchFamily="65" charset="-120"/>
                <a:ea typeface="標楷體" pitchFamily="65" charset="-120"/>
              </a:defRPr>
            </a:lvl3pPr>
            <a:lvl4pPr marL="1600200" indent="-228600" eaLnBrk="0" hangingPunct="0">
              <a:defRPr sz="2000" b="1">
                <a:solidFill>
                  <a:srgbClr val="0066FF"/>
                </a:solidFill>
                <a:latin typeface="標楷體" pitchFamily="65" charset="-120"/>
                <a:ea typeface="標楷體" pitchFamily="65" charset="-120"/>
              </a:defRPr>
            </a:lvl4pPr>
            <a:lvl5pPr marL="2057400" indent="-228600" eaLnBrk="0" hangingPunct="0">
              <a:defRPr sz="2000" b="1">
                <a:solidFill>
                  <a:srgbClr val="0066FF"/>
                </a:solidFill>
                <a:latin typeface="標楷體" pitchFamily="65" charset="-120"/>
                <a:ea typeface="標楷體" pitchFamily="65" charset="-120"/>
              </a:defRPr>
            </a:lvl5pPr>
            <a:lvl6pPr marL="2514600" indent="-228600" eaLnBrk="0" fontAlgn="base" hangingPunct="0">
              <a:spcBef>
                <a:spcPct val="0"/>
              </a:spcBef>
              <a:spcAft>
                <a:spcPct val="0"/>
              </a:spcAft>
              <a:defRPr sz="2000" b="1">
                <a:solidFill>
                  <a:srgbClr val="0066FF"/>
                </a:solidFill>
                <a:latin typeface="標楷體" pitchFamily="65" charset="-120"/>
                <a:ea typeface="標楷體" pitchFamily="65" charset="-120"/>
              </a:defRPr>
            </a:lvl6pPr>
            <a:lvl7pPr marL="2971800" indent="-228600" eaLnBrk="0" fontAlgn="base" hangingPunct="0">
              <a:spcBef>
                <a:spcPct val="0"/>
              </a:spcBef>
              <a:spcAft>
                <a:spcPct val="0"/>
              </a:spcAft>
              <a:defRPr sz="2000" b="1">
                <a:solidFill>
                  <a:srgbClr val="0066FF"/>
                </a:solidFill>
                <a:latin typeface="標楷體" pitchFamily="65" charset="-120"/>
                <a:ea typeface="標楷體" pitchFamily="65" charset="-120"/>
              </a:defRPr>
            </a:lvl7pPr>
            <a:lvl8pPr marL="3429000" indent="-228600" eaLnBrk="0" fontAlgn="base" hangingPunct="0">
              <a:spcBef>
                <a:spcPct val="0"/>
              </a:spcBef>
              <a:spcAft>
                <a:spcPct val="0"/>
              </a:spcAft>
              <a:defRPr sz="2000" b="1">
                <a:solidFill>
                  <a:srgbClr val="0066FF"/>
                </a:solidFill>
                <a:latin typeface="標楷體" pitchFamily="65" charset="-120"/>
                <a:ea typeface="標楷體" pitchFamily="65" charset="-120"/>
              </a:defRPr>
            </a:lvl8pPr>
            <a:lvl9pPr marL="3886200" indent="-228600" eaLnBrk="0" fontAlgn="base" hangingPunct="0">
              <a:spcBef>
                <a:spcPct val="0"/>
              </a:spcBef>
              <a:spcAft>
                <a:spcPct val="0"/>
              </a:spcAft>
              <a:defRPr sz="2000" b="1">
                <a:solidFill>
                  <a:srgbClr val="0066FF"/>
                </a:solidFill>
                <a:latin typeface="標楷體" pitchFamily="65" charset="-120"/>
                <a:ea typeface="標楷體" pitchFamily="65" charset="-120"/>
              </a:defRPr>
            </a:lvl9pPr>
          </a:lstStyle>
          <a:p>
            <a:pPr eaLnBrk="1" hangingPunct="1"/>
            <a:r>
              <a:rPr lang="zh-TW" altLang="en-US" sz="1800" dirty="0" smtClean="0">
                <a:solidFill>
                  <a:schemeClr val="accent1">
                    <a:lumMod val="75000"/>
                  </a:schemeClr>
                </a:solidFill>
              </a:rPr>
              <a:t>透過執行機構提供相關課程，科研人員參與訓練，以提升科研人員學倫意識，達成科研人員自律。</a:t>
            </a:r>
            <a:endParaRPr lang="zh-TW" altLang="en-US" sz="1800" dirty="0">
              <a:solidFill>
                <a:schemeClr val="accent1">
                  <a:lumMod val="75000"/>
                </a:schemeClr>
              </a:solidFill>
            </a:endParaRPr>
          </a:p>
        </p:txBody>
      </p:sp>
      <p:sp>
        <p:nvSpPr>
          <p:cNvPr id="35" name="AutoShape 15"/>
          <p:cNvSpPr>
            <a:spLocks noChangeArrowheads="1"/>
          </p:cNvSpPr>
          <p:nvPr/>
        </p:nvSpPr>
        <p:spPr bwMode="auto">
          <a:xfrm rot="16200000">
            <a:off x="2084451" y="3959419"/>
            <a:ext cx="365496" cy="184644"/>
          </a:xfrm>
          <a:prstGeom prst="rightArrow">
            <a:avLst>
              <a:gd name="adj1" fmla="val 50000"/>
              <a:gd name="adj2" fmla="val 25066"/>
            </a:avLst>
          </a:prstGeom>
          <a:solidFill>
            <a:schemeClr val="tx1"/>
          </a:solidFill>
          <a:ln w="9525" algn="ctr">
            <a:solidFill>
              <a:schemeClr val="tx1"/>
            </a:solidFill>
            <a:miter lim="800000"/>
            <a:headEnd/>
            <a:tailEnd/>
          </a:ln>
          <a:effectLst>
            <a:outerShdw dist="107763" dir="2700000" algn="ctr" rotWithShape="0">
              <a:schemeClr val="bg2">
                <a:alpha val="50000"/>
              </a:schemeClr>
            </a:outerShdw>
          </a:effectLst>
        </p:spPr>
        <p:txBody>
          <a:bodyPr wrap="none" anchor="ctr"/>
          <a:lstStyle>
            <a:lvl1pPr eaLnBrk="0" hangingPunct="0">
              <a:defRPr sz="2000" b="1">
                <a:solidFill>
                  <a:srgbClr val="0066FF"/>
                </a:solidFill>
                <a:latin typeface="標楷體" pitchFamily="65" charset="-120"/>
                <a:ea typeface="標楷體" pitchFamily="65" charset="-120"/>
              </a:defRPr>
            </a:lvl1pPr>
            <a:lvl2pPr marL="742950" indent="-285750" eaLnBrk="0" hangingPunct="0">
              <a:defRPr sz="2000" b="1">
                <a:solidFill>
                  <a:srgbClr val="0066FF"/>
                </a:solidFill>
                <a:latin typeface="標楷體" pitchFamily="65" charset="-120"/>
                <a:ea typeface="標楷體" pitchFamily="65" charset="-120"/>
              </a:defRPr>
            </a:lvl2pPr>
            <a:lvl3pPr marL="1143000" indent="-228600" eaLnBrk="0" hangingPunct="0">
              <a:defRPr sz="2000" b="1">
                <a:solidFill>
                  <a:srgbClr val="0066FF"/>
                </a:solidFill>
                <a:latin typeface="標楷體" pitchFamily="65" charset="-120"/>
                <a:ea typeface="標楷體" pitchFamily="65" charset="-120"/>
              </a:defRPr>
            </a:lvl3pPr>
            <a:lvl4pPr marL="1600200" indent="-228600" eaLnBrk="0" hangingPunct="0">
              <a:defRPr sz="2000" b="1">
                <a:solidFill>
                  <a:srgbClr val="0066FF"/>
                </a:solidFill>
                <a:latin typeface="標楷體" pitchFamily="65" charset="-120"/>
                <a:ea typeface="標楷體" pitchFamily="65" charset="-120"/>
              </a:defRPr>
            </a:lvl4pPr>
            <a:lvl5pPr marL="2057400" indent="-228600" eaLnBrk="0" hangingPunct="0">
              <a:defRPr sz="2000" b="1">
                <a:solidFill>
                  <a:srgbClr val="0066FF"/>
                </a:solidFill>
                <a:latin typeface="標楷體" pitchFamily="65" charset="-120"/>
                <a:ea typeface="標楷體" pitchFamily="65" charset="-120"/>
              </a:defRPr>
            </a:lvl5pPr>
            <a:lvl6pPr marL="2514600" indent="-228600" eaLnBrk="0" fontAlgn="base" hangingPunct="0">
              <a:spcBef>
                <a:spcPct val="0"/>
              </a:spcBef>
              <a:spcAft>
                <a:spcPct val="0"/>
              </a:spcAft>
              <a:defRPr sz="2000" b="1">
                <a:solidFill>
                  <a:srgbClr val="0066FF"/>
                </a:solidFill>
                <a:latin typeface="標楷體" pitchFamily="65" charset="-120"/>
                <a:ea typeface="標楷體" pitchFamily="65" charset="-120"/>
              </a:defRPr>
            </a:lvl6pPr>
            <a:lvl7pPr marL="2971800" indent="-228600" eaLnBrk="0" fontAlgn="base" hangingPunct="0">
              <a:spcBef>
                <a:spcPct val="0"/>
              </a:spcBef>
              <a:spcAft>
                <a:spcPct val="0"/>
              </a:spcAft>
              <a:defRPr sz="2000" b="1">
                <a:solidFill>
                  <a:srgbClr val="0066FF"/>
                </a:solidFill>
                <a:latin typeface="標楷體" pitchFamily="65" charset="-120"/>
                <a:ea typeface="標楷體" pitchFamily="65" charset="-120"/>
              </a:defRPr>
            </a:lvl7pPr>
            <a:lvl8pPr marL="3429000" indent="-228600" eaLnBrk="0" fontAlgn="base" hangingPunct="0">
              <a:spcBef>
                <a:spcPct val="0"/>
              </a:spcBef>
              <a:spcAft>
                <a:spcPct val="0"/>
              </a:spcAft>
              <a:defRPr sz="2000" b="1">
                <a:solidFill>
                  <a:srgbClr val="0066FF"/>
                </a:solidFill>
                <a:latin typeface="標楷體" pitchFamily="65" charset="-120"/>
                <a:ea typeface="標楷體" pitchFamily="65" charset="-120"/>
              </a:defRPr>
            </a:lvl8pPr>
            <a:lvl9pPr marL="3886200" indent="-228600" eaLnBrk="0" fontAlgn="base" hangingPunct="0">
              <a:spcBef>
                <a:spcPct val="0"/>
              </a:spcBef>
              <a:spcAft>
                <a:spcPct val="0"/>
              </a:spcAft>
              <a:defRPr sz="2000" b="1">
                <a:solidFill>
                  <a:srgbClr val="0066FF"/>
                </a:solidFill>
                <a:latin typeface="標楷體" pitchFamily="65" charset="-120"/>
                <a:ea typeface="標楷體" pitchFamily="65" charset="-120"/>
              </a:defRPr>
            </a:lvl9pPr>
          </a:lstStyle>
          <a:p>
            <a:pPr eaLnBrk="1" hangingPunct="1"/>
            <a:endParaRPr kumimoji="1" lang="zh-TW" altLang="en-US" sz="1800" b="0">
              <a:solidFill>
                <a:schemeClr val="tx1"/>
              </a:solidFill>
            </a:endParaRPr>
          </a:p>
        </p:txBody>
      </p:sp>
      <p:sp>
        <p:nvSpPr>
          <p:cNvPr id="36" name="AutoShape 16"/>
          <p:cNvSpPr>
            <a:spLocks noChangeArrowheads="1"/>
          </p:cNvSpPr>
          <p:nvPr/>
        </p:nvSpPr>
        <p:spPr bwMode="auto">
          <a:xfrm rot="16200000">
            <a:off x="3515237" y="3985900"/>
            <a:ext cx="365496" cy="187295"/>
          </a:xfrm>
          <a:prstGeom prst="rightArrow">
            <a:avLst>
              <a:gd name="adj1" fmla="val 50000"/>
              <a:gd name="adj2" fmla="val 25037"/>
            </a:avLst>
          </a:prstGeom>
          <a:solidFill>
            <a:schemeClr val="tx1"/>
          </a:solidFill>
          <a:ln w="9525" algn="ctr">
            <a:solidFill>
              <a:schemeClr val="tx1"/>
            </a:solidFill>
            <a:miter lim="800000"/>
            <a:headEnd/>
            <a:tailEnd/>
          </a:ln>
          <a:effectLst>
            <a:outerShdw dist="107763" dir="2700000" algn="ctr" rotWithShape="0">
              <a:schemeClr val="bg2">
                <a:alpha val="50000"/>
              </a:schemeClr>
            </a:outerShdw>
          </a:effectLst>
        </p:spPr>
        <p:txBody>
          <a:bodyPr wrap="none" anchor="ctr"/>
          <a:lstStyle>
            <a:lvl1pPr eaLnBrk="0" hangingPunct="0">
              <a:defRPr sz="2000" b="1">
                <a:solidFill>
                  <a:srgbClr val="0066FF"/>
                </a:solidFill>
                <a:latin typeface="標楷體" pitchFamily="65" charset="-120"/>
                <a:ea typeface="標楷體" pitchFamily="65" charset="-120"/>
              </a:defRPr>
            </a:lvl1pPr>
            <a:lvl2pPr marL="742950" indent="-285750" eaLnBrk="0" hangingPunct="0">
              <a:defRPr sz="2000" b="1">
                <a:solidFill>
                  <a:srgbClr val="0066FF"/>
                </a:solidFill>
                <a:latin typeface="標楷體" pitchFamily="65" charset="-120"/>
                <a:ea typeface="標楷體" pitchFamily="65" charset="-120"/>
              </a:defRPr>
            </a:lvl2pPr>
            <a:lvl3pPr marL="1143000" indent="-228600" eaLnBrk="0" hangingPunct="0">
              <a:defRPr sz="2000" b="1">
                <a:solidFill>
                  <a:srgbClr val="0066FF"/>
                </a:solidFill>
                <a:latin typeface="標楷體" pitchFamily="65" charset="-120"/>
                <a:ea typeface="標楷體" pitchFamily="65" charset="-120"/>
              </a:defRPr>
            </a:lvl3pPr>
            <a:lvl4pPr marL="1600200" indent="-228600" eaLnBrk="0" hangingPunct="0">
              <a:defRPr sz="2000" b="1">
                <a:solidFill>
                  <a:srgbClr val="0066FF"/>
                </a:solidFill>
                <a:latin typeface="標楷體" pitchFamily="65" charset="-120"/>
                <a:ea typeface="標楷體" pitchFamily="65" charset="-120"/>
              </a:defRPr>
            </a:lvl4pPr>
            <a:lvl5pPr marL="2057400" indent="-228600" eaLnBrk="0" hangingPunct="0">
              <a:defRPr sz="2000" b="1">
                <a:solidFill>
                  <a:srgbClr val="0066FF"/>
                </a:solidFill>
                <a:latin typeface="標楷體" pitchFamily="65" charset="-120"/>
                <a:ea typeface="標楷體" pitchFamily="65" charset="-120"/>
              </a:defRPr>
            </a:lvl5pPr>
            <a:lvl6pPr marL="2514600" indent="-228600" eaLnBrk="0" fontAlgn="base" hangingPunct="0">
              <a:spcBef>
                <a:spcPct val="0"/>
              </a:spcBef>
              <a:spcAft>
                <a:spcPct val="0"/>
              </a:spcAft>
              <a:defRPr sz="2000" b="1">
                <a:solidFill>
                  <a:srgbClr val="0066FF"/>
                </a:solidFill>
                <a:latin typeface="標楷體" pitchFamily="65" charset="-120"/>
                <a:ea typeface="標楷體" pitchFamily="65" charset="-120"/>
              </a:defRPr>
            </a:lvl6pPr>
            <a:lvl7pPr marL="2971800" indent="-228600" eaLnBrk="0" fontAlgn="base" hangingPunct="0">
              <a:spcBef>
                <a:spcPct val="0"/>
              </a:spcBef>
              <a:spcAft>
                <a:spcPct val="0"/>
              </a:spcAft>
              <a:defRPr sz="2000" b="1">
                <a:solidFill>
                  <a:srgbClr val="0066FF"/>
                </a:solidFill>
                <a:latin typeface="標楷體" pitchFamily="65" charset="-120"/>
                <a:ea typeface="標楷體" pitchFamily="65" charset="-120"/>
              </a:defRPr>
            </a:lvl7pPr>
            <a:lvl8pPr marL="3429000" indent="-228600" eaLnBrk="0" fontAlgn="base" hangingPunct="0">
              <a:spcBef>
                <a:spcPct val="0"/>
              </a:spcBef>
              <a:spcAft>
                <a:spcPct val="0"/>
              </a:spcAft>
              <a:defRPr sz="2000" b="1">
                <a:solidFill>
                  <a:srgbClr val="0066FF"/>
                </a:solidFill>
                <a:latin typeface="標楷體" pitchFamily="65" charset="-120"/>
                <a:ea typeface="標楷體" pitchFamily="65" charset="-120"/>
              </a:defRPr>
            </a:lvl8pPr>
            <a:lvl9pPr marL="3886200" indent="-228600" eaLnBrk="0" fontAlgn="base" hangingPunct="0">
              <a:spcBef>
                <a:spcPct val="0"/>
              </a:spcBef>
              <a:spcAft>
                <a:spcPct val="0"/>
              </a:spcAft>
              <a:defRPr sz="2000" b="1">
                <a:solidFill>
                  <a:srgbClr val="0066FF"/>
                </a:solidFill>
                <a:latin typeface="標楷體" pitchFamily="65" charset="-120"/>
                <a:ea typeface="標楷體" pitchFamily="65" charset="-120"/>
              </a:defRPr>
            </a:lvl9pPr>
          </a:lstStyle>
          <a:p>
            <a:pPr eaLnBrk="1" hangingPunct="1"/>
            <a:endParaRPr kumimoji="1" lang="zh-TW" altLang="en-US" sz="1800" b="0">
              <a:solidFill>
                <a:schemeClr val="tx1"/>
              </a:solidFill>
            </a:endParaRPr>
          </a:p>
        </p:txBody>
      </p:sp>
      <p:sp>
        <p:nvSpPr>
          <p:cNvPr id="38" name="向下箭號 37"/>
          <p:cNvSpPr/>
          <p:nvPr/>
        </p:nvSpPr>
        <p:spPr>
          <a:xfrm rot="10800000">
            <a:off x="4509235" y="4666844"/>
            <a:ext cx="416648" cy="286344"/>
          </a:xfrm>
          <a:prstGeom prst="downArrow">
            <a:avLst/>
          </a:prstGeom>
          <a:solidFill>
            <a:srgbClr val="0000FF"/>
          </a:solidFill>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sp>
        <p:nvSpPr>
          <p:cNvPr id="40" name="圓角矩形 39"/>
          <p:cNvSpPr/>
          <p:nvPr/>
        </p:nvSpPr>
        <p:spPr>
          <a:xfrm>
            <a:off x="4925882" y="4077072"/>
            <a:ext cx="4136400" cy="1330989"/>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r>
              <a:rPr lang="zh-TW" altLang="en-US" b="1" dirty="0" smtClean="0">
                <a:solidFill>
                  <a:schemeClr val="accent1">
                    <a:lumMod val="75000"/>
                  </a:schemeClr>
                </a:solidFill>
                <a:latin typeface="標楷體" pitchFamily="65" charset="-120"/>
                <a:ea typeface="標楷體" pitchFamily="65" charset="-120"/>
              </a:rPr>
              <a:t>透過指定</a:t>
            </a:r>
            <a:r>
              <a:rPr lang="zh-TW" altLang="en-US" b="1" dirty="0">
                <a:solidFill>
                  <a:schemeClr val="accent1">
                    <a:lumMod val="75000"/>
                  </a:schemeClr>
                </a:solidFill>
                <a:latin typeface="標楷體" pitchFamily="65" charset="-120"/>
                <a:ea typeface="標楷體" pitchFamily="65" charset="-120"/>
              </a:rPr>
              <a:t>或成立學倫管理專責單位、訂定學倫管理規範、建立學倫教育機制及訂定學倫事件處理標準作業</a:t>
            </a:r>
            <a:r>
              <a:rPr lang="zh-TW" altLang="en-US" b="1" dirty="0" smtClean="0">
                <a:solidFill>
                  <a:schemeClr val="accent1">
                    <a:lumMod val="75000"/>
                  </a:schemeClr>
                </a:solidFill>
                <a:latin typeface="標楷體" pitchFamily="65" charset="-120"/>
                <a:ea typeface="標楷體" pitchFamily="65" charset="-120"/>
              </a:rPr>
              <a:t>流程等方式加強學術倫理管理。</a:t>
            </a:r>
            <a:endParaRPr lang="zh-TW" altLang="en-US" b="1" dirty="0">
              <a:solidFill>
                <a:schemeClr val="accent1">
                  <a:lumMod val="75000"/>
                </a:schemeClr>
              </a:solidFill>
              <a:latin typeface="標楷體" pitchFamily="65" charset="-120"/>
              <a:ea typeface="標楷體" pitchFamily="65" charset="-120"/>
            </a:endParaRPr>
          </a:p>
        </p:txBody>
      </p:sp>
      <p:sp>
        <p:nvSpPr>
          <p:cNvPr id="41" name="圓角矩形 40"/>
          <p:cNvSpPr/>
          <p:nvPr/>
        </p:nvSpPr>
        <p:spPr>
          <a:xfrm>
            <a:off x="4925882" y="2109450"/>
            <a:ext cx="4136400" cy="1759543"/>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zh-TW" altLang="en-US" b="1" dirty="0" smtClean="0">
                <a:solidFill>
                  <a:schemeClr val="accent1">
                    <a:lumMod val="75000"/>
                  </a:schemeClr>
                </a:solidFill>
                <a:latin typeface="標楷體" pitchFamily="65" charset="-120"/>
                <a:ea typeface="標楷體" pitchFamily="65" charset="-120"/>
              </a:rPr>
              <a:t>輔導並鼓勵本部補助研究計畫之執行機構建立學術倫理自律及相關管理機制，</a:t>
            </a:r>
            <a:r>
              <a:rPr lang="zh-TW" altLang="en-US" b="1" dirty="0">
                <a:solidFill>
                  <a:schemeClr val="accent1">
                    <a:lumMod val="75000"/>
                  </a:schemeClr>
                </a:solidFill>
                <a:latin typeface="標楷體" pitchFamily="65" charset="-120"/>
                <a:ea typeface="標楷體" pitchFamily="65" charset="-120"/>
              </a:rPr>
              <a:t>並</a:t>
            </a:r>
            <a:r>
              <a:rPr lang="zh-TW" altLang="en-US" b="1" dirty="0" smtClean="0">
                <a:solidFill>
                  <a:schemeClr val="accent1">
                    <a:lumMod val="75000"/>
                  </a:schemeClr>
                </a:solidFill>
                <a:latin typeface="標楷體" pitchFamily="65" charset="-120"/>
                <a:ea typeface="標楷體" pitchFamily="65" charset="-120"/>
              </a:rPr>
              <a:t>透過加強追回違反學</a:t>
            </a:r>
            <a:r>
              <a:rPr lang="zh-TW" altLang="en-US" b="1" dirty="0">
                <a:solidFill>
                  <a:schemeClr val="accent1">
                    <a:lumMod val="75000"/>
                  </a:schemeClr>
                </a:solidFill>
                <a:latin typeface="標楷體" pitchFamily="65" charset="-120"/>
                <a:ea typeface="標楷體" pitchFamily="65" charset="-120"/>
              </a:rPr>
              <a:t>倫</a:t>
            </a:r>
            <a:r>
              <a:rPr lang="zh-TW" altLang="en-US" b="1" dirty="0" smtClean="0">
                <a:solidFill>
                  <a:schemeClr val="accent1">
                    <a:lumMod val="75000"/>
                  </a:schemeClr>
                </a:solidFill>
                <a:latin typeface="標楷體" pitchFamily="65" charset="-120"/>
                <a:ea typeface="標楷體" pitchFamily="65" charset="-120"/>
              </a:rPr>
              <a:t>案件</a:t>
            </a:r>
            <a:r>
              <a:rPr lang="zh-TW" altLang="en-US" b="1" dirty="0">
                <a:solidFill>
                  <a:schemeClr val="accent1">
                    <a:lumMod val="75000"/>
                  </a:schemeClr>
                </a:solidFill>
                <a:latin typeface="標楷體" pitchFamily="65" charset="-120"/>
                <a:ea typeface="標楷體" pitchFamily="65" charset="-120"/>
              </a:rPr>
              <a:t>獎</a:t>
            </a:r>
            <a:r>
              <a:rPr lang="zh-TW" altLang="en-US" b="1" dirty="0" smtClean="0">
                <a:solidFill>
                  <a:schemeClr val="accent1">
                    <a:lumMod val="75000"/>
                  </a:schemeClr>
                </a:solidFill>
                <a:latin typeface="標楷體" pitchFamily="65" charset="-120"/>
                <a:ea typeface="標楷體" pitchFamily="65" charset="-120"/>
              </a:rPr>
              <a:t>補助經費、公開學倫案件處分結果、減扣因執行機構重大管理疏失之管理費等方式強化學術倫理之督導管理。</a:t>
            </a:r>
            <a:endParaRPr lang="zh-TW" altLang="en-US" sz="2400" b="1" dirty="0">
              <a:solidFill>
                <a:schemeClr val="accent1">
                  <a:lumMod val="75000"/>
                </a:schemeClr>
              </a:solidFill>
              <a:latin typeface="標楷體" panose="03000509000000000000" pitchFamily="65" charset="-120"/>
              <a:ea typeface="標楷體" panose="03000509000000000000" pitchFamily="65" charset="-120"/>
            </a:endParaRPr>
          </a:p>
        </p:txBody>
      </p:sp>
      <p:sp>
        <p:nvSpPr>
          <p:cNvPr id="42" name="向下箭號 41"/>
          <p:cNvSpPr/>
          <p:nvPr/>
        </p:nvSpPr>
        <p:spPr>
          <a:xfrm rot="10800000">
            <a:off x="4503669" y="2947721"/>
            <a:ext cx="416648" cy="286344"/>
          </a:xfrm>
          <a:prstGeom prst="downArrow">
            <a:avLst/>
          </a:prstGeom>
          <a:solidFill>
            <a:srgbClr val="0000FF"/>
          </a:solidFill>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標楷體" panose="03000509000000000000" pitchFamily="65" charset="-120"/>
              <a:ea typeface="標楷體" panose="03000509000000000000" pitchFamily="65" charset="-120"/>
            </a:endParaRPr>
          </a:p>
        </p:txBody>
      </p:sp>
      <p:sp>
        <p:nvSpPr>
          <p:cNvPr id="24" name="Text Box 1"/>
          <p:cNvSpPr txBox="1">
            <a:spLocks noChangeArrowheads="1"/>
          </p:cNvSpPr>
          <p:nvPr/>
        </p:nvSpPr>
        <p:spPr bwMode="auto">
          <a:xfrm>
            <a:off x="1" y="0"/>
            <a:ext cx="9144000" cy="836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spcBef>
                <a:spcPts val="8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微軟正黑體" pitchFamily="32" charset="-120"/>
                <a:ea typeface="微軟正黑體" pitchFamily="32" charset="-120"/>
              </a:defRPr>
            </a:lvl1pPr>
            <a:lvl2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微軟正黑體" pitchFamily="32" charset="-120"/>
                <a:ea typeface="微軟正黑體" pitchFamily="32" charset="-120"/>
              </a:defRPr>
            </a:lvl2pPr>
            <a:lvl3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微軟正黑體" pitchFamily="32" charset="-120"/>
                <a:ea typeface="微軟正黑體" pitchFamily="32" charset="-120"/>
              </a:defRPr>
            </a:lvl3pPr>
            <a:lvl4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微軟正黑體" pitchFamily="32" charset="-120"/>
                <a:ea typeface="微軟正黑體" pitchFamily="32" charset="-120"/>
              </a:defRPr>
            </a:lvl4pPr>
            <a:lvl5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5pPr>
            <a:lvl6pPr marL="25146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6pPr>
            <a:lvl7pPr marL="29718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7pPr>
            <a:lvl8pPr marL="34290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8pPr>
            <a:lvl9pPr marL="38862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9pPr>
          </a:lstStyle>
          <a:p>
            <a:pPr lvl="0" algn="ctr" eaLnBrk="1" hangingPunct="1">
              <a:spcBef>
                <a:spcPct val="0"/>
              </a:spcBef>
            </a:pPr>
            <a:r>
              <a:rPr lang="zh-TW" altLang="en-US" sz="4400" b="1" dirty="0" smtClean="0">
                <a:solidFill>
                  <a:srgbClr val="0000FF"/>
                </a:solidFill>
                <a:latin typeface="標楷體" panose="03000509000000000000" pitchFamily="65" charset="-120"/>
                <a:ea typeface="標楷體" panose="03000509000000000000" pitchFamily="65" charset="-120"/>
              </a:rPr>
              <a:t>分層負責</a:t>
            </a:r>
            <a:endParaRPr lang="zh-TW" altLang="zh-TW" sz="3000" b="1" dirty="0">
              <a:solidFill>
                <a:srgbClr val="0000FF"/>
              </a:solidFill>
              <a:latin typeface="Times New Roman" pitchFamily="18" charset="0"/>
              <a:ea typeface="標楷體" panose="03000509000000000000" pitchFamily="65" charset="-120"/>
              <a:cs typeface="Times New Roman" pitchFamily="18" charset="0"/>
            </a:endParaRPr>
          </a:p>
        </p:txBody>
      </p:sp>
      <p:sp>
        <p:nvSpPr>
          <p:cNvPr id="27" name="投影片編號版面配置區 1"/>
          <p:cNvSpPr txBox="1">
            <a:spLocks noGrp="1"/>
          </p:cNvSpPr>
          <p:nvPr/>
        </p:nvSpPr>
        <p:spPr bwMode="auto">
          <a:xfrm>
            <a:off x="7780338" y="6562625"/>
            <a:ext cx="1304925" cy="3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r" eaLnBrk="1" hangingPunct="1"/>
            <a:fld id="{A582D525-6A7B-47DC-B90A-C2D7D1540B40}" type="slidenum">
              <a:rPr lang="en-US" altLang="zh-TW" sz="1400" b="1">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rPr>
              <a:pPr algn="r" eaLnBrk="1" hangingPunct="1"/>
              <a:t>5</a:t>
            </a:fld>
            <a:endParaRPr lang="en-US" altLang="zh-TW" sz="1400" b="1" dirty="0">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val="17361796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 Box 1"/>
          <p:cNvSpPr txBox="1">
            <a:spLocks noChangeArrowheads="1"/>
          </p:cNvSpPr>
          <p:nvPr/>
        </p:nvSpPr>
        <p:spPr bwMode="auto">
          <a:xfrm>
            <a:off x="107504" y="0"/>
            <a:ext cx="9144000" cy="836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spcBef>
                <a:spcPts val="8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微軟正黑體" pitchFamily="32" charset="-120"/>
                <a:ea typeface="微軟正黑體" pitchFamily="32" charset="-120"/>
              </a:defRPr>
            </a:lvl1pPr>
            <a:lvl2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微軟正黑體" pitchFamily="32" charset="-120"/>
                <a:ea typeface="微軟正黑體" pitchFamily="32" charset="-120"/>
              </a:defRPr>
            </a:lvl2pPr>
            <a:lvl3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微軟正黑體" pitchFamily="32" charset="-120"/>
                <a:ea typeface="微軟正黑體" pitchFamily="32" charset="-120"/>
              </a:defRPr>
            </a:lvl3pPr>
            <a:lvl4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微軟正黑體" pitchFamily="32" charset="-120"/>
                <a:ea typeface="微軟正黑體" pitchFamily="32" charset="-120"/>
              </a:defRPr>
            </a:lvl4pPr>
            <a:lvl5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5pPr>
            <a:lvl6pPr marL="25146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6pPr>
            <a:lvl7pPr marL="29718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7pPr>
            <a:lvl8pPr marL="34290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8pPr>
            <a:lvl9pPr marL="38862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9pPr>
          </a:lstStyle>
          <a:p>
            <a:pPr lvl="0" algn="ctr" eaLnBrk="1" hangingPunct="1">
              <a:spcBef>
                <a:spcPct val="0"/>
              </a:spcBef>
            </a:pPr>
            <a:r>
              <a:rPr lang="zh-TW" altLang="en-US" sz="4400" b="1" dirty="0" smtClean="0">
                <a:solidFill>
                  <a:srgbClr val="0000FF"/>
                </a:solidFill>
                <a:latin typeface="標楷體" panose="03000509000000000000" pitchFamily="65" charset="-120"/>
                <a:ea typeface="標楷體" panose="03000509000000000000" pitchFamily="65" charset="-120"/>
              </a:rPr>
              <a:t>強化學術倫理措施</a:t>
            </a:r>
            <a:r>
              <a:rPr lang="en-US" altLang="zh-TW" sz="3000" b="1" dirty="0" smtClean="0">
                <a:solidFill>
                  <a:srgbClr val="0000FF"/>
                </a:solidFill>
                <a:latin typeface="Times New Roman" pitchFamily="18" charset="0"/>
                <a:ea typeface="標楷體" panose="03000509000000000000" pitchFamily="65" charset="-120"/>
                <a:cs typeface="Times New Roman" pitchFamily="18" charset="0"/>
              </a:rPr>
              <a:t>(</a:t>
            </a:r>
            <a:r>
              <a:rPr lang="en-US" altLang="zh-TW" sz="3000" b="1" dirty="0">
                <a:solidFill>
                  <a:srgbClr val="0000FF"/>
                </a:solidFill>
                <a:latin typeface="Times New Roman" pitchFamily="18" charset="0"/>
                <a:ea typeface="標楷體" panose="03000509000000000000" pitchFamily="65" charset="-120"/>
                <a:cs typeface="Times New Roman" pitchFamily="18" charset="0"/>
              </a:rPr>
              <a:t>1</a:t>
            </a:r>
            <a:r>
              <a:rPr lang="en-US" altLang="zh-TW" sz="3000" b="1" dirty="0" smtClean="0">
                <a:solidFill>
                  <a:srgbClr val="0000FF"/>
                </a:solidFill>
                <a:latin typeface="Times New Roman" pitchFamily="18" charset="0"/>
                <a:ea typeface="標楷體" panose="03000509000000000000" pitchFamily="65" charset="-120"/>
                <a:cs typeface="Times New Roman" pitchFamily="18" charset="0"/>
              </a:rPr>
              <a:t>/5)</a:t>
            </a:r>
            <a:endParaRPr lang="zh-TW" altLang="zh-TW" sz="3000" b="1" dirty="0">
              <a:solidFill>
                <a:srgbClr val="0000FF"/>
              </a:solidFill>
              <a:latin typeface="Times New Roman" pitchFamily="18" charset="0"/>
              <a:ea typeface="標楷體" panose="03000509000000000000" pitchFamily="65" charset="-120"/>
              <a:cs typeface="Times New Roman" pitchFamily="18" charset="0"/>
            </a:endParaRPr>
          </a:p>
        </p:txBody>
      </p:sp>
      <p:sp>
        <p:nvSpPr>
          <p:cNvPr id="4" name="投影片編號版面配置區 1"/>
          <p:cNvSpPr txBox="1">
            <a:spLocks noGrp="1"/>
          </p:cNvSpPr>
          <p:nvPr/>
        </p:nvSpPr>
        <p:spPr bwMode="auto">
          <a:xfrm>
            <a:off x="7807772" y="6597352"/>
            <a:ext cx="1304925" cy="3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r" eaLnBrk="1" hangingPunct="1"/>
            <a:fld id="{A582D525-6A7B-47DC-B90A-C2D7D1540B40}" type="slidenum">
              <a:rPr lang="en-US" altLang="zh-TW" sz="1400" b="1">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rPr>
              <a:pPr algn="r" eaLnBrk="1" hangingPunct="1"/>
              <a:t>6</a:t>
            </a:fld>
            <a:endParaRPr lang="en-US" altLang="zh-TW" sz="1400" b="1" dirty="0">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23" name="文字方塊 22"/>
          <p:cNvSpPr txBox="1"/>
          <p:nvPr/>
        </p:nvSpPr>
        <p:spPr>
          <a:xfrm>
            <a:off x="62977" y="1566311"/>
            <a:ext cx="440112" cy="2144177"/>
          </a:xfrm>
          <a:prstGeom prst="rect">
            <a:avLst/>
          </a:prstGeom>
          <a:solidFill>
            <a:srgbClr val="FFC000"/>
          </a:solidFill>
          <a:ln w="12700" cap="flat" cmpd="sng" algn="ctr">
            <a:solidFill>
              <a:srgbClr val="FFC000">
                <a:shade val="50000"/>
              </a:srgbClr>
            </a:solidFill>
            <a:prstDash val="solid"/>
            <a:miter lim="800000"/>
          </a:ln>
          <a:effectLst/>
        </p:spPr>
        <p:txBody>
          <a:bodyPr wrap="square" rtlCol="0">
            <a:spAutoFit/>
          </a:bodyPr>
          <a:lstStyle/>
          <a:p>
            <a:pPr algn="ctr">
              <a:lnSpc>
                <a:spcPts val="2000"/>
              </a:lnSpc>
            </a:pPr>
            <a:r>
              <a:rPr lang="zh-TW" altLang="en-US" kern="0" dirty="0" smtClean="0">
                <a:solidFill>
                  <a:prstClr val="black"/>
                </a:solidFill>
                <a:latin typeface="標楷體" panose="03000509000000000000" pitchFamily="65" charset="-120"/>
                <a:ea typeface="標楷體" panose="03000509000000000000" pitchFamily="65" charset="-120"/>
              </a:rPr>
              <a:t>強化學術</a:t>
            </a:r>
            <a:r>
              <a:rPr lang="zh-TW" altLang="en-US" kern="0" dirty="0">
                <a:solidFill>
                  <a:prstClr val="black"/>
                </a:solidFill>
                <a:latin typeface="標楷體" panose="03000509000000000000" pitchFamily="65" charset="-120"/>
                <a:ea typeface="標楷體" panose="03000509000000000000" pitchFamily="65" charset="-120"/>
              </a:rPr>
              <a:t>倫理</a:t>
            </a:r>
            <a:r>
              <a:rPr lang="zh-TW" altLang="en-US" kern="0" dirty="0" smtClean="0">
                <a:solidFill>
                  <a:prstClr val="black"/>
                </a:solidFill>
                <a:latin typeface="標楷體" panose="03000509000000000000" pitchFamily="65" charset="-120"/>
                <a:ea typeface="標楷體" panose="03000509000000000000" pitchFamily="65" charset="-120"/>
              </a:rPr>
              <a:t>措施</a:t>
            </a:r>
            <a:endParaRPr lang="zh-TW" altLang="en-US" kern="0" dirty="0">
              <a:solidFill>
                <a:prstClr val="black"/>
              </a:solidFill>
              <a:latin typeface="標楷體" panose="03000509000000000000" pitchFamily="65" charset="-120"/>
              <a:ea typeface="標楷體" panose="03000509000000000000" pitchFamily="65" charset="-120"/>
            </a:endParaRPr>
          </a:p>
        </p:txBody>
      </p:sp>
      <p:sp>
        <p:nvSpPr>
          <p:cNvPr id="25" name="文字方塊 24"/>
          <p:cNvSpPr txBox="1"/>
          <p:nvPr/>
        </p:nvSpPr>
        <p:spPr>
          <a:xfrm>
            <a:off x="854962" y="962118"/>
            <a:ext cx="1646904" cy="348813"/>
          </a:xfrm>
          <a:prstGeom prst="rect">
            <a:avLst/>
          </a:prstGeom>
          <a:solidFill>
            <a:schemeClr val="bg1">
              <a:lumMod val="85000"/>
            </a:schemeClr>
          </a:solidFill>
          <a:ln w="12700" cap="flat" cmpd="sng" algn="ctr">
            <a:solidFill>
              <a:srgbClr val="A5A5A5">
                <a:shade val="50000"/>
              </a:srgbClr>
            </a:solidFill>
            <a:prstDash val="solid"/>
            <a:miter lim="800000"/>
          </a:ln>
          <a:effectLst/>
        </p:spPr>
        <p:txBody>
          <a:bodyPr wrap="square" rtlCol="0">
            <a:spAutoFit/>
          </a:bodyPr>
          <a:lstStyle/>
          <a:p>
            <a:pPr>
              <a:lnSpc>
                <a:spcPts val="2000"/>
              </a:lnSpc>
            </a:pPr>
            <a:r>
              <a:rPr lang="zh-TW" altLang="en-US" kern="0" dirty="0" smtClean="0">
                <a:solidFill>
                  <a:prstClr val="black"/>
                </a:solidFill>
                <a:latin typeface="標楷體" panose="03000509000000000000" pitchFamily="65" charset="-120"/>
                <a:ea typeface="標楷體" panose="03000509000000000000" pitchFamily="65" charset="-120"/>
              </a:rPr>
              <a:t>科研人員自律</a:t>
            </a:r>
            <a:endParaRPr lang="zh-TW" altLang="en-US" kern="0" dirty="0">
              <a:solidFill>
                <a:prstClr val="black"/>
              </a:solidFill>
              <a:latin typeface="標楷體" panose="03000509000000000000" pitchFamily="65" charset="-120"/>
              <a:ea typeface="標楷體" panose="03000509000000000000" pitchFamily="65" charset="-120"/>
            </a:endParaRPr>
          </a:p>
        </p:txBody>
      </p:sp>
      <p:sp>
        <p:nvSpPr>
          <p:cNvPr id="29" name="文字方塊 28"/>
          <p:cNvSpPr txBox="1"/>
          <p:nvPr/>
        </p:nvSpPr>
        <p:spPr>
          <a:xfrm>
            <a:off x="2859304" y="836805"/>
            <a:ext cx="6249199" cy="330732"/>
          </a:xfrm>
          <a:prstGeom prst="rect">
            <a:avLst/>
          </a:prstGeom>
          <a:solidFill>
            <a:srgbClr val="ED7D31">
              <a:lumMod val="60000"/>
              <a:lumOff val="40000"/>
            </a:srgbClr>
          </a:solidFill>
          <a:ln w="12700" cap="flat" cmpd="sng" algn="ctr">
            <a:noFill/>
            <a:prstDash val="solid"/>
            <a:miter lim="800000"/>
          </a:ln>
          <a:effectLst/>
        </p:spPr>
        <p:txBody>
          <a:bodyPr wrap="square" rtlCol="0">
            <a:spAutoFit/>
          </a:bodyPr>
          <a:lstStyle/>
          <a:p>
            <a:pPr marL="266700" indent="-266700">
              <a:lnSpc>
                <a:spcPts val="2000"/>
              </a:lnSpc>
            </a:pPr>
            <a:r>
              <a:rPr lang="en-US" altLang="zh-TW" sz="1500" kern="0" dirty="0" smtClean="0">
                <a:solidFill>
                  <a:prstClr val="black"/>
                </a:solidFill>
                <a:latin typeface="標楷體" panose="03000509000000000000" pitchFamily="65" charset="-120"/>
                <a:ea typeface="標楷體" panose="03000509000000000000" pitchFamily="65" charset="-120"/>
              </a:rPr>
              <a:t>1.</a:t>
            </a:r>
            <a:r>
              <a:rPr lang="zh-TW" altLang="en-US" sz="1500" kern="0" dirty="0" smtClean="0">
                <a:solidFill>
                  <a:prstClr val="black"/>
                </a:solidFill>
                <a:latin typeface="標楷體" panose="03000509000000000000" pitchFamily="65" charset="-120"/>
                <a:ea typeface="標楷體" panose="03000509000000000000" pitchFamily="65" charset="-120"/>
              </a:rPr>
              <a:t>與</a:t>
            </a:r>
            <a:r>
              <a:rPr lang="zh-TW" altLang="en-US" sz="1500" kern="0" dirty="0">
                <a:solidFill>
                  <a:prstClr val="black"/>
                </a:solidFill>
                <a:latin typeface="標楷體" panose="03000509000000000000" pitchFamily="65" charset="-120"/>
                <a:ea typeface="標楷體" panose="03000509000000000000" pitchFamily="65" charset="-120"/>
              </a:rPr>
              <a:t>教育部合作</a:t>
            </a:r>
            <a:r>
              <a:rPr lang="zh-TW" altLang="en-US" sz="1500" kern="0" dirty="0" smtClean="0">
                <a:solidFill>
                  <a:prstClr val="black"/>
                </a:solidFill>
                <a:latin typeface="標楷體" panose="03000509000000000000" pitchFamily="65" charset="-120"/>
                <a:ea typeface="標楷體" panose="03000509000000000000" pitchFamily="65" charset="-120"/>
              </a:rPr>
              <a:t>推動學倫教育，共同支持臺灣</a:t>
            </a:r>
            <a:r>
              <a:rPr lang="zh-TW" altLang="en-US" sz="1500" kern="0" dirty="0">
                <a:solidFill>
                  <a:prstClr val="black"/>
                </a:solidFill>
                <a:latin typeface="標楷體" panose="03000509000000000000" pitchFamily="65" charset="-120"/>
                <a:ea typeface="標楷體" panose="03000509000000000000" pitchFamily="65" charset="-120"/>
              </a:rPr>
              <a:t>學術倫理教育資源</a:t>
            </a:r>
            <a:r>
              <a:rPr lang="zh-TW" altLang="en-US" sz="1500" kern="0" dirty="0" smtClean="0">
                <a:solidFill>
                  <a:prstClr val="black"/>
                </a:solidFill>
                <a:latin typeface="標楷體" panose="03000509000000000000" pitchFamily="65" charset="-120"/>
                <a:ea typeface="標楷體" panose="03000509000000000000" pitchFamily="65" charset="-120"/>
              </a:rPr>
              <a:t>中心。</a:t>
            </a:r>
            <a:endParaRPr lang="zh-TW" altLang="en-US" sz="1500" kern="0" dirty="0">
              <a:solidFill>
                <a:prstClr val="black"/>
              </a:solidFill>
              <a:latin typeface="標楷體" panose="03000509000000000000" pitchFamily="65" charset="-120"/>
              <a:ea typeface="標楷體" panose="03000509000000000000" pitchFamily="65" charset="-120"/>
            </a:endParaRPr>
          </a:p>
        </p:txBody>
      </p:sp>
      <p:sp>
        <p:nvSpPr>
          <p:cNvPr id="30" name="文字方塊 29"/>
          <p:cNvSpPr txBox="1"/>
          <p:nvPr/>
        </p:nvSpPr>
        <p:spPr>
          <a:xfrm>
            <a:off x="2871391" y="1220460"/>
            <a:ext cx="6237112" cy="585673"/>
          </a:xfrm>
          <a:prstGeom prst="rect">
            <a:avLst/>
          </a:prstGeom>
          <a:solidFill>
            <a:srgbClr val="ED7D31">
              <a:lumMod val="60000"/>
              <a:lumOff val="40000"/>
            </a:srgbClr>
          </a:solidFill>
          <a:ln w="12700" cap="flat" cmpd="sng" algn="ctr">
            <a:noFill/>
            <a:prstDash val="solid"/>
            <a:miter lim="800000"/>
          </a:ln>
          <a:effectLst/>
        </p:spPr>
        <p:txBody>
          <a:bodyPr wrap="square" rtlCol="0">
            <a:spAutoFit/>
          </a:bodyPr>
          <a:lstStyle/>
          <a:p>
            <a:pPr marL="266700" indent="-266700">
              <a:lnSpc>
                <a:spcPts val="2000"/>
              </a:lnSpc>
            </a:pPr>
            <a:r>
              <a:rPr lang="en-US" altLang="zh-TW" sz="1500" kern="0" dirty="0" smtClean="0">
                <a:solidFill>
                  <a:prstClr val="black"/>
                </a:solidFill>
                <a:latin typeface="標楷體" panose="03000509000000000000" pitchFamily="65" charset="-120"/>
                <a:ea typeface="標楷體" panose="03000509000000000000" pitchFamily="65" charset="-120"/>
              </a:rPr>
              <a:t>2.</a:t>
            </a:r>
            <a:r>
              <a:rPr lang="zh-TW" altLang="en-US" sz="1450" kern="0" dirty="0" smtClean="0">
                <a:solidFill>
                  <a:prstClr val="black"/>
                </a:solidFill>
                <a:latin typeface="標楷體" panose="03000509000000000000" pitchFamily="65" charset="-120"/>
                <a:ea typeface="標楷體" panose="03000509000000000000" pitchFamily="65" charset="-120"/>
              </a:rPr>
              <a:t>所有科研人員應確實遵守科技</a:t>
            </a:r>
            <a:r>
              <a:rPr lang="zh-TW" altLang="en-US" sz="1450" kern="0" dirty="0">
                <a:solidFill>
                  <a:prstClr val="black"/>
                </a:solidFill>
                <a:latin typeface="標楷體" panose="03000509000000000000" pitchFamily="65" charset="-120"/>
                <a:ea typeface="標楷體" panose="03000509000000000000" pitchFamily="65" charset="-120"/>
              </a:rPr>
              <a:t>部學術</a:t>
            </a:r>
            <a:r>
              <a:rPr lang="zh-TW" altLang="en-US" sz="1450" kern="0" dirty="0" smtClean="0">
                <a:solidFill>
                  <a:prstClr val="black"/>
                </a:solidFill>
                <a:latin typeface="標楷體" panose="03000509000000000000" pitchFamily="65" charset="-120"/>
                <a:ea typeface="標楷體" panose="03000509000000000000" pitchFamily="65" charset="-120"/>
              </a:rPr>
              <a:t>倫理相關規範，另首次</a:t>
            </a:r>
            <a:r>
              <a:rPr lang="zh-TW" altLang="en-US" sz="1450" kern="0" dirty="0">
                <a:solidFill>
                  <a:prstClr val="black"/>
                </a:solidFill>
                <a:latin typeface="標楷體" panose="03000509000000000000" pitchFamily="65" charset="-120"/>
                <a:ea typeface="標楷體" panose="03000509000000000000" pitchFamily="65" charset="-120"/>
              </a:rPr>
              <a:t>申請計畫</a:t>
            </a:r>
            <a:r>
              <a:rPr lang="zh-TW" altLang="en-US" sz="1450" kern="0" dirty="0" smtClean="0">
                <a:solidFill>
                  <a:prstClr val="black"/>
                </a:solidFill>
                <a:latin typeface="標楷體" panose="03000509000000000000" pitchFamily="65" charset="-120"/>
                <a:ea typeface="標楷體" panose="03000509000000000000" pitchFamily="65" charset="-120"/>
              </a:rPr>
              <a:t>之研究人員應</a:t>
            </a:r>
            <a:r>
              <a:rPr lang="zh-TW" altLang="en-US" sz="1450" kern="0" dirty="0">
                <a:solidFill>
                  <a:prstClr val="black"/>
                </a:solidFill>
                <a:latin typeface="標楷體" panose="03000509000000000000" pitchFamily="65" charset="-120"/>
                <a:ea typeface="標楷體" panose="03000509000000000000" pitchFamily="65" charset="-120"/>
              </a:rPr>
              <a:t>於申請日前</a:t>
            </a:r>
            <a:r>
              <a:rPr lang="en-US" altLang="zh-TW" sz="1450" kern="0" dirty="0">
                <a:solidFill>
                  <a:prstClr val="black"/>
                </a:solidFill>
                <a:latin typeface="標楷體" panose="03000509000000000000" pitchFamily="65" charset="-120"/>
                <a:ea typeface="標楷體" panose="03000509000000000000" pitchFamily="65" charset="-120"/>
              </a:rPr>
              <a:t>3</a:t>
            </a:r>
            <a:r>
              <a:rPr lang="zh-TW" altLang="en-US" sz="1450" kern="0" dirty="0">
                <a:solidFill>
                  <a:prstClr val="black"/>
                </a:solidFill>
                <a:latin typeface="標楷體" panose="03000509000000000000" pitchFamily="65" charset="-120"/>
                <a:ea typeface="標楷體" panose="03000509000000000000" pitchFamily="65" charset="-120"/>
              </a:rPr>
              <a:t>年內完成至少</a:t>
            </a:r>
            <a:r>
              <a:rPr lang="en-US" altLang="zh-TW" sz="1450" kern="0" dirty="0">
                <a:solidFill>
                  <a:prstClr val="black"/>
                </a:solidFill>
                <a:latin typeface="標楷體" panose="03000509000000000000" pitchFamily="65" charset="-120"/>
                <a:ea typeface="標楷體" panose="03000509000000000000" pitchFamily="65" charset="-120"/>
              </a:rPr>
              <a:t>6</a:t>
            </a:r>
            <a:r>
              <a:rPr lang="zh-TW" altLang="en-US" sz="1450" kern="0" dirty="0">
                <a:solidFill>
                  <a:prstClr val="black"/>
                </a:solidFill>
                <a:latin typeface="標楷體" panose="03000509000000000000" pitchFamily="65" charset="-120"/>
                <a:ea typeface="標楷體" panose="03000509000000000000" pitchFamily="65" charset="-120"/>
              </a:rPr>
              <a:t>小時之學術倫理教育課程</a:t>
            </a:r>
            <a:r>
              <a:rPr lang="zh-TW" altLang="en-US" sz="1450" kern="0" dirty="0" smtClean="0">
                <a:solidFill>
                  <a:prstClr val="black"/>
                </a:solidFill>
                <a:latin typeface="標楷體" panose="03000509000000000000" pitchFamily="65" charset="-120"/>
                <a:ea typeface="標楷體" panose="03000509000000000000" pitchFamily="65" charset="-120"/>
              </a:rPr>
              <a:t>訓練。</a:t>
            </a:r>
            <a:endParaRPr lang="zh-TW" altLang="en-US" sz="1450" kern="0" dirty="0">
              <a:solidFill>
                <a:prstClr val="black"/>
              </a:solidFill>
              <a:latin typeface="標楷體" panose="03000509000000000000" pitchFamily="65" charset="-120"/>
              <a:ea typeface="標楷體" panose="03000509000000000000" pitchFamily="65" charset="-120"/>
            </a:endParaRPr>
          </a:p>
        </p:txBody>
      </p:sp>
      <p:cxnSp>
        <p:nvCxnSpPr>
          <p:cNvPr id="37" name="直線接點 36"/>
          <p:cNvCxnSpPr/>
          <p:nvPr/>
        </p:nvCxnSpPr>
        <p:spPr>
          <a:xfrm>
            <a:off x="2684612" y="1556791"/>
            <a:ext cx="180000" cy="0"/>
          </a:xfrm>
          <a:prstGeom prst="line">
            <a:avLst/>
          </a:prstGeom>
          <a:noFill/>
          <a:ln w="6350" cap="flat" cmpd="sng" algn="ctr">
            <a:solidFill>
              <a:sysClr val="windowText" lastClr="000000"/>
            </a:solidFill>
            <a:prstDash val="solid"/>
            <a:miter lim="800000"/>
          </a:ln>
          <a:effectLst/>
        </p:spPr>
      </p:cxnSp>
      <p:cxnSp>
        <p:nvCxnSpPr>
          <p:cNvPr id="44" name="直線接點 43"/>
          <p:cNvCxnSpPr/>
          <p:nvPr/>
        </p:nvCxnSpPr>
        <p:spPr>
          <a:xfrm>
            <a:off x="2694922" y="980515"/>
            <a:ext cx="0" cy="576277"/>
          </a:xfrm>
          <a:prstGeom prst="line">
            <a:avLst/>
          </a:prstGeom>
          <a:noFill/>
          <a:ln w="6350" cap="flat" cmpd="sng" algn="ctr">
            <a:solidFill>
              <a:sysClr val="windowText" lastClr="000000"/>
            </a:solidFill>
            <a:prstDash val="solid"/>
            <a:miter lim="800000"/>
          </a:ln>
          <a:effectLst/>
        </p:spPr>
      </p:cxnSp>
      <p:cxnSp>
        <p:nvCxnSpPr>
          <p:cNvPr id="45" name="直線接點 44"/>
          <p:cNvCxnSpPr/>
          <p:nvPr/>
        </p:nvCxnSpPr>
        <p:spPr>
          <a:xfrm>
            <a:off x="2501866" y="1123660"/>
            <a:ext cx="180000" cy="0"/>
          </a:xfrm>
          <a:prstGeom prst="line">
            <a:avLst/>
          </a:prstGeom>
          <a:noFill/>
          <a:ln w="6350" cap="flat" cmpd="sng" algn="ctr">
            <a:solidFill>
              <a:sysClr val="windowText" lastClr="000000"/>
            </a:solidFill>
            <a:prstDash val="solid"/>
            <a:miter lim="800000"/>
          </a:ln>
          <a:effectLst/>
        </p:spPr>
      </p:cxnSp>
      <p:cxnSp>
        <p:nvCxnSpPr>
          <p:cNvPr id="57" name="直線接點 56"/>
          <p:cNvCxnSpPr/>
          <p:nvPr/>
        </p:nvCxnSpPr>
        <p:spPr>
          <a:xfrm flipH="1" flipV="1">
            <a:off x="684202" y="1123661"/>
            <a:ext cx="170760" cy="1"/>
          </a:xfrm>
          <a:prstGeom prst="line">
            <a:avLst/>
          </a:prstGeom>
          <a:noFill/>
          <a:ln w="6350" cap="flat" cmpd="sng" algn="ctr">
            <a:solidFill>
              <a:sysClr val="windowText" lastClr="000000"/>
            </a:solidFill>
            <a:prstDash val="solid"/>
            <a:miter lim="800000"/>
          </a:ln>
          <a:effectLst/>
        </p:spPr>
      </p:cxnSp>
      <p:cxnSp>
        <p:nvCxnSpPr>
          <p:cNvPr id="58" name="直線接點 57"/>
          <p:cNvCxnSpPr/>
          <p:nvPr/>
        </p:nvCxnSpPr>
        <p:spPr>
          <a:xfrm>
            <a:off x="684202" y="1123660"/>
            <a:ext cx="0" cy="5052372"/>
          </a:xfrm>
          <a:prstGeom prst="line">
            <a:avLst/>
          </a:prstGeom>
          <a:noFill/>
          <a:ln w="6350" cap="flat" cmpd="sng" algn="ctr">
            <a:solidFill>
              <a:sysClr val="windowText" lastClr="000000"/>
            </a:solidFill>
            <a:prstDash val="solid"/>
            <a:miter lim="800000"/>
          </a:ln>
          <a:effectLst/>
        </p:spPr>
      </p:cxnSp>
      <p:cxnSp>
        <p:nvCxnSpPr>
          <p:cNvPr id="72" name="直線接點 71"/>
          <p:cNvCxnSpPr/>
          <p:nvPr/>
        </p:nvCxnSpPr>
        <p:spPr>
          <a:xfrm flipH="1" flipV="1">
            <a:off x="513442" y="2502000"/>
            <a:ext cx="170760" cy="1"/>
          </a:xfrm>
          <a:prstGeom prst="line">
            <a:avLst/>
          </a:prstGeom>
          <a:noFill/>
          <a:ln w="6350" cap="flat" cmpd="sng" algn="ctr">
            <a:solidFill>
              <a:sysClr val="windowText" lastClr="000000"/>
            </a:solidFill>
            <a:prstDash val="solid"/>
            <a:miter lim="800000"/>
          </a:ln>
          <a:effectLst/>
        </p:spPr>
      </p:cxnSp>
      <p:sp>
        <p:nvSpPr>
          <p:cNvPr id="73" name="文字方塊 72"/>
          <p:cNvSpPr txBox="1"/>
          <p:nvPr/>
        </p:nvSpPr>
        <p:spPr>
          <a:xfrm>
            <a:off x="854962" y="1895570"/>
            <a:ext cx="1646904" cy="605294"/>
          </a:xfrm>
          <a:prstGeom prst="rect">
            <a:avLst/>
          </a:prstGeom>
          <a:solidFill>
            <a:schemeClr val="bg1">
              <a:lumMod val="85000"/>
            </a:schemeClr>
          </a:solidFill>
          <a:ln w="12700" cap="flat" cmpd="sng" algn="ctr">
            <a:solidFill>
              <a:srgbClr val="A5A5A5">
                <a:shade val="50000"/>
              </a:srgbClr>
            </a:solidFill>
            <a:prstDash val="solid"/>
            <a:miter lim="800000"/>
          </a:ln>
          <a:effectLst/>
        </p:spPr>
        <p:txBody>
          <a:bodyPr wrap="square" rtlCol="0">
            <a:spAutoFit/>
          </a:bodyPr>
          <a:lstStyle/>
          <a:p>
            <a:pPr>
              <a:lnSpc>
                <a:spcPts val="2000"/>
              </a:lnSpc>
            </a:pPr>
            <a:r>
              <a:rPr lang="zh-TW" altLang="en-US" kern="0" dirty="0" smtClean="0">
                <a:solidFill>
                  <a:prstClr val="black"/>
                </a:solidFill>
                <a:latin typeface="標楷體" panose="03000509000000000000" pitchFamily="65" charset="-120"/>
                <a:ea typeface="標楷體" panose="03000509000000000000" pitchFamily="65" charset="-120"/>
              </a:rPr>
              <a:t>加強執行</a:t>
            </a:r>
            <a:r>
              <a:rPr lang="zh-TW" altLang="en-US" kern="0" dirty="0">
                <a:solidFill>
                  <a:prstClr val="black"/>
                </a:solidFill>
                <a:latin typeface="標楷體" panose="03000509000000000000" pitchFamily="65" charset="-120"/>
                <a:ea typeface="標楷體" panose="03000509000000000000" pitchFamily="65" charset="-120"/>
              </a:rPr>
              <a:t>機構</a:t>
            </a:r>
          </a:p>
          <a:p>
            <a:pPr>
              <a:lnSpc>
                <a:spcPts val="2000"/>
              </a:lnSpc>
            </a:pPr>
            <a:r>
              <a:rPr lang="zh-TW" altLang="en-US" kern="0" dirty="0">
                <a:solidFill>
                  <a:prstClr val="black"/>
                </a:solidFill>
                <a:latin typeface="標楷體" panose="03000509000000000000" pitchFamily="65" charset="-120"/>
                <a:ea typeface="標楷體" panose="03000509000000000000" pitchFamily="65" charset="-120"/>
              </a:rPr>
              <a:t>課</a:t>
            </a:r>
            <a:r>
              <a:rPr lang="zh-TW" altLang="en-US" kern="0" dirty="0" smtClean="0">
                <a:solidFill>
                  <a:prstClr val="black"/>
                </a:solidFill>
                <a:latin typeface="標楷體" panose="03000509000000000000" pitchFamily="65" charset="-120"/>
                <a:ea typeface="標楷體" panose="03000509000000000000" pitchFamily="65" charset="-120"/>
              </a:rPr>
              <a:t>責</a:t>
            </a:r>
            <a:endParaRPr lang="zh-TW" altLang="en-US" kern="0" dirty="0">
              <a:solidFill>
                <a:prstClr val="black"/>
              </a:solidFill>
              <a:latin typeface="標楷體" panose="03000509000000000000" pitchFamily="65" charset="-120"/>
              <a:ea typeface="標楷體" panose="03000509000000000000" pitchFamily="65" charset="-120"/>
            </a:endParaRPr>
          </a:p>
        </p:txBody>
      </p:sp>
      <p:cxnSp>
        <p:nvCxnSpPr>
          <p:cNvPr id="74" name="直線接點 73"/>
          <p:cNvCxnSpPr/>
          <p:nvPr/>
        </p:nvCxnSpPr>
        <p:spPr>
          <a:xfrm flipH="1" flipV="1">
            <a:off x="684202" y="2057113"/>
            <a:ext cx="170760" cy="1"/>
          </a:xfrm>
          <a:prstGeom prst="line">
            <a:avLst/>
          </a:prstGeom>
          <a:noFill/>
          <a:ln w="6350" cap="flat" cmpd="sng" algn="ctr">
            <a:solidFill>
              <a:sysClr val="windowText" lastClr="000000"/>
            </a:solidFill>
            <a:prstDash val="solid"/>
            <a:miter lim="800000"/>
          </a:ln>
          <a:effectLst/>
        </p:spPr>
      </p:cxnSp>
      <p:sp>
        <p:nvSpPr>
          <p:cNvPr id="75" name="文字方塊 74"/>
          <p:cNvSpPr txBox="1"/>
          <p:nvPr/>
        </p:nvSpPr>
        <p:spPr>
          <a:xfrm>
            <a:off x="854962" y="3372749"/>
            <a:ext cx="1646904" cy="605294"/>
          </a:xfrm>
          <a:prstGeom prst="rect">
            <a:avLst/>
          </a:prstGeom>
          <a:solidFill>
            <a:schemeClr val="bg1">
              <a:lumMod val="85000"/>
            </a:schemeClr>
          </a:solidFill>
          <a:ln w="12700" cap="flat" cmpd="sng" algn="ctr">
            <a:solidFill>
              <a:srgbClr val="A5A5A5">
                <a:shade val="50000"/>
              </a:srgbClr>
            </a:solidFill>
            <a:prstDash val="solid"/>
            <a:miter lim="800000"/>
          </a:ln>
          <a:effectLst/>
        </p:spPr>
        <p:txBody>
          <a:bodyPr wrap="square" rtlCol="0">
            <a:spAutoFit/>
          </a:bodyPr>
          <a:lstStyle/>
          <a:p>
            <a:pPr>
              <a:lnSpc>
                <a:spcPts val="2000"/>
              </a:lnSpc>
            </a:pPr>
            <a:r>
              <a:rPr lang="zh-TW" altLang="en-US" kern="0" dirty="0">
                <a:solidFill>
                  <a:prstClr val="black"/>
                </a:solidFill>
                <a:latin typeface="標楷體" panose="03000509000000000000" pitchFamily="65" charset="-120"/>
                <a:ea typeface="標楷體" panose="03000509000000000000" pitchFamily="65" charset="-120"/>
              </a:rPr>
              <a:t>補助機關管理</a:t>
            </a:r>
          </a:p>
          <a:p>
            <a:pPr>
              <a:lnSpc>
                <a:spcPts val="2000"/>
              </a:lnSpc>
            </a:pPr>
            <a:r>
              <a:rPr lang="zh-TW" altLang="en-US" kern="0" dirty="0" smtClean="0">
                <a:solidFill>
                  <a:prstClr val="black"/>
                </a:solidFill>
                <a:latin typeface="標楷體" panose="03000509000000000000" pitchFamily="65" charset="-120"/>
                <a:ea typeface="標楷體" panose="03000509000000000000" pitchFamily="65" charset="-120"/>
              </a:rPr>
              <a:t>監督</a:t>
            </a:r>
            <a:endParaRPr lang="zh-TW" altLang="en-US" kern="0" dirty="0">
              <a:solidFill>
                <a:prstClr val="black"/>
              </a:solidFill>
              <a:latin typeface="標楷體" panose="03000509000000000000" pitchFamily="65" charset="-120"/>
              <a:ea typeface="標楷體" panose="03000509000000000000" pitchFamily="65" charset="-120"/>
            </a:endParaRPr>
          </a:p>
        </p:txBody>
      </p:sp>
      <p:cxnSp>
        <p:nvCxnSpPr>
          <p:cNvPr id="76" name="直線接點 75"/>
          <p:cNvCxnSpPr/>
          <p:nvPr/>
        </p:nvCxnSpPr>
        <p:spPr>
          <a:xfrm flipH="1" flipV="1">
            <a:off x="684202" y="3534292"/>
            <a:ext cx="170760" cy="1"/>
          </a:xfrm>
          <a:prstGeom prst="line">
            <a:avLst/>
          </a:prstGeom>
          <a:noFill/>
          <a:ln w="6350" cap="flat" cmpd="sng" algn="ctr">
            <a:solidFill>
              <a:sysClr val="windowText" lastClr="000000"/>
            </a:solidFill>
            <a:prstDash val="solid"/>
            <a:miter lim="800000"/>
          </a:ln>
          <a:effectLst/>
        </p:spPr>
      </p:cxnSp>
      <p:sp>
        <p:nvSpPr>
          <p:cNvPr id="77" name="文字方塊 76"/>
          <p:cNvSpPr txBox="1"/>
          <p:nvPr/>
        </p:nvSpPr>
        <p:spPr>
          <a:xfrm>
            <a:off x="854962" y="6001626"/>
            <a:ext cx="1646904" cy="348813"/>
          </a:xfrm>
          <a:prstGeom prst="rect">
            <a:avLst/>
          </a:prstGeom>
          <a:solidFill>
            <a:schemeClr val="bg1">
              <a:lumMod val="85000"/>
            </a:schemeClr>
          </a:solidFill>
          <a:ln w="12700" cap="flat" cmpd="sng" algn="ctr">
            <a:solidFill>
              <a:srgbClr val="A5A5A5">
                <a:shade val="50000"/>
              </a:srgbClr>
            </a:solidFill>
            <a:prstDash val="solid"/>
            <a:miter lim="800000"/>
          </a:ln>
          <a:effectLst/>
        </p:spPr>
        <p:txBody>
          <a:bodyPr wrap="square" rtlCol="0">
            <a:spAutoFit/>
          </a:bodyPr>
          <a:lstStyle/>
          <a:p>
            <a:pPr>
              <a:lnSpc>
                <a:spcPts val="2000"/>
              </a:lnSpc>
            </a:pPr>
            <a:r>
              <a:rPr lang="zh-TW" altLang="en-US" kern="0" dirty="0">
                <a:solidFill>
                  <a:prstClr val="black"/>
                </a:solidFill>
                <a:latin typeface="標楷體" panose="03000509000000000000" pitchFamily="65" charset="-120"/>
                <a:ea typeface="標楷體" panose="03000509000000000000" pitchFamily="65" charset="-120"/>
              </a:rPr>
              <a:t>跨</a:t>
            </a:r>
            <a:r>
              <a:rPr lang="zh-TW" altLang="en-US" kern="0" dirty="0" smtClean="0">
                <a:solidFill>
                  <a:prstClr val="black"/>
                </a:solidFill>
                <a:latin typeface="標楷體" panose="03000509000000000000" pitchFamily="65" charset="-120"/>
                <a:ea typeface="標楷體" panose="03000509000000000000" pitchFamily="65" charset="-120"/>
              </a:rPr>
              <a:t>部會合作</a:t>
            </a:r>
            <a:endParaRPr lang="zh-TW" altLang="en-US" kern="0" dirty="0">
              <a:solidFill>
                <a:prstClr val="black"/>
              </a:solidFill>
              <a:latin typeface="標楷體" panose="03000509000000000000" pitchFamily="65" charset="-120"/>
              <a:ea typeface="標楷體" panose="03000509000000000000" pitchFamily="65" charset="-120"/>
            </a:endParaRPr>
          </a:p>
        </p:txBody>
      </p:sp>
      <p:cxnSp>
        <p:nvCxnSpPr>
          <p:cNvPr id="78" name="直線接點 77"/>
          <p:cNvCxnSpPr/>
          <p:nvPr/>
        </p:nvCxnSpPr>
        <p:spPr>
          <a:xfrm flipH="1" flipV="1">
            <a:off x="684202" y="6163169"/>
            <a:ext cx="170760" cy="1"/>
          </a:xfrm>
          <a:prstGeom prst="line">
            <a:avLst/>
          </a:prstGeom>
          <a:noFill/>
          <a:ln w="6350" cap="flat" cmpd="sng" algn="ctr">
            <a:solidFill>
              <a:sysClr val="windowText" lastClr="000000"/>
            </a:solidFill>
            <a:prstDash val="solid"/>
            <a:miter lim="800000"/>
          </a:ln>
          <a:effectLst/>
        </p:spPr>
      </p:cxnSp>
      <p:cxnSp>
        <p:nvCxnSpPr>
          <p:cNvPr id="79" name="直線接點 78"/>
          <p:cNvCxnSpPr/>
          <p:nvPr/>
        </p:nvCxnSpPr>
        <p:spPr>
          <a:xfrm>
            <a:off x="2501866" y="2198217"/>
            <a:ext cx="504056" cy="0"/>
          </a:xfrm>
          <a:prstGeom prst="line">
            <a:avLst/>
          </a:prstGeom>
          <a:noFill/>
          <a:ln w="6350" cap="flat" cmpd="sng" algn="ctr">
            <a:solidFill>
              <a:sysClr val="windowText" lastClr="000000"/>
            </a:solidFill>
            <a:prstDash val="solid"/>
            <a:miter lim="800000"/>
          </a:ln>
          <a:effectLst/>
        </p:spPr>
      </p:cxnSp>
      <p:cxnSp>
        <p:nvCxnSpPr>
          <p:cNvPr id="83" name="直線接點 82"/>
          <p:cNvCxnSpPr/>
          <p:nvPr/>
        </p:nvCxnSpPr>
        <p:spPr>
          <a:xfrm>
            <a:off x="2681866" y="971643"/>
            <a:ext cx="180000" cy="0"/>
          </a:xfrm>
          <a:prstGeom prst="line">
            <a:avLst/>
          </a:prstGeom>
          <a:noFill/>
          <a:ln w="6350" cap="flat" cmpd="sng" algn="ctr">
            <a:solidFill>
              <a:sysClr val="windowText" lastClr="000000"/>
            </a:solidFill>
            <a:prstDash val="solid"/>
            <a:miter lim="800000"/>
          </a:ln>
          <a:effectLst/>
        </p:spPr>
      </p:cxnSp>
      <p:sp>
        <p:nvSpPr>
          <p:cNvPr id="85" name="文字方塊 84"/>
          <p:cNvSpPr txBox="1"/>
          <p:nvPr/>
        </p:nvSpPr>
        <p:spPr>
          <a:xfrm>
            <a:off x="2871391" y="1868255"/>
            <a:ext cx="6237112" cy="1374735"/>
          </a:xfrm>
          <a:prstGeom prst="rect">
            <a:avLst/>
          </a:prstGeom>
          <a:solidFill>
            <a:srgbClr val="ED7D31">
              <a:lumMod val="60000"/>
              <a:lumOff val="40000"/>
            </a:srgbClr>
          </a:solidFill>
          <a:ln w="12700" cap="flat" cmpd="sng" algn="ctr">
            <a:noFill/>
            <a:prstDash val="solid"/>
            <a:miter lim="800000"/>
          </a:ln>
          <a:effectLst/>
        </p:spPr>
        <p:txBody>
          <a:bodyPr wrap="square" rtlCol="0">
            <a:spAutoFit/>
          </a:bodyPr>
          <a:lstStyle/>
          <a:p>
            <a:pPr>
              <a:lnSpc>
                <a:spcPts val="2000"/>
              </a:lnSpc>
            </a:pPr>
            <a:r>
              <a:rPr lang="zh-TW" altLang="en-US" sz="1500" kern="0" dirty="0" smtClean="0">
                <a:solidFill>
                  <a:prstClr val="black"/>
                </a:solidFill>
                <a:latin typeface="標楷體" panose="03000509000000000000" pitchFamily="65" charset="-120"/>
                <a:ea typeface="標楷體" panose="03000509000000000000" pitchFamily="65" charset="-120"/>
              </a:rPr>
              <a:t>責成申請機構於</a:t>
            </a:r>
            <a:r>
              <a:rPr lang="en-US" altLang="zh-TW" sz="1500" kern="0" dirty="0" smtClean="0">
                <a:solidFill>
                  <a:prstClr val="black"/>
                </a:solidFill>
                <a:latin typeface="標楷體" panose="03000509000000000000" pitchFamily="65" charset="-120"/>
                <a:ea typeface="標楷體" panose="03000509000000000000" pitchFamily="65" charset="-120"/>
              </a:rPr>
              <a:t>106</a:t>
            </a:r>
            <a:r>
              <a:rPr lang="zh-TW" altLang="en-US" sz="1500" kern="0" dirty="0" smtClean="0">
                <a:solidFill>
                  <a:prstClr val="black"/>
                </a:solidFill>
                <a:latin typeface="標楷體" panose="03000509000000000000" pitchFamily="65" charset="-120"/>
                <a:ea typeface="標楷體" panose="03000509000000000000" pitchFamily="65" charset="-120"/>
              </a:rPr>
              <a:t>年</a:t>
            </a:r>
            <a:r>
              <a:rPr lang="en-US" altLang="zh-TW" sz="1500" kern="0" dirty="0" smtClean="0">
                <a:solidFill>
                  <a:prstClr val="black"/>
                </a:solidFill>
                <a:latin typeface="標楷體" panose="03000509000000000000" pitchFamily="65" charset="-120"/>
                <a:ea typeface="標楷體" panose="03000509000000000000" pitchFamily="65" charset="-120"/>
              </a:rPr>
              <a:t>12</a:t>
            </a:r>
            <a:r>
              <a:rPr lang="zh-TW" altLang="en-US" sz="1500" kern="0" dirty="0" smtClean="0">
                <a:solidFill>
                  <a:prstClr val="black"/>
                </a:solidFill>
                <a:latin typeface="標楷體" panose="03000509000000000000" pitchFamily="65" charset="-120"/>
                <a:ea typeface="標楷體" panose="03000509000000000000" pitchFamily="65" charset="-120"/>
              </a:rPr>
              <a:t>月</a:t>
            </a:r>
            <a:r>
              <a:rPr lang="en-US" altLang="zh-TW" sz="1500" kern="0" dirty="0" smtClean="0">
                <a:solidFill>
                  <a:prstClr val="black"/>
                </a:solidFill>
                <a:latin typeface="標楷體" panose="03000509000000000000" pitchFamily="65" charset="-120"/>
                <a:ea typeface="標楷體" panose="03000509000000000000" pitchFamily="65" charset="-120"/>
              </a:rPr>
              <a:t>1</a:t>
            </a:r>
            <a:r>
              <a:rPr lang="zh-TW" altLang="en-US" sz="1500" kern="0" dirty="0" smtClean="0">
                <a:solidFill>
                  <a:prstClr val="black"/>
                </a:solidFill>
                <a:latin typeface="標楷體" panose="03000509000000000000" pitchFamily="65" charset="-120"/>
                <a:ea typeface="標楷體" panose="03000509000000000000" pitchFamily="65" charset="-120"/>
              </a:rPr>
              <a:t>日前</a:t>
            </a:r>
            <a:r>
              <a:rPr lang="zh-TW" altLang="en-US" sz="1500" kern="0" dirty="0" smtClean="0">
                <a:solidFill>
                  <a:prstClr val="black"/>
                </a:solidFill>
                <a:latin typeface="Times New Roman" pitchFamily="18" charset="0"/>
                <a:ea typeface="標楷體" panose="03000509000000000000" pitchFamily="65" charset="-120"/>
                <a:cs typeface="Times New Roman" pitchFamily="18" charset="0"/>
              </a:rPr>
              <a:t>建立</a:t>
            </a:r>
            <a:r>
              <a:rPr lang="zh-TW" altLang="en-US" sz="1500" kern="0" dirty="0">
                <a:solidFill>
                  <a:prstClr val="black"/>
                </a:solidFill>
                <a:latin typeface="Times New Roman" pitchFamily="18" charset="0"/>
                <a:ea typeface="標楷體" panose="03000509000000000000" pitchFamily="65" charset="-120"/>
                <a:cs typeface="Times New Roman" pitchFamily="18" charset="0"/>
              </a:rPr>
              <a:t>學術倫理自律及相關管理</a:t>
            </a:r>
            <a:r>
              <a:rPr lang="zh-TW" altLang="en-US" sz="1500" kern="0" dirty="0" smtClean="0">
                <a:solidFill>
                  <a:prstClr val="black"/>
                </a:solidFill>
                <a:latin typeface="Times New Roman" pitchFamily="18" charset="0"/>
                <a:ea typeface="標楷體" panose="03000509000000000000" pitchFamily="65" charset="-120"/>
                <a:cs typeface="Times New Roman" pitchFamily="18" charset="0"/>
              </a:rPr>
              <a:t>機制：</a:t>
            </a:r>
            <a:endParaRPr lang="en-US" altLang="zh-TW" sz="1500" kern="0" dirty="0" smtClean="0">
              <a:solidFill>
                <a:prstClr val="black"/>
              </a:solidFill>
              <a:latin typeface="Times New Roman" pitchFamily="18" charset="0"/>
              <a:ea typeface="標楷體" panose="03000509000000000000" pitchFamily="65" charset="-120"/>
              <a:cs typeface="Times New Roman" pitchFamily="18" charset="0"/>
            </a:endParaRPr>
          </a:p>
          <a:p>
            <a:pPr>
              <a:lnSpc>
                <a:spcPts val="2000"/>
              </a:lnSpc>
            </a:pPr>
            <a:r>
              <a:rPr lang="en-US" altLang="zh-TW" sz="1500" kern="0" dirty="0">
                <a:solidFill>
                  <a:prstClr val="black"/>
                </a:solidFill>
                <a:latin typeface="Times New Roman" pitchFamily="18" charset="0"/>
                <a:ea typeface="標楷體" panose="03000509000000000000" pitchFamily="65" charset="-120"/>
                <a:cs typeface="Times New Roman" pitchFamily="18" charset="0"/>
                <a:sym typeface="Wingdings" panose="05000000000000000000" pitchFamily="2" charset="2"/>
              </a:rPr>
              <a:t>(1)</a:t>
            </a:r>
            <a:r>
              <a:rPr lang="zh-TW" altLang="en-US" sz="1500" kern="0" dirty="0">
                <a:solidFill>
                  <a:prstClr val="black"/>
                </a:solidFill>
                <a:latin typeface="Times New Roman" pitchFamily="18" charset="0"/>
                <a:ea typeface="標楷體" panose="03000509000000000000" pitchFamily="65" charset="-120"/>
                <a:cs typeface="Times New Roman" pitchFamily="18" charset="0"/>
                <a:sym typeface="Wingdings" panose="05000000000000000000" pitchFamily="2" charset="2"/>
              </a:rPr>
              <a:t>訂定學術倫理管理及自律規範。</a:t>
            </a:r>
          </a:p>
          <a:p>
            <a:pPr>
              <a:lnSpc>
                <a:spcPts val="2000"/>
              </a:lnSpc>
            </a:pPr>
            <a:r>
              <a:rPr lang="en-US" altLang="zh-TW" sz="1500" kern="0" dirty="0">
                <a:solidFill>
                  <a:prstClr val="black"/>
                </a:solidFill>
                <a:latin typeface="Times New Roman" pitchFamily="18" charset="0"/>
                <a:ea typeface="標楷體" panose="03000509000000000000" pitchFamily="65" charset="-120"/>
                <a:cs typeface="Times New Roman" pitchFamily="18" charset="0"/>
                <a:sym typeface="Wingdings" panose="05000000000000000000" pitchFamily="2" charset="2"/>
              </a:rPr>
              <a:t>(2)</a:t>
            </a:r>
            <a:r>
              <a:rPr lang="zh-TW" altLang="en-US" sz="1500" kern="0" dirty="0">
                <a:solidFill>
                  <a:prstClr val="black"/>
                </a:solidFill>
                <a:latin typeface="Times New Roman" pitchFamily="18" charset="0"/>
                <a:ea typeface="標楷體" panose="03000509000000000000" pitchFamily="65" charset="-120"/>
                <a:cs typeface="Times New Roman" pitchFamily="18" charset="0"/>
                <a:sym typeface="Wingdings" panose="05000000000000000000" pitchFamily="2" charset="2"/>
              </a:rPr>
              <a:t>指定或成立學術倫理管理專責單位。</a:t>
            </a:r>
            <a:br>
              <a:rPr lang="zh-TW" altLang="en-US" sz="1500" kern="0" dirty="0">
                <a:solidFill>
                  <a:prstClr val="black"/>
                </a:solidFill>
                <a:latin typeface="Times New Roman" pitchFamily="18" charset="0"/>
                <a:ea typeface="標楷體" panose="03000509000000000000" pitchFamily="65" charset="-120"/>
                <a:cs typeface="Times New Roman" pitchFamily="18" charset="0"/>
                <a:sym typeface="Wingdings" panose="05000000000000000000" pitchFamily="2" charset="2"/>
              </a:rPr>
            </a:br>
            <a:r>
              <a:rPr lang="en-US" altLang="zh-TW" sz="1500" kern="0" dirty="0">
                <a:solidFill>
                  <a:prstClr val="black"/>
                </a:solidFill>
                <a:latin typeface="Times New Roman" pitchFamily="18" charset="0"/>
                <a:ea typeface="標楷體" panose="03000509000000000000" pitchFamily="65" charset="-120"/>
                <a:cs typeface="Times New Roman" pitchFamily="18" charset="0"/>
                <a:sym typeface="Wingdings" panose="05000000000000000000" pitchFamily="2" charset="2"/>
              </a:rPr>
              <a:t>(3)</a:t>
            </a:r>
            <a:r>
              <a:rPr lang="zh-TW" altLang="en-US" sz="1500" kern="0" dirty="0">
                <a:solidFill>
                  <a:prstClr val="black"/>
                </a:solidFill>
                <a:latin typeface="Times New Roman" pitchFamily="18" charset="0"/>
                <a:ea typeface="標楷體" panose="03000509000000000000" pitchFamily="65" charset="-120"/>
                <a:cs typeface="Times New Roman" pitchFamily="18" charset="0"/>
                <a:sym typeface="Wingdings" panose="05000000000000000000" pitchFamily="2" charset="2"/>
              </a:rPr>
              <a:t>建立學術倫理教育機制。</a:t>
            </a:r>
          </a:p>
          <a:p>
            <a:pPr>
              <a:lnSpc>
                <a:spcPts val="2000"/>
              </a:lnSpc>
            </a:pPr>
            <a:r>
              <a:rPr lang="en-US" altLang="zh-TW" sz="1500" kern="0" dirty="0">
                <a:solidFill>
                  <a:prstClr val="black"/>
                </a:solidFill>
                <a:latin typeface="Times New Roman" pitchFamily="18" charset="0"/>
                <a:ea typeface="標楷體" panose="03000509000000000000" pitchFamily="65" charset="-120"/>
                <a:cs typeface="Times New Roman" pitchFamily="18" charset="0"/>
                <a:sym typeface="Wingdings" panose="05000000000000000000" pitchFamily="2" charset="2"/>
              </a:rPr>
              <a:t>(4)</a:t>
            </a:r>
            <a:r>
              <a:rPr lang="zh-TW" altLang="en-US" sz="1500" kern="0" dirty="0">
                <a:solidFill>
                  <a:prstClr val="black"/>
                </a:solidFill>
                <a:latin typeface="Times New Roman" pitchFamily="18" charset="0"/>
                <a:ea typeface="標楷體" panose="03000509000000000000" pitchFamily="65" charset="-120"/>
                <a:cs typeface="Times New Roman" pitchFamily="18" charset="0"/>
                <a:sym typeface="Wingdings" panose="05000000000000000000" pitchFamily="2" charset="2"/>
              </a:rPr>
              <a:t>訂定學術倫理案件處理標準作業流程</a:t>
            </a:r>
            <a:r>
              <a:rPr lang="zh-TW" altLang="en-US" sz="1500" kern="0" dirty="0" smtClean="0">
                <a:solidFill>
                  <a:prstClr val="black"/>
                </a:solidFill>
                <a:latin typeface="Times New Roman" pitchFamily="18" charset="0"/>
                <a:ea typeface="標楷體" panose="03000509000000000000" pitchFamily="65" charset="-120"/>
                <a:cs typeface="Times New Roman" pitchFamily="18" charset="0"/>
                <a:sym typeface="Wingdings" panose="05000000000000000000" pitchFamily="2" charset="2"/>
              </a:rPr>
              <a:t>。</a:t>
            </a:r>
            <a:endParaRPr lang="zh-TW" altLang="en-US" sz="1500" kern="0" dirty="0">
              <a:solidFill>
                <a:prstClr val="black"/>
              </a:solidFill>
              <a:latin typeface="Times New Roman" pitchFamily="18" charset="0"/>
              <a:ea typeface="標楷體" panose="03000509000000000000" pitchFamily="65" charset="-120"/>
              <a:cs typeface="Times New Roman" pitchFamily="18" charset="0"/>
              <a:sym typeface="Wingdings" panose="05000000000000000000" pitchFamily="2" charset="2"/>
            </a:endParaRPr>
          </a:p>
        </p:txBody>
      </p:sp>
      <p:sp>
        <p:nvSpPr>
          <p:cNvPr id="88" name="文字方塊 87"/>
          <p:cNvSpPr txBox="1"/>
          <p:nvPr/>
        </p:nvSpPr>
        <p:spPr>
          <a:xfrm>
            <a:off x="2872065" y="3271142"/>
            <a:ext cx="6236438" cy="605294"/>
          </a:xfrm>
          <a:prstGeom prst="rect">
            <a:avLst/>
          </a:prstGeom>
          <a:solidFill>
            <a:srgbClr val="ED7D31">
              <a:lumMod val="60000"/>
              <a:lumOff val="40000"/>
            </a:srgbClr>
          </a:solidFill>
          <a:ln w="12700" cap="flat" cmpd="sng" algn="ctr">
            <a:noFill/>
            <a:prstDash val="solid"/>
            <a:miter lim="800000"/>
          </a:ln>
          <a:effectLst/>
        </p:spPr>
        <p:txBody>
          <a:bodyPr wrap="square" rtlCol="0">
            <a:spAutoFit/>
          </a:bodyPr>
          <a:lstStyle/>
          <a:p>
            <a:pPr marL="266700" indent="-266700">
              <a:lnSpc>
                <a:spcPts val="2000"/>
              </a:lnSpc>
            </a:pPr>
            <a:r>
              <a:rPr lang="en-US" altLang="zh-TW" sz="1500" kern="0" dirty="0" smtClean="0">
                <a:solidFill>
                  <a:prstClr val="black"/>
                </a:solidFill>
                <a:latin typeface="標楷體" panose="03000509000000000000" pitchFamily="65" charset="-120"/>
                <a:ea typeface="標楷體" panose="03000509000000000000" pitchFamily="65" charset="-120"/>
              </a:rPr>
              <a:t>1.</a:t>
            </a:r>
            <a:r>
              <a:rPr lang="zh-TW" altLang="en-US" sz="1500" kern="0" dirty="0" smtClean="0">
                <a:solidFill>
                  <a:prstClr val="black"/>
                </a:solidFill>
                <a:latin typeface="標楷體" panose="03000509000000000000" pitchFamily="65" charset="-120"/>
                <a:ea typeface="標楷體" panose="03000509000000000000" pitchFamily="65" charset="-120"/>
              </a:rPr>
              <a:t>與教育部共同</a:t>
            </a:r>
            <a:r>
              <a:rPr lang="zh-TW" altLang="en-US" sz="1500" kern="0" dirty="0">
                <a:solidFill>
                  <a:prstClr val="black"/>
                </a:solidFill>
                <a:latin typeface="標楷體" panose="03000509000000000000" pitchFamily="65" charset="-120"/>
                <a:ea typeface="標楷體" panose="03000509000000000000" pitchFamily="65" charset="-120"/>
              </a:rPr>
              <a:t>擇</a:t>
            </a:r>
            <a:r>
              <a:rPr lang="zh-TW" altLang="en-US" sz="1500" kern="0" dirty="0" smtClean="0">
                <a:solidFill>
                  <a:prstClr val="black"/>
                </a:solidFill>
                <a:latin typeface="標楷體" panose="03000509000000000000" pitchFamily="65" charset="-120"/>
                <a:ea typeface="標楷體" panose="03000509000000000000" pitchFamily="65" charset="-120"/>
              </a:rPr>
              <a:t>定單位，進行研擬學倫自律與管理機制範例之示範及推廣。</a:t>
            </a:r>
            <a:endParaRPr lang="zh-TW" altLang="en-US" sz="1500" kern="0" dirty="0">
              <a:solidFill>
                <a:prstClr val="black"/>
              </a:solidFill>
              <a:latin typeface="標楷體" panose="03000509000000000000" pitchFamily="65" charset="-120"/>
              <a:ea typeface="標楷體" panose="03000509000000000000" pitchFamily="65" charset="-120"/>
            </a:endParaRPr>
          </a:p>
        </p:txBody>
      </p:sp>
      <p:sp>
        <p:nvSpPr>
          <p:cNvPr id="89" name="文字方塊 88"/>
          <p:cNvSpPr txBox="1"/>
          <p:nvPr/>
        </p:nvSpPr>
        <p:spPr>
          <a:xfrm>
            <a:off x="2879241" y="3923071"/>
            <a:ext cx="6229262" cy="348813"/>
          </a:xfrm>
          <a:prstGeom prst="rect">
            <a:avLst/>
          </a:prstGeom>
          <a:solidFill>
            <a:srgbClr val="ED7D31">
              <a:lumMod val="60000"/>
              <a:lumOff val="40000"/>
            </a:srgbClr>
          </a:solidFill>
          <a:ln w="12700" cap="flat" cmpd="sng" algn="ctr">
            <a:noFill/>
            <a:prstDash val="solid"/>
            <a:miter lim="800000"/>
          </a:ln>
          <a:effectLst/>
        </p:spPr>
        <p:txBody>
          <a:bodyPr wrap="square" rtlCol="0">
            <a:spAutoFit/>
          </a:bodyPr>
          <a:lstStyle/>
          <a:p>
            <a:pPr>
              <a:lnSpc>
                <a:spcPts val="2000"/>
              </a:lnSpc>
            </a:pPr>
            <a:r>
              <a:rPr lang="en-US" altLang="zh-TW" sz="1500" kern="0" dirty="0" smtClean="0">
                <a:solidFill>
                  <a:prstClr val="black"/>
                </a:solidFill>
                <a:latin typeface="標楷體" panose="03000509000000000000" pitchFamily="65" charset="-120"/>
                <a:ea typeface="標楷體" panose="03000509000000000000" pitchFamily="65" charset="-120"/>
              </a:rPr>
              <a:t>2.</a:t>
            </a:r>
            <a:r>
              <a:rPr lang="zh-TW" altLang="en-US" sz="1500" kern="0" dirty="0" smtClean="0">
                <a:solidFill>
                  <a:prstClr val="black"/>
                </a:solidFill>
                <a:latin typeface="標楷體" panose="03000509000000000000" pitchFamily="65" charset="-120"/>
                <a:ea typeface="標楷體" panose="03000509000000000000" pitchFamily="65" charset="-120"/>
              </a:rPr>
              <a:t>未能配合建置學術</a:t>
            </a:r>
            <a:r>
              <a:rPr lang="zh-TW" altLang="en-US" sz="1500" kern="0" dirty="0">
                <a:solidFill>
                  <a:prstClr val="black"/>
                </a:solidFill>
                <a:latin typeface="標楷體" panose="03000509000000000000" pitchFamily="65" charset="-120"/>
                <a:ea typeface="標楷體" panose="03000509000000000000" pitchFamily="65" charset="-120"/>
              </a:rPr>
              <a:t>倫理相關管理</a:t>
            </a:r>
            <a:r>
              <a:rPr lang="zh-TW" altLang="en-US" sz="1500" kern="0" dirty="0" smtClean="0">
                <a:solidFill>
                  <a:prstClr val="black"/>
                </a:solidFill>
                <a:latin typeface="標楷體" panose="03000509000000000000" pitchFamily="65" charset="-120"/>
                <a:ea typeface="標楷體" panose="03000509000000000000" pitchFamily="65" charset="-120"/>
              </a:rPr>
              <a:t>機制者，本部得不受理</a:t>
            </a:r>
            <a:r>
              <a:rPr lang="zh-TW" altLang="en-US" sz="1500" kern="0" dirty="0">
                <a:solidFill>
                  <a:prstClr val="black"/>
                </a:solidFill>
                <a:latin typeface="標楷體" panose="03000509000000000000" pitchFamily="65" charset="-120"/>
                <a:ea typeface="標楷體" panose="03000509000000000000" pitchFamily="65" charset="-120"/>
              </a:rPr>
              <a:t>所申請之計畫。</a:t>
            </a:r>
          </a:p>
        </p:txBody>
      </p:sp>
      <p:cxnSp>
        <p:nvCxnSpPr>
          <p:cNvPr id="90" name="直線接點 89"/>
          <p:cNvCxnSpPr/>
          <p:nvPr/>
        </p:nvCxnSpPr>
        <p:spPr>
          <a:xfrm>
            <a:off x="2705322" y="4154465"/>
            <a:ext cx="180000" cy="0"/>
          </a:xfrm>
          <a:prstGeom prst="line">
            <a:avLst/>
          </a:prstGeom>
          <a:noFill/>
          <a:ln w="6350" cap="flat" cmpd="sng" algn="ctr">
            <a:solidFill>
              <a:sysClr val="windowText" lastClr="000000"/>
            </a:solidFill>
            <a:prstDash val="solid"/>
            <a:miter lim="800000"/>
          </a:ln>
          <a:effectLst/>
        </p:spPr>
      </p:cxnSp>
      <p:cxnSp>
        <p:nvCxnSpPr>
          <p:cNvPr id="91" name="直線接點 90"/>
          <p:cNvCxnSpPr/>
          <p:nvPr/>
        </p:nvCxnSpPr>
        <p:spPr>
          <a:xfrm>
            <a:off x="2707681" y="3446655"/>
            <a:ext cx="1467" cy="2201404"/>
          </a:xfrm>
          <a:prstGeom prst="line">
            <a:avLst/>
          </a:prstGeom>
          <a:noFill/>
          <a:ln w="6350" cap="flat" cmpd="sng" algn="ctr">
            <a:solidFill>
              <a:sysClr val="windowText" lastClr="000000"/>
            </a:solidFill>
            <a:prstDash val="solid"/>
            <a:miter lim="800000"/>
          </a:ln>
          <a:effectLst/>
        </p:spPr>
      </p:cxnSp>
      <p:cxnSp>
        <p:nvCxnSpPr>
          <p:cNvPr id="92" name="直線接點 91"/>
          <p:cNvCxnSpPr/>
          <p:nvPr/>
        </p:nvCxnSpPr>
        <p:spPr>
          <a:xfrm>
            <a:off x="2514625" y="3767790"/>
            <a:ext cx="180000" cy="0"/>
          </a:xfrm>
          <a:prstGeom prst="line">
            <a:avLst/>
          </a:prstGeom>
          <a:noFill/>
          <a:ln w="6350" cap="flat" cmpd="sng" algn="ctr">
            <a:solidFill>
              <a:sysClr val="windowText" lastClr="000000"/>
            </a:solidFill>
            <a:prstDash val="solid"/>
            <a:miter lim="800000"/>
          </a:ln>
          <a:effectLst/>
        </p:spPr>
      </p:cxnSp>
      <p:cxnSp>
        <p:nvCxnSpPr>
          <p:cNvPr id="93" name="直線接點 92"/>
          <p:cNvCxnSpPr/>
          <p:nvPr/>
        </p:nvCxnSpPr>
        <p:spPr>
          <a:xfrm>
            <a:off x="2702576" y="3453686"/>
            <a:ext cx="180000" cy="0"/>
          </a:xfrm>
          <a:prstGeom prst="line">
            <a:avLst/>
          </a:prstGeom>
          <a:noFill/>
          <a:ln w="6350" cap="flat" cmpd="sng" algn="ctr">
            <a:solidFill>
              <a:sysClr val="windowText" lastClr="000000"/>
            </a:solidFill>
            <a:prstDash val="solid"/>
            <a:miter lim="800000"/>
          </a:ln>
          <a:effectLst/>
        </p:spPr>
      </p:cxnSp>
      <p:sp>
        <p:nvSpPr>
          <p:cNvPr id="96" name="文字方塊 95"/>
          <p:cNvSpPr txBox="1"/>
          <p:nvPr/>
        </p:nvSpPr>
        <p:spPr>
          <a:xfrm>
            <a:off x="2880145" y="4297068"/>
            <a:ext cx="6228358" cy="330732"/>
          </a:xfrm>
          <a:prstGeom prst="rect">
            <a:avLst/>
          </a:prstGeom>
          <a:solidFill>
            <a:srgbClr val="ED7D31">
              <a:lumMod val="60000"/>
              <a:lumOff val="40000"/>
            </a:srgbClr>
          </a:solidFill>
          <a:ln w="12700" cap="flat" cmpd="sng" algn="ctr">
            <a:noFill/>
            <a:prstDash val="solid"/>
            <a:miter lim="800000"/>
          </a:ln>
          <a:effectLst/>
        </p:spPr>
        <p:txBody>
          <a:bodyPr wrap="square" rtlCol="0">
            <a:spAutoFit/>
          </a:bodyPr>
          <a:lstStyle/>
          <a:p>
            <a:pPr marL="266700" indent="-266700">
              <a:lnSpc>
                <a:spcPts val="2000"/>
              </a:lnSpc>
            </a:pPr>
            <a:r>
              <a:rPr lang="en-US" altLang="zh-TW" sz="1500" kern="0" dirty="0" smtClean="0">
                <a:solidFill>
                  <a:prstClr val="black"/>
                </a:solidFill>
                <a:latin typeface="標楷體" panose="03000509000000000000" pitchFamily="65" charset="-120"/>
                <a:ea typeface="標楷體" panose="03000509000000000000" pitchFamily="65" charset="-120"/>
              </a:rPr>
              <a:t>3.</a:t>
            </a:r>
            <a:r>
              <a:rPr lang="zh-TW" altLang="en-US" sz="1400" kern="0" dirty="0" smtClean="0">
                <a:solidFill>
                  <a:prstClr val="black"/>
                </a:solidFill>
                <a:latin typeface="標楷體" panose="03000509000000000000" pitchFamily="65" charset="-120"/>
                <a:ea typeface="標楷體" panose="03000509000000000000" pitchFamily="65" charset="-120"/>
              </a:rPr>
              <a:t>加強</a:t>
            </a:r>
            <a:r>
              <a:rPr lang="zh-TW" altLang="en-US" sz="1400" kern="0" dirty="0">
                <a:solidFill>
                  <a:prstClr val="black"/>
                </a:solidFill>
                <a:latin typeface="標楷體" panose="03000509000000000000" pitchFamily="65" charset="-120"/>
                <a:ea typeface="標楷體" panose="03000509000000000000" pitchFamily="65" charset="-120"/>
              </a:rPr>
              <a:t>追回違反學倫案件作出停權以上處分者之全部或部分</a:t>
            </a:r>
            <a:r>
              <a:rPr lang="zh-TW" altLang="en-US" sz="1400" kern="0" dirty="0" smtClean="0">
                <a:solidFill>
                  <a:prstClr val="black"/>
                </a:solidFill>
                <a:latin typeface="標楷體" panose="03000509000000000000" pitchFamily="65" charset="-120"/>
                <a:ea typeface="標楷體" panose="03000509000000000000" pitchFamily="65" charset="-120"/>
              </a:rPr>
              <a:t>補助、獎勵經費</a:t>
            </a:r>
            <a:r>
              <a:rPr lang="zh-TW" altLang="en-US" sz="1400" kern="0" dirty="0">
                <a:solidFill>
                  <a:prstClr val="black"/>
                </a:solidFill>
                <a:latin typeface="標楷體" panose="03000509000000000000" pitchFamily="65" charset="-120"/>
                <a:ea typeface="標楷體" panose="03000509000000000000" pitchFamily="65" charset="-120"/>
              </a:rPr>
              <a:t>。</a:t>
            </a:r>
          </a:p>
        </p:txBody>
      </p:sp>
      <p:cxnSp>
        <p:nvCxnSpPr>
          <p:cNvPr id="97" name="直線接點 96"/>
          <p:cNvCxnSpPr/>
          <p:nvPr/>
        </p:nvCxnSpPr>
        <p:spPr>
          <a:xfrm>
            <a:off x="2714298" y="4569248"/>
            <a:ext cx="180000" cy="0"/>
          </a:xfrm>
          <a:prstGeom prst="line">
            <a:avLst/>
          </a:prstGeom>
          <a:noFill/>
          <a:ln w="6350" cap="flat" cmpd="sng" algn="ctr">
            <a:solidFill>
              <a:sysClr val="windowText" lastClr="000000"/>
            </a:solidFill>
            <a:prstDash val="solid"/>
            <a:miter lim="800000"/>
          </a:ln>
          <a:effectLst/>
        </p:spPr>
      </p:cxnSp>
      <p:sp>
        <p:nvSpPr>
          <p:cNvPr id="98" name="文字方塊 97"/>
          <p:cNvSpPr txBox="1"/>
          <p:nvPr/>
        </p:nvSpPr>
        <p:spPr>
          <a:xfrm>
            <a:off x="2881475" y="4685255"/>
            <a:ext cx="6227027" cy="348813"/>
          </a:xfrm>
          <a:prstGeom prst="rect">
            <a:avLst/>
          </a:prstGeom>
          <a:solidFill>
            <a:srgbClr val="ED7D31">
              <a:lumMod val="60000"/>
              <a:lumOff val="40000"/>
            </a:srgbClr>
          </a:solidFill>
          <a:ln w="12700" cap="flat" cmpd="sng" algn="ctr">
            <a:noFill/>
            <a:prstDash val="solid"/>
            <a:miter lim="800000"/>
          </a:ln>
          <a:effectLst/>
        </p:spPr>
        <p:txBody>
          <a:bodyPr wrap="square" rtlCol="0">
            <a:spAutoFit/>
          </a:bodyPr>
          <a:lstStyle/>
          <a:p>
            <a:pPr>
              <a:lnSpc>
                <a:spcPts val="2000"/>
              </a:lnSpc>
            </a:pPr>
            <a:r>
              <a:rPr lang="en-US" altLang="zh-TW" sz="1500" kern="0" dirty="0" smtClean="0">
                <a:solidFill>
                  <a:prstClr val="black"/>
                </a:solidFill>
                <a:latin typeface="標楷體" panose="03000509000000000000" pitchFamily="65" charset="-120"/>
                <a:ea typeface="標楷體" panose="03000509000000000000" pitchFamily="65" charset="-120"/>
              </a:rPr>
              <a:t>4.</a:t>
            </a:r>
            <a:r>
              <a:rPr lang="zh-TW" altLang="en-US" sz="1500" kern="0" dirty="0" smtClean="0">
                <a:solidFill>
                  <a:prstClr val="black"/>
                </a:solidFill>
                <a:latin typeface="標楷體" panose="03000509000000000000" pitchFamily="65" charset="-120"/>
                <a:ea typeface="標楷體" panose="03000509000000000000" pitchFamily="65" charset="-120"/>
              </a:rPr>
              <a:t>審議</a:t>
            </a:r>
            <a:r>
              <a:rPr lang="zh-TW" altLang="en-US" sz="1500" kern="0" dirty="0">
                <a:solidFill>
                  <a:prstClr val="black"/>
                </a:solidFill>
                <a:latin typeface="標楷體" panose="03000509000000000000" pitchFamily="65" charset="-120"/>
                <a:ea typeface="標楷體" panose="03000509000000000000" pitchFamily="65" charset="-120"/>
              </a:rPr>
              <a:t>會決議公開違反學倫案件相關資訊。</a:t>
            </a:r>
          </a:p>
        </p:txBody>
      </p:sp>
      <p:cxnSp>
        <p:nvCxnSpPr>
          <p:cNvPr id="99" name="直線接點 98"/>
          <p:cNvCxnSpPr/>
          <p:nvPr/>
        </p:nvCxnSpPr>
        <p:spPr>
          <a:xfrm>
            <a:off x="2709148" y="4859788"/>
            <a:ext cx="180000" cy="0"/>
          </a:xfrm>
          <a:prstGeom prst="line">
            <a:avLst/>
          </a:prstGeom>
          <a:noFill/>
          <a:ln w="6350" cap="flat" cmpd="sng" algn="ctr">
            <a:solidFill>
              <a:sysClr val="windowText" lastClr="000000"/>
            </a:solidFill>
            <a:prstDash val="solid"/>
            <a:miter lim="800000"/>
          </a:ln>
          <a:effectLst/>
        </p:spPr>
      </p:cxnSp>
      <p:sp>
        <p:nvSpPr>
          <p:cNvPr id="100" name="文字方塊 99"/>
          <p:cNvSpPr txBox="1"/>
          <p:nvPr/>
        </p:nvSpPr>
        <p:spPr>
          <a:xfrm>
            <a:off x="2868028" y="5099654"/>
            <a:ext cx="6240473" cy="348813"/>
          </a:xfrm>
          <a:prstGeom prst="rect">
            <a:avLst/>
          </a:prstGeom>
          <a:solidFill>
            <a:srgbClr val="ED7D31">
              <a:lumMod val="60000"/>
              <a:lumOff val="40000"/>
            </a:srgbClr>
          </a:solidFill>
          <a:ln w="12700" cap="flat" cmpd="sng" algn="ctr">
            <a:noFill/>
            <a:prstDash val="solid"/>
            <a:miter lim="800000"/>
          </a:ln>
          <a:effectLst/>
        </p:spPr>
        <p:txBody>
          <a:bodyPr wrap="square" rtlCol="0">
            <a:spAutoFit/>
          </a:bodyPr>
          <a:lstStyle/>
          <a:p>
            <a:pPr>
              <a:lnSpc>
                <a:spcPts val="2000"/>
              </a:lnSpc>
            </a:pPr>
            <a:r>
              <a:rPr lang="en-US" altLang="zh-TW" sz="1500" kern="0" dirty="0" smtClean="0">
                <a:solidFill>
                  <a:prstClr val="black"/>
                </a:solidFill>
                <a:latin typeface="標楷體" panose="03000509000000000000" pitchFamily="65" charset="-120"/>
                <a:ea typeface="標楷體" panose="03000509000000000000" pitchFamily="65" charset="-120"/>
              </a:rPr>
              <a:t>5.</a:t>
            </a:r>
            <a:r>
              <a:rPr lang="zh-TW" altLang="en-US" sz="1500" kern="0" dirty="0" smtClean="0">
                <a:solidFill>
                  <a:prstClr val="black"/>
                </a:solidFill>
                <a:latin typeface="標楷體" panose="03000509000000000000" pitchFamily="65" charset="-120"/>
                <a:ea typeface="標楷體" panose="03000509000000000000" pitchFamily="65" charset="-120"/>
              </a:rPr>
              <a:t>扣</a:t>
            </a:r>
            <a:r>
              <a:rPr lang="zh-TW" altLang="en-US" sz="1500" kern="0" dirty="0">
                <a:solidFill>
                  <a:prstClr val="black"/>
                </a:solidFill>
                <a:latin typeface="標楷體" panose="03000509000000000000" pitchFamily="65" charset="-120"/>
                <a:ea typeface="標楷體" panose="03000509000000000000" pitchFamily="65" charset="-120"/>
              </a:rPr>
              <a:t>減因執行機構重大管理疏失責任之管理費。</a:t>
            </a:r>
          </a:p>
        </p:txBody>
      </p:sp>
      <p:cxnSp>
        <p:nvCxnSpPr>
          <p:cNvPr id="101" name="直線接點 100"/>
          <p:cNvCxnSpPr/>
          <p:nvPr/>
        </p:nvCxnSpPr>
        <p:spPr>
          <a:xfrm>
            <a:off x="2702182" y="5657584"/>
            <a:ext cx="180000" cy="0"/>
          </a:xfrm>
          <a:prstGeom prst="line">
            <a:avLst/>
          </a:prstGeom>
          <a:noFill/>
          <a:ln w="6350" cap="flat" cmpd="sng" algn="ctr">
            <a:solidFill>
              <a:sysClr val="windowText" lastClr="000000"/>
            </a:solidFill>
            <a:prstDash val="solid"/>
            <a:miter lim="800000"/>
          </a:ln>
          <a:effectLst/>
        </p:spPr>
      </p:cxnSp>
      <p:sp>
        <p:nvSpPr>
          <p:cNvPr id="109" name="文字方塊 108"/>
          <p:cNvSpPr txBox="1"/>
          <p:nvPr/>
        </p:nvSpPr>
        <p:spPr>
          <a:xfrm>
            <a:off x="2859303" y="5915765"/>
            <a:ext cx="6249197" cy="348813"/>
          </a:xfrm>
          <a:prstGeom prst="rect">
            <a:avLst/>
          </a:prstGeom>
          <a:solidFill>
            <a:srgbClr val="ED7D31">
              <a:lumMod val="60000"/>
              <a:lumOff val="40000"/>
            </a:srgbClr>
          </a:solidFill>
          <a:ln w="12700" cap="flat" cmpd="sng" algn="ctr">
            <a:noFill/>
            <a:prstDash val="solid"/>
            <a:miter lim="800000"/>
          </a:ln>
          <a:effectLst/>
        </p:spPr>
        <p:txBody>
          <a:bodyPr wrap="square" rtlCol="0">
            <a:spAutoFit/>
          </a:bodyPr>
          <a:lstStyle/>
          <a:p>
            <a:pPr>
              <a:lnSpc>
                <a:spcPts val="2000"/>
              </a:lnSpc>
            </a:pPr>
            <a:r>
              <a:rPr lang="en-US" altLang="zh-TW" sz="1500" kern="0" dirty="0" smtClean="0">
                <a:solidFill>
                  <a:prstClr val="black"/>
                </a:solidFill>
                <a:latin typeface="標楷體" panose="03000509000000000000" pitchFamily="65" charset="-120"/>
                <a:ea typeface="標楷體" panose="03000509000000000000" pitchFamily="65" charset="-120"/>
              </a:rPr>
              <a:t>1.</a:t>
            </a:r>
            <a:r>
              <a:rPr lang="zh-TW" altLang="en-US" sz="1500" kern="0" dirty="0" smtClean="0">
                <a:solidFill>
                  <a:prstClr val="black"/>
                </a:solidFill>
                <a:latin typeface="標楷體" panose="03000509000000000000" pitchFamily="65" charset="-120"/>
                <a:ea typeface="標楷體" panose="03000509000000000000" pitchFamily="65" charset="-120"/>
              </a:rPr>
              <a:t>增</a:t>
            </a:r>
            <a:r>
              <a:rPr lang="zh-TW" altLang="en-US" sz="1500" kern="0" dirty="0">
                <a:solidFill>
                  <a:prstClr val="black"/>
                </a:solidFill>
                <a:latin typeface="標楷體" panose="03000509000000000000" pitchFamily="65" charset="-120"/>
                <a:ea typeface="標楷體" panose="03000509000000000000" pitchFamily="65" charset="-120"/>
              </a:rPr>
              <a:t>列教育部為本部</a:t>
            </a:r>
            <a:r>
              <a:rPr lang="zh-TW" altLang="en-US" sz="1500" kern="0" dirty="0" smtClean="0">
                <a:solidFill>
                  <a:prstClr val="black"/>
                </a:solidFill>
                <a:latin typeface="標楷體" panose="03000509000000000000" pitchFamily="65" charset="-120"/>
                <a:ea typeface="標楷體" panose="03000509000000000000" pitchFamily="65" charset="-120"/>
              </a:rPr>
              <a:t>學術倫理審議</a:t>
            </a:r>
            <a:r>
              <a:rPr lang="zh-TW" altLang="en-US" sz="1500" kern="0" dirty="0">
                <a:solidFill>
                  <a:prstClr val="black"/>
                </a:solidFill>
                <a:latin typeface="標楷體" panose="03000509000000000000" pitchFamily="65" charset="-120"/>
                <a:ea typeface="標楷體" panose="03000509000000000000" pitchFamily="65" charset="-120"/>
              </a:rPr>
              <a:t>會</a:t>
            </a:r>
            <a:r>
              <a:rPr lang="zh-TW" altLang="en-US" sz="1500" kern="0" dirty="0" smtClean="0">
                <a:solidFill>
                  <a:prstClr val="black"/>
                </a:solidFill>
                <a:latin typeface="標楷體" panose="03000509000000000000" pitchFamily="65" charset="-120"/>
                <a:ea typeface="標楷體" panose="03000509000000000000" pitchFamily="65" charset="-120"/>
              </a:rPr>
              <a:t>委員。</a:t>
            </a:r>
            <a:endParaRPr lang="zh-TW" altLang="en-US" sz="1500" kern="0" dirty="0">
              <a:solidFill>
                <a:prstClr val="black"/>
              </a:solidFill>
              <a:latin typeface="標楷體" panose="03000509000000000000" pitchFamily="65" charset="-120"/>
              <a:ea typeface="標楷體" panose="03000509000000000000" pitchFamily="65" charset="-120"/>
            </a:endParaRPr>
          </a:p>
        </p:txBody>
      </p:sp>
      <p:sp>
        <p:nvSpPr>
          <p:cNvPr id="110" name="文字方塊 109"/>
          <p:cNvSpPr txBox="1"/>
          <p:nvPr/>
        </p:nvSpPr>
        <p:spPr>
          <a:xfrm>
            <a:off x="2871390" y="6308945"/>
            <a:ext cx="6237110" cy="348813"/>
          </a:xfrm>
          <a:prstGeom prst="rect">
            <a:avLst/>
          </a:prstGeom>
          <a:solidFill>
            <a:srgbClr val="ED7D31">
              <a:lumMod val="60000"/>
              <a:lumOff val="40000"/>
            </a:srgbClr>
          </a:solidFill>
          <a:ln w="12700" cap="flat" cmpd="sng" algn="ctr">
            <a:noFill/>
            <a:prstDash val="solid"/>
            <a:miter lim="800000"/>
          </a:ln>
          <a:effectLst/>
        </p:spPr>
        <p:txBody>
          <a:bodyPr wrap="square" rtlCol="0">
            <a:spAutoFit/>
          </a:bodyPr>
          <a:lstStyle/>
          <a:p>
            <a:pPr>
              <a:lnSpc>
                <a:spcPts val="2000"/>
              </a:lnSpc>
            </a:pPr>
            <a:r>
              <a:rPr lang="en-US" altLang="zh-TW" sz="1500" kern="0" dirty="0" smtClean="0">
                <a:solidFill>
                  <a:prstClr val="black"/>
                </a:solidFill>
                <a:latin typeface="標楷體" panose="03000509000000000000" pitchFamily="65" charset="-120"/>
                <a:ea typeface="標楷體" panose="03000509000000000000" pitchFamily="65" charset="-120"/>
              </a:rPr>
              <a:t>2.</a:t>
            </a:r>
            <a:r>
              <a:rPr lang="zh-TW" altLang="en-US" sz="1500" kern="0" dirty="0" smtClean="0">
                <a:solidFill>
                  <a:prstClr val="black"/>
                </a:solidFill>
                <a:latin typeface="標楷體" panose="03000509000000000000" pitchFamily="65" charset="-120"/>
                <a:ea typeface="標楷體" panose="03000509000000000000" pitchFamily="65" charset="-120"/>
              </a:rPr>
              <a:t>部會</a:t>
            </a:r>
            <a:r>
              <a:rPr lang="zh-TW" altLang="en-US" sz="1500" kern="0" dirty="0">
                <a:solidFill>
                  <a:prstClr val="black"/>
                </a:solidFill>
                <a:latin typeface="標楷體" panose="03000509000000000000" pitchFamily="65" charset="-120"/>
                <a:ea typeface="標楷體" panose="03000509000000000000" pitchFamily="65" charset="-120"/>
              </a:rPr>
              <a:t>合作強化學倫措施。</a:t>
            </a:r>
          </a:p>
        </p:txBody>
      </p:sp>
      <p:cxnSp>
        <p:nvCxnSpPr>
          <p:cNvPr id="111" name="直線接點 110"/>
          <p:cNvCxnSpPr/>
          <p:nvPr/>
        </p:nvCxnSpPr>
        <p:spPr>
          <a:xfrm>
            <a:off x="2699241" y="6489451"/>
            <a:ext cx="180000" cy="0"/>
          </a:xfrm>
          <a:prstGeom prst="line">
            <a:avLst/>
          </a:prstGeom>
          <a:noFill/>
          <a:ln w="6350" cap="flat" cmpd="sng" algn="ctr">
            <a:solidFill>
              <a:sysClr val="windowText" lastClr="000000"/>
            </a:solidFill>
            <a:prstDash val="solid"/>
            <a:miter lim="800000"/>
          </a:ln>
          <a:effectLst/>
        </p:spPr>
      </p:cxnSp>
      <p:cxnSp>
        <p:nvCxnSpPr>
          <p:cNvPr id="112" name="直線接點 111"/>
          <p:cNvCxnSpPr/>
          <p:nvPr/>
        </p:nvCxnSpPr>
        <p:spPr>
          <a:xfrm flipH="1">
            <a:off x="2694625" y="6059475"/>
            <a:ext cx="296" cy="423876"/>
          </a:xfrm>
          <a:prstGeom prst="line">
            <a:avLst/>
          </a:prstGeom>
          <a:noFill/>
          <a:ln w="6350" cap="flat" cmpd="sng" algn="ctr">
            <a:solidFill>
              <a:sysClr val="windowText" lastClr="000000"/>
            </a:solidFill>
            <a:prstDash val="solid"/>
            <a:miter lim="800000"/>
          </a:ln>
          <a:effectLst/>
        </p:spPr>
      </p:cxnSp>
      <p:cxnSp>
        <p:nvCxnSpPr>
          <p:cNvPr id="113" name="直線接點 112"/>
          <p:cNvCxnSpPr/>
          <p:nvPr/>
        </p:nvCxnSpPr>
        <p:spPr>
          <a:xfrm>
            <a:off x="2501865" y="6202620"/>
            <a:ext cx="180000" cy="0"/>
          </a:xfrm>
          <a:prstGeom prst="line">
            <a:avLst/>
          </a:prstGeom>
          <a:noFill/>
          <a:ln w="6350" cap="flat" cmpd="sng" algn="ctr">
            <a:solidFill>
              <a:sysClr val="windowText" lastClr="000000"/>
            </a:solidFill>
            <a:prstDash val="solid"/>
            <a:miter lim="800000"/>
          </a:ln>
          <a:effectLst/>
        </p:spPr>
      </p:cxnSp>
      <p:cxnSp>
        <p:nvCxnSpPr>
          <p:cNvPr id="114" name="直線接點 113"/>
          <p:cNvCxnSpPr/>
          <p:nvPr/>
        </p:nvCxnSpPr>
        <p:spPr>
          <a:xfrm>
            <a:off x="2681865" y="6050603"/>
            <a:ext cx="180000" cy="0"/>
          </a:xfrm>
          <a:prstGeom prst="line">
            <a:avLst/>
          </a:prstGeom>
          <a:noFill/>
          <a:ln w="6350" cap="flat" cmpd="sng" algn="ctr">
            <a:solidFill>
              <a:sysClr val="windowText" lastClr="000000"/>
            </a:solidFill>
            <a:prstDash val="solid"/>
            <a:miter lim="800000"/>
          </a:ln>
          <a:effectLst/>
        </p:spPr>
      </p:cxnSp>
      <p:sp>
        <p:nvSpPr>
          <p:cNvPr id="116" name="文字方塊 115"/>
          <p:cNvSpPr txBox="1"/>
          <p:nvPr/>
        </p:nvSpPr>
        <p:spPr>
          <a:xfrm>
            <a:off x="2859303" y="5472004"/>
            <a:ext cx="6249198" cy="348813"/>
          </a:xfrm>
          <a:prstGeom prst="rect">
            <a:avLst/>
          </a:prstGeom>
          <a:solidFill>
            <a:srgbClr val="ED7D31">
              <a:lumMod val="60000"/>
              <a:lumOff val="40000"/>
            </a:srgbClr>
          </a:solidFill>
          <a:ln w="12700" cap="flat" cmpd="sng" algn="ctr">
            <a:noFill/>
            <a:prstDash val="solid"/>
            <a:miter lim="800000"/>
          </a:ln>
          <a:effectLst/>
        </p:spPr>
        <p:txBody>
          <a:bodyPr wrap="square" rtlCol="0">
            <a:spAutoFit/>
          </a:bodyPr>
          <a:lstStyle/>
          <a:p>
            <a:pPr>
              <a:lnSpc>
                <a:spcPts val="2000"/>
              </a:lnSpc>
            </a:pPr>
            <a:r>
              <a:rPr lang="en-US" altLang="zh-TW" sz="1500" kern="0" dirty="0">
                <a:solidFill>
                  <a:prstClr val="black"/>
                </a:solidFill>
                <a:latin typeface="標楷體" panose="03000509000000000000" pitchFamily="65" charset="-120"/>
                <a:ea typeface="標楷體" panose="03000509000000000000" pitchFamily="65" charset="-120"/>
              </a:rPr>
              <a:t>6</a:t>
            </a:r>
            <a:r>
              <a:rPr lang="en-US" altLang="zh-TW" sz="1500" kern="0" dirty="0" smtClean="0">
                <a:solidFill>
                  <a:prstClr val="black"/>
                </a:solidFill>
                <a:latin typeface="標楷體" panose="03000509000000000000" pitchFamily="65" charset="-120"/>
                <a:ea typeface="標楷體" panose="03000509000000000000" pitchFamily="65" charset="-120"/>
              </a:rPr>
              <a:t>.</a:t>
            </a:r>
            <a:r>
              <a:rPr lang="zh-TW" altLang="en-US" sz="1500" kern="0" dirty="0" smtClean="0">
                <a:solidFill>
                  <a:prstClr val="black"/>
                </a:solidFill>
                <a:latin typeface="標楷體" panose="03000509000000000000" pitchFamily="65" charset="-120"/>
                <a:ea typeface="標楷體" panose="03000509000000000000" pitchFamily="65" charset="-120"/>
              </a:rPr>
              <a:t>建置</a:t>
            </a:r>
            <a:r>
              <a:rPr lang="zh-TW" altLang="en-US" sz="1500" kern="0" dirty="0">
                <a:solidFill>
                  <a:prstClr val="black"/>
                </a:solidFill>
                <a:latin typeface="標楷體" panose="03000509000000000000" pitchFamily="65" charset="-120"/>
                <a:ea typeface="標楷體" panose="03000509000000000000" pitchFamily="65" charset="-120"/>
              </a:rPr>
              <a:t>相關偵測系統服務</a:t>
            </a:r>
            <a:r>
              <a:rPr lang="zh-TW" altLang="en-US" sz="1500" kern="0" dirty="0" smtClean="0">
                <a:solidFill>
                  <a:prstClr val="black"/>
                </a:solidFill>
                <a:latin typeface="標楷體" panose="03000509000000000000" pitchFamily="65" charset="-120"/>
                <a:ea typeface="標楷體" panose="03000509000000000000" pitchFamily="65" charset="-120"/>
              </a:rPr>
              <a:t>平台供申請機構使用。</a:t>
            </a:r>
            <a:endParaRPr lang="zh-TW" altLang="en-US" sz="1500" kern="0" dirty="0">
              <a:solidFill>
                <a:prstClr val="black"/>
              </a:solidFill>
              <a:latin typeface="標楷體" panose="03000509000000000000" pitchFamily="65" charset="-120"/>
              <a:ea typeface="標楷體" panose="03000509000000000000" pitchFamily="65" charset="-120"/>
            </a:endParaRPr>
          </a:p>
        </p:txBody>
      </p:sp>
      <p:cxnSp>
        <p:nvCxnSpPr>
          <p:cNvPr id="118" name="直線接點 117"/>
          <p:cNvCxnSpPr/>
          <p:nvPr/>
        </p:nvCxnSpPr>
        <p:spPr>
          <a:xfrm>
            <a:off x="2711908" y="5257617"/>
            <a:ext cx="180000" cy="0"/>
          </a:xfrm>
          <a:prstGeom prst="line">
            <a:avLst/>
          </a:prstGeom>
          <a:noFill/>
          <a:ln w="6350" cap="flat" cmpd="sng" algn="ctr">
            <a:solidFill>
              <a:sysClr val="windowText" lastClr="000000"/>
            </a:solidFill>
            <a:prstDash val="solid"/>
            <a:miter lim="800000"/>
          </a:ln>
          <a:effectLst/>
        </p:spPr>
      </p:cxnSp>
    </p:spTree>
    <p:extLst>
      <p:ext uri="{BB962C8B-B14F-4D97-AF65-F5344CB8AC3E}">
        <p14:creationId xmlns:p14="http://schemas.microsoft.com/office/powerpoint/2010/main" val="32928270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 Box 1"/>
          <p:cNvSpPr txBox="1">
            <a:spLocks noChangeArrowheads="1"/>
          </p:cNvSpPr>
          <p:nvPr/>
        </p:nvSpPr>
        <p:spPr bwMode="auto">
          <a:xfrm>
            <a:off x="1" y="0"/>
            <a:ext cx="9144000" cy="836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spcBef>
                <a:spcPts val="8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微軟正黑體" pitchFamily="32" charset="-120"/>
                <a:ea typeface="微軟正黑體" pitchFamily="32" charset="-120"/>
              </a:defRPr>
            </a:lvl1pPr>
            <a:lvl2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微軟正黑體" pitchFamily="32" charset="-120"/>
                <a:ea typeface="微軟正黑體" pitchFamily="32" charset="-120"/>
              </a:defRPr>
            </a:lvl2pPr>
            <a:lvl3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微軟正黑體" pitchFamily="32" charset="-120"/>
                <a:ea typeface="微軟正黑體" pitchFamily="32" charset="-120"/>
              </a:defRPr>
            </a:lvl3pPr>
            <a:lvl4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微軟正黑體" pitchFamily="32" charset="-120"/>
                <a:ea typeface="微軟正黑體" pitchFamily="32" charset="-120"/>
              </a:defRPr>
            </a:lvl4pPr>
            <a:lvl5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5pPr>
            <a:lvl6pPr marL="25146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6pPr>
            <a:lvl7pPr marL="29718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7pPr>
            <a:lvl8pPr marL="34290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8pPr>
            <a:lvl9pPr marL="38862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9pPr>
          </a:lstStyle>
          <a:p>
            <a:pPr lvl="0" algn="ctr" eaLnBrk="1" hangingPunct="1">
              <a:spcBef>
                <a:spcPct val="0"/>
              </a:spcBef>
            </a:pPr>
            <a:r>
              <a:rPr lang="zh-TW" altLang="en-US" sz="4400" b="1" dirty="0" smtClean="0">
                <a:solidFill>
                  <a:srgbClr val="0000FF"/>
                </a:solidFill>
                <a:latin typeface="標楷體" panose="03000509000000000000" pitchFamily="65" charset="-120"/>
                <a:ea typeface="標楷體" panose="03000509000000000000" pitchFamily="65" charset="-120"/>
              </a:rPr>
              <a:t>採行措施</a:t>
            </a:r>
            <a:r>
              <a:rPr lang="en-US" altLang="zh-TW" sz="3000" b="1" dirty="0" smtClean="0">
                <a:solidFill>
                  <a:srgbClr val="0000FF"/>
                </a:solidFill>
                <a:latin typeface="Times New Roman" pitchFamily="18" charset="0"/>
                <a:ea typeface="標楷體" panose="03000509000000000000" pitchFamily="65" charset="-120"/>
                <a:cs typeface="Times New Roman" pitchFamily="18" charset="0"/>
              </a:rPr>
              <a:t>(</a:t>
            </a:r>
            <a:r>
              <a:rPr lang="en-US" altLang="zh-TW" sz="3000" b="1" dirty="0">
                <a:solidFill>
                  <a:srgbClr val="0000FF"/>
                </a:solidFill>
                <a:latin typeface="Times New Roman" pitchFamily="18" charset="0"/>
                <a:ea typeface="標楷體" panose="03000509000000000000" pitchFamily="65" charset="-120"/>
                <a:cs typeface="Times New Roman" pitchFamily="18" charset="0"/>
              </a:rPr>
              <a:t>1</a:t>
            </a:r>
            <a:r>
              <a:rPr lang="en-US" altLang="zh-TW" sz="3000" b="1" dirty="0" smtClean="0">
                <a:solidFill>
                  <a:srgbClr val="0000FF"/>
                </a:solidFill>
                <a:latin typeface="Times New Roman" pitchFamily="18" charset="0"/>
                <a:ea typeface="標楷體" panose="03000509000000000000" pitchFamily="65" charset="-120"/>
                <a:cs typeface="Times New Roman" pitchFamily="18" charset="0"/>
              </a:rPr>
              <a:t>/5)</a:t>
            </a:r>
            <a:endParaRPr lang="zh-TW" altLang="zh-TW" sz="3000" b="1" dirty="0">
              <a:solidFill>
                <a:srgbClr val="0000FF"/>
              </a:solidFill>
              <a:latin typeface="Times New Roman" pitchFamily="18" charset="0"/>
              <a:ea typeface="標楷體" panose="03000509000000000000" pitchFamily="65" charset="-120"/>
              <a:cs typeface="Times New Roman" pitchFamily="18" charset="0"/>
            </a:endParaRPr>
          </a:p>
        </p:txBody>
      </p:sp>
      <p:sp>
        <p:nvSpPr>
          <p:cNvPr id="4" name="投影片編號版面配置區 1"/>
          <p:cNvSpPr txBox="1">
            <a:spLocks noGrp="1"/>
          </p:cNvSpPr>
          <p:nvPr/>
        </p:nvSpPr>
        <p:spPr bwMode="auto">
          <a:xfrm>
            <a:off x="7780338" y="6505475"/>
            <a:ext cx="1304925" cy="3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r" eaLnBrk="1" hangingPunct="1"/>
            <a:fld id="{A582D525-6A7B-47DC-B90A-C2D7D1540B40}" type="slidenum">
              <a:rPr lang="en-US" altLang="zh-TW" sz="1400" b="1">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rPr>
              <a:pPr algn="r" eaLnBrk="1" hangingPunct="1"/>
              <a:t>7</a:t>
            </a:fld>
            <a:endParaRPr lang="en-US" altLang="zh-TW" sz="1400" b="1" dirty="0">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nvGrpSpPr>
          <p:cNvPr id="5" name="群組 4"/>
          <p:cNvGrpSpPr/>
          <p:nvPr/>
        </p:nvGrpSpPr>
        <p:grpSpPr>
          <a:xfrm>
            <a:off x="1769" y="841365"/>
            <a:ext cx="2520000" cy="626855"/>
            <a:chOff x="0" y="1157430"/>
            <a:chExt cx="1567139" cy="626855"/>
          </a:xfrm>
        </p:grpSpPr>
        <p:sp>
          <p:nvSpPr>
            <p:cNvPr id="6" name="五邊形 5"/>
            <p:cNvSpPr/>
            <p:nvPr/>
          </p:nvSpPr>
          <p:spPr>
            <a:xfrm>
              <a:off x="0" y="1157430"/>
              <a:ext cx="1567139" cy="626855"/>
            </a:xfrm>
            <a:prstGeom prst="homePlate">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7" name="五邊形 4"/>
            <p:cNvSpPr/>
            <p:nvPr/>
          </p:nvSpPr>
          <p:spPr>
            <a:xfrm>
              <a:off x="0" y="1157430"/>
              <a:ext cx="1410425" cy="6268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5344" tIns="42672" rIns="21336" bIns="42672" numCol="1" spcCol="1270" anchor="ctr" anchorCtr="0">
              <a:noAutofit/>
            </a:bodyPr>
            <a:lstStyle/>
            <a:p>
              <a:pPr lvl="0" algn="ctr" defTabSz="711200">
                <a:lnSpc>
                  <a:spcPct val="90000"/>
                </a:lnSpc>
                <a:spcBef>
                  <a:spcPct val="0"/>
                </a:spcBef>
                <a:spcAft>
                  <a:spcPct val="35000"/>
                </a:spcAft>
              </a:pPr>
              <a:r>
                <a:rPr lang="zh-TW" altLang="en-US" sz="1600" b="0" kern="1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科研人員自律</a:t>
              </a:r>
              <a:endParaRPr lang="zh-TW" altLang="en-US" sz="1600" b="0" kern="12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8" name="群組 7"/>
          <p:cNvGrpSpPr/>
          <p:nvPr/>
        </p:nvGrpSpPr>
        <p:grpSpPr>
          <a:xfrm>
            <a:off x="2161687" y="844575"/>
            <a:ext cx="2520000" cy="626855"/>
            <a:chOff x="1255043" y="1198740"/>
            <a:chExt cx="1567139" cy="626855"/>
          </a:xfrm>
        </p:grpSpPr>
        <p:sp>
          <p:nvSpPr>
            <p:cNvPr id="9" name="＞形箭號 8"/>
            <p:cNvSpPr/>
            <p:nvPr/>
          </p:nvSpPr>
          <p:spPr>
            <a:xfrm>
              <a:off x="1255043" y="1198740"/>
              <a:ext cx="1567139" cy="626855"/>
            </a:xfrm>
            <a:prstGeom prst="chevron">
              <a:avLst/>
            </a:prstGeom>
            <a:solidFill>
              <a:schemeClr val="bg1">
                <a:lumMod val="95000"/>
              </a:schemeClr>
            </a:solidFill>
          </p:spPr>
          <p:style>
            <a:lnRef idx="2">
              <a:schemeClr val="lt1">
                <a:hueOff val="0"/>
                <a:satOff val="0"/>
                <a:lumOff val="0"/>
                <a:alphaOff val="0"/>
              </a:schemeClr>
            </a:lnRef>
            <a:fillRef idx="1">
              <a:schemeClr val="accent3">
                <a:hueOff val="-199999"/>
                <a:satOff val="6047"/>
                <a:lumOff val="1046"/>
                <a:alphaOff val="0"/>
              </a:schemeClr>
            </a:fillRef>
            <a:effectRef idx="0">
              <a:schemeClr val="accent3">
                <a:hueOff val="-199999"/>
                <a:satOff val="6047"/>
                <a:lumOff val="1046"/>
                <a:alphaOff val="0"/>
              </a:schemeClr>
            </a:effectRef>
            <a:fontRef idx="minor">
              <a:schemeClr val="lt1"/>
            </a:fontRef>
          </p:style>
        </p:sp>
        <p:sp>
          <p:nvSpPr>
            <p:cNvPr id="10" name="＞形箭號 6"/>
            <p:cNvSpPr/>
            <p:nvPr/>
          </p:nvSpPr>
          <p:spPr>
            <a:xfrm>
              <a:off x="1568471" y="1198740"/>
              <a:ext cx="1064495" cy="6268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42672" rIns="0" bIns="42672" numCol="1" spcCol="1270" anchor="ctr" anchorCtr="0">
              <a:noAutofit/>
            </a:bodyPr>
            <a:lstStyle/>
            <a:p>
              <a:pPr lvl="0" algn="ctr" defTabSz="711200">
                <a:lnSpc>
                  <a:spcPct val="90000"/>
                </a:lnSpc>
                <a:spcBef>
                  <a:spcPct val="0"/>
                </a:spcBef>
                <a:spcAft>
                  <a:spcPct val="35000"/>
                </a:spcAft>
              </a:pPr>
              <a:r>
                <a:rPr lang="zh-TW" altLang="en-US" sz="1600" dirty="0" smtClean="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加強執行機構課責</a:t>
              </a:r>
              <a:endParaRPr lang="zh-TW" altLang="en-US" sz="1600" b="0" kern="1200" dirty="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11" name="群組 10"/>
          <p:cNvGrpSpPr/>
          <p:nvPr/>
        </p:nvGrpSpPr>
        <p:grpSpPr>
          <a:xfrm>
            <a:off x="4377423" y="844575"/>
            <a:ext cx="2520000" cy="626855"/>
            <a:chOff x="2508754" y="1198740"/>
            <a:chExt cx="1567139" cy="626855"/>
          </a:xfrm>
        </p:grpSpPr>
        <p:sp>
          <p:nvSpPr>
            <p:cNvPr id="12" name="＞形箭號 11"/>
            <p:cNvSpPr/>
            <p:nvPr/>
          </p:nvSpPr>
          <p:spPr>
            <a:xfrm>
              <a:off x="2508754" y="1198740"/>
              <a:ext cx="1567139" cy="626855"/>
            </a:xfrm>
            <a:prstGeom prst="chevron">
              <a:avLst/>
            </a:prstGeom>
            <a:solidFill>
              <a:schemeClr val="bg1">
                <a:lumMod val="95000"/>
              </a:schemeClr>
            </a:solidFill>
          </p:spPr>
          <p:style>
            <a:lnRef idx="2">
              <a:schemeClr val="lt1">
                <a:hueOff val="0"/>
                <a:satOff val="0"/>
                <a:lumOff val="0"/>
                <a:alphaOff val="0"/>
              </a:schemeClr>
            </a:lnRef>
            <a:fillRef idx="1">
              <a:schemeClr val="accent3">
                <a:hueOff val="-399998"/>
                <a:satOff val="12094"/>
                <a:lumOff val="2091"/>
                <a:alphaOff val="0"/>
              </a:schemeClr>
            </a:fillRef>
            <a:effectRef idx="0">
              <a:schemeClr val="accent3">
                <a:hueOff val="-399998"/>
                <a:satOff val="12094"/>
                <a:lumOff val="2091"/>
                <a:alphaOff val="0"/>
              </a:schemeClr>
            </a:effectRef>
            <a:fontRef idx="minor">
              <a:schemeClr val="lt1"/>
            </a:fontRef>
          </p:style>
        </p:sp>
        <p:sp>
          <p:nvSpPr>
            <p:cNvPr id="14" name="＞形箭號 8"/>
            <p:cNvSpPr/>
            <p:nvPr/>
          </p:nvSpPr>
          <p:spPr>
            <a:xfrm>
              <a:off x="2822182" y="1198740"/>
              <a:ext cx="1070419" cy="6268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42672" rIns="0" bIns="42672" numCol="1" spcCol="1270" anchor="ctr" anchorCtr="0">
              <a:noAutofit/>
            </a:bodyPr>
            <a:lstStyle/>
            <a:p>
              <a:pPr lvl="0" algn="ctr" defTabSz="711200">
                <a:lnSpc>
                  <a:spcPct val="90000"/>
                </a:lnSpc>
                <a:spcBef>
                  <a:spcPct val="0"/>
                </a:spcBef>
                <a:spcAft>
                  <a:spcPct val="35000"/>
                </a:spcAft>
              </a:pPr>
              <a:r>
                <a:rPr lang="zh-TW" altLang="en-US" sz="1600" b="0" kern="1200" dirty="0" smtClean="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補助機關管理監督</a:t>
              </a:r>
              <a:endParaRPr lang="zh-TW" altLang="en-US" sz="1600" b="0" kern="1200" dirty="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15" name="群組 14"/>
          <p:cNvGrpSpPr/>
          <p:nvPr/>
        </p:nvGrpSpPr>
        <p:grpSpPr>
          <a:xfrm>
            <a:off x="6602685" y="851223"/>
            <a:ext cx="2520000" cy="626855"/>
            <a:chOff x="3762466" y="1197994"/>
            <a:chExt cx="1567139" cy="626855"/>
          </a:xfrm>
        </p:grpSpPr>
        <p:sp>
          <p:nvSpPr>
            <p:cNvPr id="16" name="＞形箭號 15"/>
            <p:cNvSpPr/>
            <p:nvPr/>
          </p:nvSpPr>
          <p:spPr>
            <a:xfrm>
              <a:off x="3762466" y="1197994"/>
              <a:ext cx="1567139" cy="626855"/>
            </a:xfrm>
            <a:prstGeom prst="chevron">
              <a:avLst/>
            </a:prstGeom>
            <a:solidFill>
              <a:schemeClr val="bg1">
                <a:lumMod val="95000"/>
              </a:schemeClr>
            </a:solidFill>
          </p:spPr>
          <p:style>
            <a:lnRef idx="2">
              <a:schemeClr val="lt1">
                <a:hueOff val="0"/>
                <a:satOff val="0"/>
                <a:lumOff val="0"/>
                <a:alphaOff val="0"/>
              </a:schemeClr>
            </a:lnRef>
            <a:fillRef idx="1">
              <a:schemeClr val="accent3">
                <a:hueOff val="-599998"/>
                <a:satOff val="18141"/>
                <a:lumOff val="3137"/>
                <a:alphaOff val="0"/>
              </a:schemeClr>
            </a:fillRef>
            <a:effectRef idx="0">
              <a:schemeClr val="accent3">
                <a:hueOff val="-599998"/>
                <a:satOff val="18141"/>
                <a:lumOff val="3137"/>
                <a:alphaOff val="0"/>
              </a:schemeClr>
            </a:effectRef>
            <a:fontRef idx="minor">
              <a:schemeClr val="lt1"/>
            </a:fontRef>
          </p:style>
        </p:sp>
        <p:sp>
          <p:nvSpPr>
            <p:cNvPr id="17" name="＞形箭號 10"/>
            <p:cNvSpPr/>
            <p:nvPr/>
          </p:nvSpPr>
          <p:spPr>
            <a:xfrm>
              <a:off x="4075894" y="1197994"/>
              <a:ext cx="940284" cy="6268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4008" tIns="42672" rIns="21336" bIns="42672" numCol="1" spcCol="1270" anchor="ctr" anchorCtr="0">
              <a:noAutofit/>
            </a:bodyPr>
            <a:lstStyle/>
            <a:p>
              <a:pPr lvl="0" algn="ctr" defTabSz="711200">
                <a:lnSpc>
                  <a:spcPct val="90000"/>
                </a:lnSpc>
                <a:spcBef>
                  <a:spcPct val="0"/>
                </a:spcBef>
                <a:spcAft>
                  <a:spcPct val="35000"/>
                </a:spcAft>
              </a:pPr>
              <a:r>
                <a:rPr lang="zh-TW" altLang="en-US" sz="1600" dirty="0" smtClean="0">
                  <a:solidFill>
                    <a:schemeClr val="bg1">
                      <a:lumMod val="50000"/>
                    </a:schemeClr>
                  </a:solidFill>
                  <a:latin typeface="標楷體" panose="03000509000000000000" pitchFamily="65" charset="-120"/>
                  <a:ea typeface="標楷體" panose="03000509000000000000" pitchFamily="65" charset="-120"/>
                </a:rPr>
                <a:t>跨部會合</a:t>
              </a:r>
              <a:r>
                <a:rPr lang="zh-TW" altLang="en-US" sz="1600" dirty="0">
                  <a:solidFill>
                    <a:schemeClr val="bg1">
                      <a:lumMod val="50000"/>
                    </a:schemeClr>
                  </a:solidFill>
                  <a:latin typeface="標楷體" panose="03000509000000000000" pitchFamily="65" charset="-120"/>
                  <a:ea typeface="標楷體" panose="03000509000000000000" pitchFamily="65" charset="-120"/>
                </a:rPr>
                <a:t>作</a:t>
              </a:r>
              <a:endParaRPr lang="zh-TW" altLang="en-US" sz="1600" b="0" kern="1200" dirty="0">
                <a:solidFill>
                  <a:schemeClr val="bg1">
                    <a:lumMod val="50000"/>
                  </a:schemeClr>
                </a:solidFill>
                <a:latin typeface="標楷體" panose="03000509000000000000" pitchFamily="65" charset="-120"/>
                <a:ea typeface="標楷體" panose="03000509000000000000" pitchFamily="65" charset="-120"/>
              </a:endParaRPr>
            </a:p>
          </p:txBody>
        </p:sp>
      </p:grpSp>
      <p:sp>
        <p:nvSpPr>
          <p:cNvPr id="21" name="矩形 20"/>
          <p:cNvSpPr/>
          <p:nvPr/>
        </p:nvSpPr>
        <p:spPr>
          <a:xfrm>
            <a:off x="309811" y="1830787"/>
            <a:ext cx="8640960" cy="707886"/>
          </a:xfrm>
          <a:prstGeom prst="rect">
            <a:avLst/>
          </a:prstGeom>
          <a:ln>
            <a:solidFill>
              <a:schemeClr val="accent6">
                <a:shade val="95000"/>
                <a:satMod val="105000"/>
              </a:schemeClr>
            </a:solidFill>
          </a:ln>
        </p:spPr>
        <p:txBody>
          <a:bodyPr wrap="square">
            <a:spAutoFit/>
          </a:bodyPr>
          <a:lstStyle/>
          <a:p>
            <a:r>
              <a:rPr lang="zh-TW" altLang="en-US" sz="200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透過</a:t>
            </a:r>
            <a:r>
              <a:rPr lang="zh-TW" altLang="en-US" sz="2000" kern="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執行機構提供相關課程，科研人員參與訓練，以提升科研人員學倫意識，達成科研人員自律</a:t>
            </a:r>
            <a:r>
              <a:rPr lang="zh-TW" altLang="en-US" sz="200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a:t>
            </a:r>
            <a:endParaRPr lang="en-US" altLang="zh-TW" sz="2000" kern="0" dirty="0">
              <a:solidFill>
                <a:prstClr val="black"/>
              </a:solidFill>
              <a:ea typeface="標楷體" panose="03000509000000000000" pitchFamily="65" charset="-120"/>
              <a:cs typeface="Arial" panose="020B0604020202020204" pitchFamily="34" charset="0"/>
              <a:sym typeface="Calibri"/>
            </a:endParaRPr>
          </a:p>
        </p:txBody>
      </p:sp>
      <p:sp>
        <p:nvSpPr>
          <p:cNvPr id="22" name="AutoShape 39"/>
          <p:cNvSpPr>
            <a:spLocks noChangeArrowheads="1"/>
          </p:cNvSpPr>
          <p:nvPr/>
        </p:nvSpPr>
        <p:spPr bwMode="auto">
          <a:xfrm>
            <a:off x="158116" y="1546823"/>
            <a:ext cx="2111652" cy="324000"/>
          </a:xfrm>
          <a:prstGeom prst="flowChartAlternateProcess">
            <a:avLst/>
          </a:prstGeom>
          <a:ln>
            <a:headEnd/>
            <a:tailEnd/>
          </a:ln>
        </p:spPr>
        <p:style>
          <a:lnRef idx="1">
            <a:schemeClr val="accent1"/>
          </a:lnRef>
          <a:fillRef idx="2">
            <a:schemeClr val="accent1"/>
          </a:fillRef>
          <a:effectRef idx="1">
            <a:schemeClr val="accent1"/>
          </a:effectRef>
          <a:fontRef idx="minor">
            <a:schemeClr val="dk1"/>
          </a:fontRef>
        </p:style>
        <p:txBody>
          <a:bodyPr lIns="36000" tIns="0" rIns="0" bIns="0" anchor="ctr">
            <a:flatTx/>
          </a:bodyPr>
          <a:lstStyle/>
          <a:p>
            <a:pPr defTabSz="936000" fontAlgn="auto">
              <a:spcBef>
                <a:spcPts val="0"/>
              </a:spcBef>
              <a:spcAft>
                <a:spcPts val="0"/>
              </a:spcAft>
              <a:defRPr/>
            </a:pPr>
            <a:r>
              <a:rPr lang="zh-TW" altLang="en-US" sz="2000" b="1" kern="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目  的</a:t>
            </a:r>
            <a:endParaRPr kumimoji="0" lang="zh-TW" altLang="en-US" sz="2000" b="1" kern="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8" name="矩形 17"/>
          <p:cNvSpPr/>
          <p:nvPr/>
        </p:nvSpPr>
        <p:spPr>
          <a:xfrm>
            <a:off x="344091" y="2867794"/>
            <a:ext cx="8640960" cy="4078039"/>
          </a:xfrm>
          <a:prstGeom prst="rect">
            <a:avLst/>
          </a:prstGeom>
          <a:ln>
            <a:solidFill>
              <a:schemeClr val="accent6">
                <a:shade val="95000"/>
                <a:satMod val="105000"/>
              </a:schemeClr>
            </a:solidFill>
          </a:ln>
        </p:spPr>
        <p:txBody>
          <a:bodyPr wrap="square">
            <a:spAutoFit/>
          </a:bodyPr>
          <a:lstStyle/>
          <a:p>
            <a:pPr marL="457200" indent="-457200">
              <a:buFont typeface="Wingdings" panose="05000000000000000000" pitchFamily="2" charset="2"/>
              <a:buChar char="u"/>
            </a:pPr>
            <a:r>
              <a:rPr lang="zh-TW" altLang="en-US" sz="1850" b="1" u="sng" kern="0" dirty="0" smtClean="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提升科研人員學</a:t>
            </a:r>
            <a:r>
              <a:rPr lang="zh-TW" altLang="en-US" sz="1850" b="1" u="sng" kern="0"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倫</a:t>
            </a:r>
            <a:r>
              <a:rPr lang="zh-TW" altLang="en-US" sz="1850" b="1" u="sng" kern="0" dirty="0" smtClean="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意識</a:t>
            </a:r>
            <a:r>
              <a:rPr lang="zh-TW" altLang="en-US"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a:t>
            </a:r>
            <a:endParaRPr lang="en-US" altLang="zh-TW"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endParaRPr>
          </a:p>
          <a:p>
            <a:pPr marL="447675"/>
            <a:r>
              <a:rPr lang="zh-TW" altLang="en-US" sz="1850" kern="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與</a:t>
            </a:r>
            <a:r>
              <a:rPr lang="zh-TW" altLang="en-US" sz="1850" kern="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Calibri"/>
              </a:rPr>
              <a:t>教育部</a:t>
            </a:r>
            <a:r>
              <a:rPr lang="zh-TW" altLang="en-US" sz="1850" kern="0" dirty="0" smtClean="0">
                <a:latin typeface="Times New Roman" panose="02020603050405020304" pitchFamily="18" charset="0"/>
                <a:ea typeface="標楷體" panose="03000509000000000000" pitchFamily="65" charset="-120"/>
                <a:cs typeface="Times New Roman" panose="02020603050405020304" pitchFamily="18" charset="0"/>
                <a:sym typeface="Calibri"/>
              </a:rPr>
              <a:t>合作</a:t>
            </a:r>
            <a:r>
              <a:rPr lang="zh-TW" altLang="en-US" sz="1850" kern="0" dirty="0">
                <a:latin typeface="Times New Roman" panose="02020603050405020304" pitchFamily="18" charset="0"/>
                <a:ea typeface="標楷體" panose="03000509000000000000" pitchFamily="65" charset="-120"/>
                <a:cs typeface="Times New Roman" panose="02020603050405020304" pitchFamily="18" charset="0"/>
                <a:sym typeface="Calibri"/>
              </a:rPr>
              <a:t>推動校園學術</a:t>
            </a:r>
            <a:r>
              <a:rPr lang="zh-TW" altLang="en-US" sz="1850" kern="0" dirty="0" smtClean="0">
                <a:latin typeface="Times New Roman" panose="02020603050405020304" pitchFamily="18" charset="0"/>
                <a:ea typeface="標楷體" panose="03000509000000000000" pitchFamily="65" charset="-120"/>
                <a:cs typeface="Times New Roman" panose="02020603050405020304" pitchFamily="18" charset="0"/>
                <a:sym typeface="Calibri"/>
              </a:rPr>
              <a:t>倫理</a:t>
            </a:r>
            <a:r>
              <a:rPr lang="zh-TW" altLang="en-US"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；並共同持續支持</a:t>
            </a:r>
            <a:r>
              <a:rPr lang="zh-TW" altLang="en-US" sz="1850" kern="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Calibri"/>
              </a:rPr>
              <a:t>臺灣</a:t>
            </a:r>
            <a:r>
              <a:rPr lang="zh-TW" altLang="en-US" sz="1850" kern="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Calibri"/>
              </a:rPr>
              <a:t>學術倫理教育資源</a:t>
            </a:r>
            <a:r>
              <a:rPr lang="zh-TW" altLang="en-US" sz="1850" kern="0" dirty="0" smtClean="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Calibri"/>
              </a:rPr>
              <a:t>中心</a:t>
            </a:r>
            <a:r>
              <a:rPr lang="en-US" altLang="zh-TW"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a:t>
            </a:r>
            <a:r>
              <a:rPr lang="zh-TW" altLang="en-US"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教育部補助</a:t>
            </a:r>
            <a:r>
              <a:rPr lang="en-US" altLang="zh-TW"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a:t>
            </a:r>
            <a:r>
              <a:rPr lang="zh-TW" altLang="en-US"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 加強</a:t>
            </a:r>
            <a:r>
              <a:rPr lang="zh-TW" altLang="en-US" sz="1850" kern="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對</a:t>
            </a:r>
            <a:r>
              <a:rPr lang="zh-TW" altLang="en-US"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參與本部計畫</a:t>
            </a:r>
            <a:r>
              <a:rPr lang="zh-TW" altLang="en-US" sz="1850" kern="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研究人員之學倫教育</a:t>
            </a:r>
            <a:r>
              <a:rPr lang="zh-TW" altLang="en-US"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訓練。</a:t>
            </a:r>
            <a:endParaRPr lang="en-US" altLang="zh-TW"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endParaRPr>
          </a:p>
          <a:p>
            <a:pPr marL="457200" indent="-457200">
              <a:buFont typeface="Wingdings" panose="05000000000000000000" pitchFamily="2" charset="2"/>
              <a:buChar char="u"/>
            </a:pPr>
            <a:r>
              <a:rPr lang="zh-TW" altLang="en-US" sz="1850" b="1" u="sng" kern="0"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所有獲得科技部補助資源之科研人員應</a:t>
            </a:r>
            <a:r>
              <a:rPr lang="zh-TW" altLang="en-US" sz="1850" b="1" u="sng" kern="0" dirty="0" smtClean="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確實遵守科技</a:t>
            </a:r>
            <a:r>
              <a:rPr lang="zh-TW" altLang="en-US" sz="1850" b="1" u="sng" kern="0"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部學術倫理相關</a:t>
            </a:r>
            <a:r>
              <a:rPr lang="zh-TW" altLang="en-US" sz="1850" b="1" u="sng" kern="0" dirty="0" smtClean="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規範</a:t>
            </a:r>
            <a:r>
              <a:rPr lang="zh-TW" altLang="en-US"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a:t>
            </a:r>
            <a:endParaRPr lang="en-US" altLang="zh-TW" sz="1850" kern="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endParaRPr>
          </a:p>
          <a:p>
            <a:pPr marL="447675"/>
            <a:r>
              <a:rPr lang="zh-TW" altLang="en-US" sz="1850" kern="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所有獲得科技部補助資源之科研人員應確實</a:t>
            </a:r>
            <a:r>
              <a:rPr lang="zh-TW" altLang="en-US"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遵守科技</a:t>
            </a:r>
            <a:r>
              <a:rPr lang="zh-TW" altLang="en-US" sz="1850" kern="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部學術倫理案件處理及審議要點、科技部對學術倫理的聲明及科技部對研究人員學術倫理規範等規定，</a:t>
            </a:r>
            <a:r>
              <a:rPr lang="zh-TW" altLang="en-US"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並由</a:t>
            </a:r>
            <a:r>
              <a:rPr lang="zh-TW" altLang="en-US" sz="1850" kern="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計畫主持人於申請計畫時</a:t>
            </a:r>
            <a:r>
              <a:rPr lang="zh-TW" altLang="en-US"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簽署聲明。</a:t>
            </a:r>
            <a:endParaRPr lang="en-US" altLang="zh-TW"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endParaRPr>
          </a:p>
          <a:p>
            <a:pPr marL="457200" indent="-457200">
              <a:buFont typeface="Wingdings" panose="05000000000000000000" pitchFamily="2" charset="2"/>
              <a:buChar char="u"/>
            </a:pPr>
            <a:r>
              <a:rPr lang="en-US" altLang="zh-TW" sz="1850" b="1" u="sng" kern="0" dirty="0" smtClean="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1850" b="1" u="sng" kern="0" dirty="0" smtClean="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規範科研人員修習時</a:t>
            </a:r>
            <a:r>
              <a:rPr lang="zh-TW" altLang="en-US" sz="1850" b="1" u="sng" kern="0"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數</a:t>
            </a:r>
            <a:r>
              <a:rPr lang="en-US" altLang="zh-TW" sz="1850" b="1" u="sng" kern="0" dirty="0" smtClean="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en-US" sz="1850" b="1" u="sng" kern="0" dirty="0" smtClean="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修正</a:t>
            </a:r>
            <a:r>
              <a:rPr lang="zh-TW" altLang="en-US" sz="1850" b="1" u="sng" kern="0"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「科技部補助專題研究計畫作業要點」第</a:t>
            </a:r>
            <a:r>
              <a:rPr lang="en-US" altLang="zh-TW" sz="1850" b="1" u="sng" kern="0"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26</a:t>
            </a:r>
            <a:r>
              <a:rPr lang="zh-TW" altLang="en-US" sz="1850" b="1" u="sng" kern="0"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點第</a:t>
            </a:r>
            <a:r>
              <a:rPr lang="en-US" altLang="zh-TW" sz="1850" b="1" u="sng" kern="0"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1</a:t>
            </a:r>
            <a:r>
              <a:rPr lang="zh-TW" altLang="en-US" sz="1850" b="1" u="sng" kern="0"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項</a:t>
            </a:r>
            <a:r>
              <a:rPr lang="en-US" altLang="zh-TW" sz="1850" b="1" u="sng" kern="0"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9</a:t>
            </a:r>
            <a:r>
              <a:rPr lang="zh-TW" altLang="en-US" sz="1850" b="1" u="sng" kern="0" dirty="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款</a:t>
            </a:r>
            <a:r>
              <a:rPr lang="zh-TW" altLang="en-US" sz="1850" b="1" u="sng" kern="0" dirty="0" smtClean="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規定，條文如下：</a:t>
            </a:r>
            <a:endParaRPr lang="en-US" altLang="zh-TW"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endParaRPr>
          </a:p>
          <a:p>
            <a:pPr marL="447675"/>
            <a:r>
              <a:rPr lang="zh-TW" altLang="en-US" sz="1850" kern="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自</a:t>
            </a:r>
            <a:r>
              <a:rPr lang="en-US" altLang="zh-TW" sz="1850" kern="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Calibri"/>
              </a:rPr>
              <a:t>106</a:t>
            </a:r>
            <a:r>
              <a:rPr lang="zh-TW" altLang="en-US" sz="1850" kern="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Calibri"/>
              </a:rPr>
              <a:t>年</a:t>
            </a:r>
            <a:r>
              <a:rPr lang="en-US" altLang="zh-TW" sz="1850" kern="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Calibri"/>
              </a:rPr>
              <a:t>12</a:t>
            </a:r>
            <a:r>
              <a:rPr lang="zh-TW" altLang="en-US" sz="1850" kern="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Calibri"/>
              </a:rPr>
              <a:t>月</a:t>
            </a:r>
            <a:r>
              <a:rPr lang="en-US" altLang="zh-TW" sz="1850" kern="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Calibri"/>
              </a:rPr>
              <a:t>1</a:t>
            </a:r>
            <a:r>
              <a:rPr lang="zh-TW" altLang="en-US" sz="1850" kern="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Calibri"/>
              </a:rPr>
              <a:t>日</a:t>
            </a:r>
            <a:r>
              <a:rPr lang="zh-TW" altLang="en-US" sz="1850" kern="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起，首次申請計畫之計畫主持人及申請書內所列首次執行本部計畫之參與研究人員應於申請機構函送本部申請研究計畫之</a:t>
            </a:r>
            <a:r>
              <a:rPr lang="zh-TW" altLang="en-US" sz="1850" kern="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Calibri"/>
              </a:rPr>
              <a:t>日前</a:t>
            </a:r>
            <a:r>
              <a:rPr lang="en-US" altLang="zh-TW" sz="1850" kern="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Calibri"/>
              </a:rPr>
              <a:t>3</a:t>
            </a:r>
            <a:r>
              <a:rPr lang="zh-TW" altLang="en-US" sz="1850" kern="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Calibri"/>
              </a:rPr>
              <a:t>年內，完成至少</a:t>
            </a:r>
            <a:r>
              <a:rPr lang="en-US" altLang="zh-TW" sz="1850" kern="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Calibri"/>
              </a:rPr>
              <a:t>6</a:t>
            </a:r>
            <a:r>
              <a:rPr lang="zh-TW" altLang="en-US" sz="1850" kern="0" dirty="0">
                <a:solidFill>
                  <a:srgbClr val="FF0000"/>
                </a:solidFill>
                <a:latin typeface="Times New Roman" panose="02020603050405020304" pitchFamily="18" charset="0"/>
                <a:ea typeface="標楷體" panose="03000509000000000000" pitchFamily="65" charset="-120"/>
                <a:cs typeface="Times New Roman" panose="02020603050405020304" pitchFamily="18" charset="0"/>
                <a:sym typeface="Calibri"/>
              </a:rPr>
              <a:t>小時之學術倫理教育課程訓練</a:t>
            </a:r>
            <a:r>
              <a:rPr lang="zh-TW" altLang="en-US" sz="1850" kern="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並檢附相關證明文件送申請機構備查；計畫開始執行後所聘首次執行本部計畫之參與研究人員應於起聘日起</a:t>
            </a:r>
            <a:r>
              <a:rPr lang="en-US" altLang="zh-TW" sz="1850" kern="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3</a:t>
            </a:r>
            <a:r>
              <a:rPr lang="zh-TW" altLang="en-US" sz="1850" kern="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個月內檢附修習</a:t>
            </a:r>
            <a:r>
              <a:rPr lang="en-US" altLang="zh-TW" sz="1850" kern="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6</a:t>
            </a:r>
            <a:r>
              <a:rPr lang="zh-TW" altLang="en-US" sz="1850" kern="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小時之學術倫理教育課程訓練相關證明文件送申請機構備查</a:t>
            </a:r>
            <a:r>
              <a:rPr lang="zh-TW" altLang="en-US" sz="1850" kern="0" dirty="0" smtClean="0">
                <a:solidFill>
                  <a:prstClr val="black"/>
                </a:solidFill>
                <a:latin typeface="Times New Roman" panose="02020603050405020304" pitchFamily="18" charset="0"/>
                <a:ea typeface="標楷體" panose="03000509000000000000" pitchFamily="65" charset="-120"/>
                <a:cs typeface="Times New Roman" panose="02020603050405020304" pitchFamily="18" charset="0"/>
                <a:sym typeface="Calibri"/>
              </a:rPr>
              <a:t>。</a:t>
            </a:r>
            <a:endParaRPr lang="en-US" altLang="zh-TW" sz="1850" kern="0" dirty="0">
              <a:solidFill>
                <a:prstClr val="black"/>
              </a:solidFill>
              <a:ea typeface="標楷體" panose="03000509000000000000" pitchFamily="65" charset="-120"/>
              <a:cs typeface="Arial" panose="020B0604020202020204" pitchFamily="34" charset="0"/>
              <a:sym typeface="Calibri"/>
            </a:endParaRPr>
          </a:p>
        </p:txBody>
      </p:sp>
      <p:sp>
        <p:nvSpPr>
          <p:cNvPr id="19" name="AutoShape 39"/>
          <p:cNvSpPr>
            <a:spLocks noChangeArrowheads="1"/>
          </p:cNvSpPr>
          <p:nvPr/>
        </p:nvSpPr>
        <p:spPr bwMode="auto">
          <a:xfrm>
            <a:off x="158116" y="2583830"/>
            <a:ext cx="2111652" cy="324000"/>
          </a:xfrm>
          <a:prstGeom prst="flowChartAlternateProcess">
            <a:avLst/>
          </a:prstGeom>
          <a:ln>
            <a:headEnd/>
            <a:tailEnd/>
          </a:ln>
        </p:spPr>
        <p:style>
          <a:lnRef idx="1">
            <a:schemeClr val="accent1"/>
          </a:lnRef>
          <a:fillRef idx="2">
            <a:schemeClr val="accent1"/>
          </a:fillRef>
          <a:effectRef idx="1">
            <a:schemeClr val="accent1"/>
          </a:effectRef>
          <a:fontRef idx="minor">
            <a:schemeClr val="dk1"/>
          </a:fontRef>
        </p:style>
        <p:txBody>
          <a:bodyPr lIns="36000" tIns="0" rIns="0" bIns="0" anchor="ctr">
            <a:flatTx/>
          </a:bodyPr>
          <a:lstStyle/>
          <a:p>
            <a:pPr defTabSz="936000" fontAlgn="auto">
              <a:spcBef>
                <a:spcPts val="0"/>
              </a:spcBef>
              <a:spcAft>
                <a:spcPts val="0"/>
              </a:spcAft>
              <a:defRPr/>
            </a:pPr>
            <a:r>
              <a:rPr lang="zh-TW" altLang="en-US" sz="2000" b="1" kern="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en-US" sz="2000" b="1" kern="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措  施</a:t>
            </a:r>
            <a:endParaRPr kumimoji="0" lang="zh-TW" altLang="en-US" sz="2000" b="1" kern="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6490927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 Box 1"/>
          <p:cNvSpPr txBox="1">
            <a:spLocks noChangeArrowheads="1"/>
          </p:cNvSpPr>
          <p:nvPr/>
        </p:nvSpPr>
        <p:spPr bwMode="auto">
          <a:xfrm>
            <a:off x="1" y="0"/>
            <a:ext cx="9144000" cy="836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spcBef>
                <a:spcPts val="8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微軟正黑體" pitchFamily="32" charset="-120"/>
                <a:ea typeface="微軟正黑體" pitchFamily="32" charset="-120"/>
              </a:defRPr>
            </a:lvl1pPr>
            <a:lvl2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微軟正黑體" pitchFamily="32" charset="-120"/>
                <a:ea typeface="微軟正黑體" pitchFamily="32" charset="-120"/>
              </a:defRPr>
            </a:lvl2pPr>
            <a:lvl3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微軟正黑體" pitchFamily="32" charset="-120"/>
                <a:ea typeface="微軟正黑體" pitchFamily="32" charset="-120"/>
              </a:defRPr>
            </a:lvl3pPr>
            <a:lvl4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微軟正黑體" pitchFamily="32" charset="-120"/>
                <a:ea typeface="微軟正黑體" pitchFamily="32" charset="-120"/>
              </a:defRPr>
            </a:lvl4pPr>
            <a:lvl5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5pPr>
            <a:lvl6pPr marL="25146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6pPr>
            <a:lvl7pPr marL="29718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7pPr>
            <a:lvl8pPr marL="34290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8pPr>
            <a:lvl9pPr marL="38862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9pPr>
          </a:lstStyle>
          <a:p>
            <a:pPr lvl="0" algn="ctr" eaLnBrk="1" hangingPunct="1">
              <a:spcBef>
                <a:spcPct val="0"/>
              </a:spcBef>
            </a:pPr>
            <a:r>
              <a:rPr lang="zh-TW" altLang="en-US" sz="4400" b="1" dirty="0" smtClean="0">
                <a:solidFill>
                  <a:srgbClr val="0000FF"/>
                </a:solidFill>
                <a:latin typeface="標楷體" panose="03000509000000000000" pitchFamily="65" charset="-120"/>
                <a:ea typeface="標楷體" panose="03000509000000000000" pitchFamily="65" charset="-120"/>
              </a:rPr>
              <a:t>採行措施</a:t>
            </a:r>
            <a:r>
              <a:rPr lang="en-US" altLang="zh-TW" sz="3000" b="1" dirty="0" smtClean="0">
                <a:solidFill>
                  <a:srgbClr val="0000FF"/>
                </a:solidFill>
                <a:latin typeface="Times New Roman" pitchFamily="18" charset="0"/>
                <a:ea typeface="標楷體" panose="03000509000000000000" pitchFamily="65" charset="-120"/>
                <a:cs typeface="Times New Roman" pitchFamily="18" charset="0"/>
              </a:rPr>
              <a:t>(</a:t>
            </a:r>
            <a:r>
              <a:rPr lang="en-US" altLang="zh-TW" sz="3000" b="1" dirty="0">
                <a:solidFill>
                  <a:srgbClr val="0000FF"/>
                </a:solidFill>
                <a:latin typeface="Times New Roman" pitchFamily="18" charset="0"/>
                <a:ea typeface="標楷體" panose="03000509000000000000" pitchFamily="65" charset="-120"/>
                <a:cs typeface="Times New Roman" pitchFamily="18" charset="0"/>
              </a:rPr>
              <a:t>2</a:t>
            </a:r>
            <a:r>
              <a:rPr lang="en-US" altLang="zh-TW" sz="3000" b="1" dirty="0" smtClean="0">
                <a:solidFill>
                  <a:srgbClr val="0000FF"/>
                </a:solidFill>
                <a:latin typeface="Times New Roman" pitchFamily="18" charset="0"/>
                <a:ea typeface="標楷體" panose="03000509000000000000" pitchFamily="65" charset="-120"/>
                <a:cs typeface="Times New Roman" pitchFamily="18" charset="0"/>
              </a:rPr>
              <a:t>/5)</a:t>
            </a:r>
            <a:endParaRPr lang="zh-TW" altLang="zh-TW" sz="3000" b="1" dirty="0">
              <a:solidFill>
                <a:srgbClr val="0000FF"/>
              </a:solidFill>
              <a:latin typeface="Times New Roman" pitchFamily="18" charset="0"/>
              <a:ea typeface="標楷體" panose="03000509000000000000" pitchFamily="65" charset="-120"/>
              <a:cs typeface="Times New Roman" pitchFamily="18" charset="0"/>
            </a:endParaRPr>
          </a:p>
        </p:txBody>
      </p:sp>
      <p:sp>
        <p:nvSpPr>
          <p:cNvPr id="4" name="投影片編號版面配置區 1"/>
          <p:cNvSpPr txBox="1">
            <a:spLocks noGrp="1"/>
          </p:cNvSpPr>
          <p:nvPr/>
        </p:nvSpPr>
        <p:spPr bwMode="auto">
          <a:xfrm>
            <a:off x="7780338" y="6553150"/>
            <a:ext cx="1304925" cy="3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r" eaLnBrk="1" hangingPunct="1"/>
            <a:fld id="{A582D525-6A7B-47DC-B90A-C2D7D1540B40}" type="slidenum">
              <a:rPr lang="en-US" altLang="zh-TW" sz="1400" b="1">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rPr>
              <a:pPr algn="r" eaLnBrk="1" hangingPunct="1"/>
              <a:t>8</a:t>
            </a:fld>
            <a:endParaRPr lang="en-US" altLang="zh-TW" sz="1400" b="1" dirty="0">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nvGrpSpPr>
          <p:cNvPr id="5" name="群組 4"/>
          <p:cNvGrpSpPr/>
          <p:nvPr/>
        </p:nvGrpSpPr>
        <p:grpSpPr>
          <a:xfrm>
            <a:off x="1769" y="841365"/>
            <a:ext cx="2520000" cy="626855"/>
            <a:chOff x="0" y="1157430"/>
            <a:chExt cx="1567139" cy="626855"/>
          </a:xfrm>
        </p:grpSpPr>
        <p:sp>
          <p:nvSpPr>
            <p:cNvPr id="6" name="五邊形 5"/>
            <p:cNvSpPr/>
            <p:nvPr/>
          </p:nvSpPr>
          <p:spPr>
            <a:xfrm>
              <a:off x="0" y="1157430"/>
              <a:ext cx="1567139" cy="626855"/>
            </a:xfrm>
            <a:prstGeom prst="homePlate">
              <a:avLst/>
            </a:prstGeom>
            <a:solidFill>
              <a:schemeClr val="bg1">
                <a:lumMod val="9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7" name="五邊形 4"/>
            <p:cNvSpPr/>
            <p:nvPr/>
          </p:nvSpPr>
          <p:spPr>
            <a:xfrm>
              <a:off x="0" y="1157430"/>
              <a:ext cx="1410425" cy="6268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5344" tIns="42672" rIns="21336" bIns="42672" numCol="1" spcCol="1270" anchor="ctr" anchorCtr="0">
              <a:noAutofit/>
            </a:bodyPr>
            <a:lstStyle/>
            <a:p>
              <a:pPr lvl="0" algn="ctr" defTabSz="711200">
                <a:lnSpc>
                  <a:spcPct val="90000"/>
                </a:lnSpc>
                <a:spcBef>
                  <a:spcPct val="0"/>
                </a:spcBef>
                <a:spcAft>
                  <a:spcPct val="35000"/>
                </a:spcAft>
              </a:pPr>
              <a:r>
                <a:rPr lang="zh-TW" altLang="en-US" sz="1600" b="0" kern="1200" dirty="0" smtClean="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科研人員自律</a:t>
              </a:r>
              <a:endParaRPr lang="zh-TW" altLang="en-US" sz="1600" b="0" kern="1200" dirty="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8" name="群組 7"/>
          <p:cNvGrpSpPr/>
          <p:nvPr/>
        </p:nvGrpSpPr>
        <p:grpSpPr>
          <a:xfrm>
            <a:off x="2161687" y="844575"/>
            <a:ext cx="2520000" cy="626855"/>
            <a:chOff x="1255043" y="1198740"/>
            <a:chExt cx="1567139" cy="626855"/>
          </a:xfrm>
          <a:solidFill>
            <a:schemeClr val="accent3"/>
          </a:solidFill>
        </p:grpSpPr>
        <p:sp>
          <p:nvSpPr>
            <p:cNvPr id="9" name="＞形箭號 8"/>
            <p:cNvSpPr/>
            <p:nvPr/>
          </p:nvSpPr>
          <p:spPr>
            <a:xfrm>
              <a:off x="1255043" y="1198740"/>
              <a:ext cx="1567139" cy="626855"/>
            </a:xfrm>
            <a:prstGeom prst="chevron">
              <a:avLst/>
            </a:prstGeom>
            <a:grpFill/>
          </p:spPr>
          <p:style>
            <a:lnRef idx="2">
              <a:schemeClr val="lt1">
                <a:hueOff val="0"/>
                <a:satOff val="0"/>
                <a:lumOff val="0"/>
                <a:alphaOff val="0"/>
              </a:schemeClr>
            </a:lnRef>
            <a:fillRef idx="1">
              <a:schemeClr val="accent3">
                <a:hueOff val="-199999"/>
                <a:satOff val="6047"/>
                <a:lumOff val="1046"/>
                <a:alphaOff val="0"/>
              </a:schemeClr>
            </a:fillRef>
            <a:effectRef idx="0">
              <a:schemeClr val="accent3">
                <a:hueOff val="-199999"/>
                <a:satOff val="6047"/>
                <a:lumOff val="1046"/>
                <a:alphaOff val="0"/>
              </a:schemeClr>
            </a:effectRef>
            <a:fontRef idx="minor">
              <a:schemeClr val="lt1"/>
            </a:fontRef>
          </p:style>
        </p:sp>
        <p:sp>
          <p:nvSpPr>
            <p:cNvPr id="10" name="＞形箭號 6"/>
            <p:cNvSpPr/>
            <p:nvPr/>
          </p:nvSpPr>
          <p:spPr>
            <a:xfrm>
              <a:off x="1568471" y="1227315"/>
              <a:ext cx="1064495" cy="56820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0" tIns="42672" rIns="0" bIns="42672" numCol="1" spcCol="1270" anchor="ctr" anchorCtr="0">
              <a:noAutofit/>
            </a:bodyPr>
            <a:lstStyle/>
            <a:p>
              <a:pPr lvl="0" algn="ctr" defTabSz="711200">
                <a:lnSpc>
                  <a:spcPct val="90000"/>
                </a:lnSpc>
                <a:spcBef>
                  <a:spcPct val="0"/>
                </a:spcBef>
                <a:spcAft>
                  <a:spcPct val="35000"/>
                </a:spcAft>
              </a:pPr>
              <a:r>
                <a:rPr lang="zh-TW" altLang="en-US" sz="16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加強執行機構</a:t>
              </a:r>
              <a:r>
                <a:rPr lang="zh-TW" altLang="en-US" sz="16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課責</a:t>
              </a:r>
              <a:endParaRPr lang="zh-TW" altLang="en-US" sz="1600" b="0" kern="12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11" name="群組 10"/>
          <p:cNvGrpSpPr/>
          <p:nvPr/>
        </p:nvGrpSpPr>
        <p:grpSpPr>
          <a:xfrm>
            <a:off x="4377423" y="844575"/>
            <a:ext cx="2520000" cy="626855"/>
            <a:chOff x="2508754" y="1198740"/>
            <a:chExt cx="1567139" cy="626855"/>
          </a:xfrm>
        </p:grpSpPr>
        <p:sp>
          <p:nvSpPr>
            <p:cNvPr id="12" name="＞形箭號 11"/>
            <p:cNvSpPr/>
            <p:nvPr/>
          </p:nvSpPr>
          <p:spPr>
            <a:xfrm>
              <a:off x="2508754" y="1198740"/>
              <a:ext cx="1567139" cy="626855"/>
            </a:xfrm>
            <a:prstGeom prst="chevron">
              <a:avLst/>
            </a:prstGeom>
            <a:solidFill>
              <a:schemeClr val="bg1">
                <a:lumMod val="95000"/>
              </a:schemeClr>
            </a:solidFill>
          </p:spPr>
          <p:style>
            <a:lnRef idx="2">
              <a:schemeClr val="lt1">
                <a:hueOff val="0"/>
                <a:satOff val="0"/>
                <a:lumOff val="0"/>
                <a:alphaOff val="0"/>
              </a:schemeClr>
            </a:lnRef>
            <a:fillRef idx="1">
              <a:schemeClr val="accent3">
                <a:hueOff val="-399998"/>
                <a:satOff val="12094"/>
                <a:lumOff val="2091"/>
                <a:alphaOff val="0"/>
              </a:schemeClr>
            </a:fillRef>
            <a:effectRef idx="0">
              <a:schemeClr val="accent3">
                <a:hueOff val="-399998"/>
                <a:satOff val="12094"/>
                <a:lumOff val="2091"/>
                <a:alphaOff val="0"/>
              </a:schemeClr>
            </a:effectRef>
            <a:fontRef idx="minor">
              <a:schemeClr val="lt1"/>
            </a:fontRef>
          </p:style>
        </p:sp>
        <p:sp>
          <p:nvSpPr>
            <p:cNvPr id="14" name="＞形箭號 8"/>
            <p:cNvSpPr/>
            <p:nvPr/>
          </p:nvSpPr>
          <p:spPr>
            <a:xfrm>
              <a:off x="2822182" y="1198740"/>
              <a:ext cx="1070419" cy="6268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42672" rIns="0" bIns="42672" numCol="1" spcCol="1270" anchor="ctr" anchorCtr="0">
              <a:noAutofit/>
            </a:bodyPr>
            <a:lstStyle/>
            <a:p>
              <a:pPr lvl="0" algn="ctr" defTabSz="711200">
                <a:lnSpc>
                  <a:spcPct val="90000"/>
                </a:lnSpc>
                <a:spcBef>
                  <a:spcPct val="0"/>
                </a:spcBef>
                <a:spcAft>
                  <a:spcPct val="35000"/>
                </a:spcAft>
              </a:pPr>
              <a:r>
                <a:rPr lang="zh-TW" altLang="en-US" sz="1600" b="0" kern="1200" dirty="0" smtClean="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補助機關</a:t>
              </a:r>
              <a:r>
                <a:rPr lang="zh-TW" altLang="en-US" sz="1600" dirty="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管理監督</a:t>
              </a:r>
              <a:endParaRPr lang="zh-TW" altLang="en-US" sz="1600" b="0" kern="1200" dirty="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15" name="群組 14"/>
          <p:cNvGrpSpPr/>
          <p:nvPr/>
        </p:nvGrpSpPr>
        <p:grpSpPr>
          <a:xfrm>
            <a:off x="6602685" y="851223"/>
            <a:ext cx="2520000" cy="626855"/>
            <a:chOff x="3762466" y="1197994"/>
            <a:chExt cx="1567139" cy="626855"/>
          </a:xfrm>
        </p:grpSpPr>
        <p:sp>
          <p:nvSpPr>
            <p:cNvPr id="16" name="＞形箭號 15"/>
            <p:cNvSpPr/>
            <p:nvPr/>
          </p:nvSpPr>
          <p:spPr>
            <a:xfrm>
              <a:off x="3762466" y="1197994"/>
              <a:ext cx="1567139" cy="626855"/>
            </a:xfrm>
            <a:prstGeom prst="chevron">
              <a:avLst/>
            </a:prstGeom>
            <a:solidFill>
              <a:schemeClr val="bg1">
                <a:lumMod val="95000"/>
              </a:schemeClr>
            </a:solidFill>
          </p:spPr>
          <p:style>
            <a:lnRef idx="2">
              <a:schemeClr val="lt1">
                <a:hueOff val="0"/>
                <a:satOff val="0"/>
                <a:lumOff val="0"/>
                <a:alphaOff val="0"/>
              </a:schemeClr>
            </a:lnRef>
            <a:fillRef idx="1">
              <a:schemeClr val="accent3">
                <a:hueOff val="-599998"/>
                <a:satOff val="18141"/>
                <a:lumOff val="3137"/>
                <a:alphaOff val="0"/>
              </a:schemeClr>
            </a:fillRef>
            <a:effectRef idx="0">
              <a:schemeClr val="accent3">
                <a:hueOff val="-599998"/>
                <a:satOff val="18141"/>
                <a:lumOff val="3137"/>
                <a:alphaOff val="0"/>
              </a:schemeClr>
            </a:effectRef>
            <a:fontRef idx="minor">
              <a:schemeClr val="lt1"/>
            </a:fontRef>
          </p:style>
        </p:sp>
        <p:sp>
          <p:nvSpPr>
            <p:cNvPr id="17" name="＞形箭號 10"/>
            <p:cNvSpPr/>
            <p:nvPr/>
          </p:nvSpPr>
          <p:spPr>
            <a:xfrm>
              <a:off x="4075894" y="1197994"/>
              <a:ext cx="940284" cy="6268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4008" tIns="42672" rIns="21336" bIns="42672" numCol="1" spcCol="1270" anchor="ctr" anchorCtr="0">
              <a:noAutofit/>
            </a:bodyPr>
            <a:lstStyle/>
            <a:p>
              <a:pPr lvl="0" algn="ctr" defTabSz="711200">
                <a:lnSpc>
                  <a:spcPct val="90000"/>
                </a:lnSpc>
                <a:spcBef>
                  <a:spcPct val="0"/>
                </a:spcBef>
                <a:spcAft>
                  <a:spcPct val="35000"/>
                </a:spcAft>
              </a:pPr>
              <a:r>
                <a:rPr lang="zh-TW" altLang="en-US" sz="1600" b="0" kern="1200" dirty="0" smtClean="0">
                  <a:solidFill>
                    <a:schemeClr val="bg1">
                      <a:lumMod val="50000"/>
                    </a:schemeClr>
                  </a:solidFill>
                  <a:latin typeface="標楷體" panose="03000509000000000000" pitchFamily="65" charset="-120"/>
                  <a:ea typeface="標楷體" panose="03000509000000000000" pitchFamily="65" charset="-120"/>
                </a:rPr>
                <a:t>跨部會合作</a:t>
              </a:r>
              <a:endParaRPr lang="zh-TW" altLang="en-US" sz="1600" b="0" kern="1200" dirty="0">
                <a:solidFill>
                  <a:schemeClr val="bg1">
                    <a:lumMod val="50000"/>
                  </a:schemeClr>
                </a:solidFill>
                <a:latin typeface="標楷體" panose="03000509000000000000" pitchFamily="65" charset="-120"/>
                <a:ea typeface="標楷體" panose="03000509000000000000" pitchFamily="65" charset="-120"/>
              </a:endParaRPr>
            </a:p>
          </p:txBody>
        </p:sp>
      </p:grpSp>
      <p:sp>
        <p:nvSpPr>
          <p:cNvPr id="18" name="矩形 17"/>
          <p:cNvSpPr/>
          <p:nvPr/>
        </p:nvSpPr>
        <p:spPr>
          <a:xfrm>
            <a:off x="309811" y="1830787"/>
            <a:ext cx="8640960" cy="1015663"/>
          </a:xfrm>
          <a:prstGeom prst="rect">
            <a:avLst/>
          </a:prstGeom>
          <a:ln>
            <a:solidFill>
              <a:schemeClr val="accent6">
                <a:shade val="95000"/>
                <a:satMod val="105000"/>
              </a:schemeClr>
            </a:solidFill>
          </a:ln>
        </p:spPr>
        <p:txBody>
          <a:bodyPr wrap="square">
            <a:spAutoFit/>
          </a:bodyPr>
          <a:lstStyle/>
          <a:p>
            <a:pPr marL="457200" indent="-6350"/>
            <a:r>
              <a:rPr lang="zh-TW" altLang="en-US" sz="2000" kern="0" dirty="0" smtClean="0">
                <a:solidFill>
                  <a:prstClr val="black"/>
                </a:solidFill>
                <a:latin typeface="Times New Roman" pitchFamily="18" charset="0"/>
                <a:ea typeface="標楷體" panose="03000509000000000000" pitchFamily="65" charset="-120"/>
                <a:cs typeface="Times New Roman" pitchFamily="18" charset="0"/>
              </a:rPr>
              <a:t>由執行</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機構於</a:t>
            </a:r>
            <a:r>
              <a:rPr lang="en-US" altLang="zh-TW" sz="2000" kern="0" dirty="0">
                <a:solidFill>
                  <a:prstClr val="black"/>
                </a:solidFill>
                <a:latin typeface="Times New Roman" pitchFamily="18" charset="0"/>
                <a:ea typeface="標楷體" panose="03000509000000000000" pitchFamily="65" charset="-120"/>
                <a:cs typeface="Times New Roman" pitchFamily="18" charset="0"/>
              </a:rPr>
              <a:t>106</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年</a:t>
            </a:r>
            <a:r>
              <a:rPr lang="en-US" altLang="zh-TW" sz="2000" kern="0" dirty="0">
                <a:solidFill>
                  <a:prstClr val="black"/>
                </a:solidFill>
                <a:latin typeface="Times New Roman" pitchFamily="18" charset="0"/>
                <a:ea typeface="標楷體" panose="03000509000000000000" pitchFamily="65" charset="-120"/>
                <a:cs typeface="Times New Roman" pitchFamily="18" charset="0"/>
              </a:rPr>
              <a:t>12</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月</a:t>
            </a:r>
            <a:r>
              <a:rPr lang="en-US" altLang="zh-TW" sz="2000" kern="0" dirty="0">
                <a:solidFill>
                  <a:prstClr val="black"/>
                </a:solidFill>
                <a:latin typeface="Times New Roman" pitchFamily="18" charset="0"/>
                <a:ea typeface="標楷體" panose="03000509000000000000" pitchFamily="65" charset="-120"/>
                <a:cs typeface="Times New Roman" pitchFamily="18" charset="0"/>
              </a:rPr>
              <a:t>1</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日前辦理</a:t>
            </a:r>
            <a:r>
              <a:rPr lang="zh-TW" altLang="en-US" sz="2000" kern="0" dirty="0" smtClean="0">
                <a:solidFill>
                  <a:prstClr val="black"/>
                </a:solidFill>
                <a:latin typeface="Times New Roman" pitchFamily="18" charset="0"/>
                <a:ea typeface="標楷體" panose="03000509000000000000" pitchFamily="65" charset="-120"/>
                <a:cs typeface="Times New Roman" pitchFamily="18" charset="0"/>
              </a:rPr>
              <a:t>完成</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學術倫理自律及相關管理</a:t>
            </a:r>
            <a:r>
              <a:rPr lang="zh-TW" altLang="en-US" sz="2000" kern="0" dirty="0" smtClean="0">
                <a:solidFill>
                  <a:prstClr val="black"/>
                </a:solidFill>
                <a:latin typeface="Times New Roman" pitchFamily="18" charset="0"/>
                <a:ea typeface="標楷體" panose="03000509000000000000" pitchFamily="65" charset="-120"/>
                <a:cs typeface="Times New Roman" pitchFamily="18" charset="0"/>
              </a:rPr>
              <a:t>機制並報</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本</a:t>
            </a:r>
            <a:r>
              <a:rPr lang="zh-TW" altLang="en-US" sz="2000" kern="0" dirty="0" smtClean="0">
                <a:solidFill>
                  <a:prstClr val="black"/>
                </a:solidFill>
                <a:latin typeface="Times New Roman" pitchFamily="18" charset="0"/>
                <a:ea typeface="標楷體" panose="03000509000000000000" pitchFamily="65" charset="-120"/>
                <a:cs typeface="Times New Roman" pitchFamily="18" charset="0"/>
              </a:rPr>
              <a:t>部</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備查</a:t>
            </a:r>
            <a:r>
              <a:rPr lang="zh-TW" altLang="en-US" sz="2000" kern="0" dirty="0" smtClean="0">
                <a:solidFill>
                  <a:prstClr val="black"/>
                </a:solidFill>
                <a:latin typeface="Times New Roman" pitchFamily="18" charset="0"/>
                <a:ea typeface="標楷體" panose="03000509000000000000" pitchFamily="65" charset="-120"/>
                <a:cs typeface="Times New Roman" pitchFamily="18" charset="0"/>
              </a:rPr>
              <a:t>，對未能配合建立學術倫理相關管理機制</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者，</a:t>
            </a:r>
            <a:r>
              <a:rPr lang="zh-TW" altLang="en-US" sz="2000" kern="0" dirty="0" smtClean="0">
                <a:solidFill>
                  <a:prstClr val="black"/>
                </a:solidFill>
                <a:latin typeface="Times New Roman" pitchFamily="18" charset="0"/>
                <a:ea typeface="標楷體" panose="03000509000000000000" pitchFamily="65" charset="-120"/>
                <a:cs typeface="Times New Roman" pitchFamily="18" charset="0"/>
              </a:rPr>
              <a:t>本部得不予</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受理補助專題計畫申請，</a:t>
            </a:r>
            <a:r>
              <a:rPr lang="zh-TW" altLang="en-US" sz="2000" kern="0" dirty="0" smtClean="0">
                <a:solidFill>
                  <a:prstClr val="black"/>
                </a:solidFill>
                <a:latin typeface="Times New Roman" pitchFamily="18" charset="0"/>
                <a:ea typeface="標楷體" panose="03000509000000000000" pitchFamily="65" charset="-120"/>
                <a:cs typeface="Times New Roman" pitchFamily="18" charset="0"/>
              </a:rPr>
              <a:t>以為課責。</a:t>
            </a:r>
            <a:endParaRPr lang="en-US" altLang="zh-TW" sz="2000" kern="0" dirty="0">
              <a:solidFill>
                <a:prstClr val="black"/>
              </a:solidFill>
              <a:latin typeface="Times New Roman" pitchFamily="18" charset="0"/>
              <a:ea typeface="標楷體" panose="03000509000000000000" pitchFamily="65" charset="-120"/>
              <a:cs typeface="Times New Roman" pitchFamily="18" charset="0"/>
              <a:sym typeface="Calibri"/>
            </a:endParaRPr>
          </a:p>
        </p:txBody>
      </p:sp>
      <p:sp>
        <p:nvSpPr>
          <p:cNvPr id="19" name="AutoShape 39"/>
          <p:cNvSpPr>
            <a:spLocks noChangeArrowheads="1"/>
          </p:cNvSpPr>
          <p:nvPr/>
        </p:nvSpPr>
        <p:spPr bwMode="auto">
          <a:xfrm>
            <a:off x="158116" y="1546823"/>
            <a:ext cx="2111652" cy="324000"/>
          </a:xfrm>
          <a:prstGeom prst="flowChartAlternateProcess">
            <a:avLst/>
          </a:prstGeom>
          <a:ln>
            <a:headEnd/>
            <a:tailEnd/>
          </a:ln>
        </p:spPr>
        <p:style>
          <a:lnRef idx="1">
            <a:schemeClr val="accent1"/>
          </a:lnRef>
          <a:fillRef idx="2">
            <a:schemeClr val="accent1"/>
          </a:fillRef>
          <a:effectRef idx="1">
            <a:schemeClr val="accent1"/>
          </a:effectRef>
          <a:fontRef idx="minor">
            <a:schemeClr val="dk1"/>
          </a:fontRef>
        </p:style>
        <p:txBody>
          <a:bodyPr lIns="36000" tIns="0" rIns="0" bIns="0" anchor="ctr">
            <a:flatTx/>
          </a:bodyPr>
          <a:lstStyle/>
          <a:p>
            <a:pPr defTabSz="936000" fontAlgn="auto">
              <a:spcBef>
                <a:spcPts val="0"/>
              </a:spcBef>
              <a:spcAft>
                <a:spcPts val="0"/>
              </a:spcAft>
              <a:defRPr/>
            </a:pPr>
            <a:r>
              <a:rPr lang="zh-TW" altLang="en-US" sz="2000" b="1" kern="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目  </a:t>
            </a:r>
            <a:r>
              <a:rPr lang="zh-TW" altLang="en-US" sz="2000" b="1" kern="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的</a:t>
            </a:r>
            <a:endParaRPr kumimoji="0" lang="zh-TW" altLang="en-US" sz="2000" b="1" kern="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0" name="矩形 19"/>
          <p:cNvSpPr/>
          <p:nvPr/>
        </p:nvSpPr>
        <p:spPr>
          <a:xfrm>
            <a:off x="309811" y="3170397"/>
            <a:ext cx="8640960" cy="3170099"/>
          </a:xfrm>
          <a:prstGeom prst="rect">
            <a:avLst/>
          </a:prstGeom>
          <a:ln>
            <a:solidFill>
              <a:schemeClr val="accent6">
                <a:shade val="95000"/>
                <a:satMod val="105000"/>
              </a:schemeClr>
            </a:solidFill>
          </a:ln>
        </p:spPr>
        <p:txBody>
          <a:bodyPr wrap="square">
            <a:spAutoFit/>
          </a:bodyPr>
          <a:lstStyle/>
          <a:p>
            <a:pPr marL="457200" indent="-457200">
              <a:buFont typeface="Wingdings" panose="05000000000000000000" pitchFamily="2" charset="2"/>
              <a:buChar char="u"/>
            </a:pPr>
            <a:endParaRPr lang="en-US" altLang="zh-TW" sz="2000" b="1" u="sng" kern="0" dirty="0" smtClean="0">
              <a:solidFill>
                <a:srgbClr val="0000CC"/>
              </a:solidFill>
              <a:latin typeface="Times New Roman" pitchFamily="18" charset="0"/>
              <a:ea typeface="標楷體" panose="03000509000000000000" pitchFamily="65" charset="-120"/>
              <a:cs typeface="Times New Roman" pitchFamily="18" charset="0"/>
            </a:endParaRPr>
          </a:p>
          <a:p>
            <a:pPr marL="457200" indent="-457200">
              <a:buFont typeface="Wingdings" panose="05000000000000000000" pitchFamily="2" charset="2"/>
              <a:buChar char="u"/>
            </a:pPr>
            <a:r>
              <a:rPr lang="en-US" altLang="zh-TW" sz="2000" b="1" u="sng" kern="0" dirty="0" smtClean="0">
                <a:solidFill>
                  <a:srgbClr val="0000CC"/>
                </a:solidFill>
                <a:latin typeface="Times New Roman" pitchFamily="18" charset="0"/>
                <a:ea typeface="標楷體" panose="03000509000000000000" pitchFamily="65" charset="-120"/>
                <a:cs typeface="Times New Roman" pitchFamily="18" charset="0"/>
              </a:rPr>
              <a:t>(</a:t>
            </a:r>
            <a:r>
              <a:rPr lang="zh-TW" altLang="en-US" sz="2000" b="1" u="sng" kern="0" dirty="0" smtClean="0">
                <a:solidFill>
                  <a:srgbClr val="0000CC"/>
                </a:solidFill>
                <a:latin typeface="Times New Roman" pitchFamily="18" charset="0"/>
                <a:ea typeface="標楷體" panose="03000509000000000000" pitchFamily="65" charset="-120"/>
                <a:cs typeface="Times New Roman" pitchFamily="18" charset="0"/>
              </a:rPr>
              <a:t>責</a:t>
            </a:r>
            <a:r>
              <a:rPr lang="zh-TW" altLang="en-US" sz="2000" b="1" u="sng" kern="0" dirty="0">
                <a:solidFill>
                  <a:srgbClr val="0000CC"/>
                </a:solidFill>
                <a:latin typeface="Times New Roman" pitchFamily="18" charset="0"/>
                <a:ea typeface="標楷體" panose="03000509000000000000" pitchFamily="65" charset="-120"/>
                <a:cs typeface="Times New Roman" pitchFamily="18" charset="0"/>
              </a:rPr>
              <a:t>成</a:t>
            </a:r>
            <a:r>
              <a:rPr lang="zh-TW" altLang="en-US" sz="2000" b="1" u="sng" kern="0" dirty="0" smtClean="0">
                <a:solidFill>
                  <a:srgbClr val="0000CC"/>
                </a:solidFill>
                <a:latin typeface="Times New Roman" pitchFamily="18" charset="0"/>
                <a:ea typeface="標楷體" panose="03000509000000000000" pitchFamily="65" charset="-120"/>
                <a:cs typeface="Times New Roman" pitchFamily="18" charset="0"/>
              </a:rPr>
              <a:t>申請機構建立學倫管理機構</a:t>
            </a:r>
            <a:r>
              <a:rPr lang="en-US" altLang="zh-TW" sz="2000" b="1" u="sng" kern="0" dirty="0" smtClean="0">
                <a:solidFill>
                  <a:srgbClr val="0000CC"/>
                </a:solidFill>
                <a:latin typeface="Times New Roman" pitchFamily="18" charset="0"/>
                <a:ea typeface="標楷體" panose="03000509000000000000" pitchFamily="65" charset="-120"/>
                <a:cs typeface="Times New Roman" pitchFamily="18" charset="0"/>
              </a:rPr>
              <a:t>)</a:t>
            </a:r>
            <a:r>
              <a:rPr lang="zh-TW" altLang="en-US" sz="2000" b="1" u="sng" kern="0" dirty="0" smtClean="0">
                <a:solidFill>
                  <a:srgbClr val="0000CC"/>
                </a:solidFill>
                <a:latin typeface="Times New Roman" pitchFamily="18" charset="0"/>
                <a:ea typeface="標楷體" panose="03000509000000000000" pitchFamily="65" charset="-120"/>
                <a:cs typeface="Times New Roman" pitchFamily="18" charset="0"/>
              </a:rPr>
              <a:t>修正</a:t>
            </a:r>
            <a:r>
              <a:rPr lang="zh-TW" altLang="en-US" sz="2000" b="1" u="sng" kern="0" dirty="0">
                <a:solidFill>
                  <a:srgbClr val="0000CC"/>
                </a:solidFill>
                <a:latin typeface="Times New Roman" pitchFamily="18" charset="0"/>
                <a:ea typeface="標楷體" panose="03000509000000000000" pitchFamily="65" charset="-120"/>
                <a:cs typeface="Times New Roman" pitchFamily="18" charset="0"/>
              </a:rPr>
              <a:t>「科技部補助專題研究計畫作業要點」</a:t>
            </a:r>
            <a:r>
              <a:rPr lang="zh-TW" altLang="en-US" sz="2000" b="1" u="sng" kern="0" dirty="0" smtClean="0">
                <a:solidFill>
                  <a:srgbClr val="0000CC"/>
                </a:solidFill>
                <a:latin typeface="Times New Roman" pitchFamily="18" charset="0"/>
                <a:ea typeface="標楷體" panose="03000509000000000000" pitchFamily="65" charset="-120"/>
                <a:cs typeface="Times New Roman" pitchFamily="18" charset="0"/>
              </a:rPr>
              <a:t>第</a:t>
            </a:r>
            <a:r>
              <a:rPr lang="en-US" altLang="zh-TW" sz="2000" b="1" u="sng" kern="0" dirty="0" smtClean="0">
                <a:solidFill>
                  <a:srgbClr val="0000CC"/>
                </a:solidFill>
                <a:latin typeface="Times New Roman" pitchFamily="18" charset="0"/>
                <a:ea typeface="標楷體" panose="03000509000000000000" pitchFamily="65" charset="-120"/>
                <a:cs typeface="Times New Roman" pitchFamily="18" charset="0"/>
              </a:rPr>
              <a:t>26</a:t>
            </a:r>
            <a:r>
              <a:rPr lang="zh-TW" altLang="en-US" sz="2000" b="1" u="sng" kern="0" dirty="0" smtClean="0">
                <a:solidFill>
                  <a:srgbClr val="0000CC"/>
                </a:solidFill>
                <a:latin typeface="Times New Roman" pitchFamily="18" charset="0"/>
                <a:ea typeface="標楷體" panose="03000509000000000000" pitchFamily="65" charset="-120"/>
                <a:cs typeface="Times New Roman" pitchFamily="18" charset="0"/>
              </a:rPr>
              <a:t>點第</a:t>
            </a:r>
            <a:r>
              <a:rPr lang="en-US" altLang="zh-TW" sz="2000" b="1" u="sng" kern="0" dirty="0" smtClean="0">
                <a:solidFill>
                  <a:srgbClr val="0000CC"/>
                </a:solidFill>
                <a:latin typeface="Times New Roman" pitchFamily="18" charset="0"/>
                <a:ea typeface="標楷體" panose="03000509000000000000" pitchFamily="65" charset="-120"/>
                <a:cs typeface="Times New Roman" pitchFamily="18" charset="0"/>
              </a:rPr>
              <a:t>1</a:t>
            </a:r>
            <a:r>
              <a:rPr lang="zh-TW" altLang="en-US" sz="2000" b="1" u="sng" kern="0" dirty="0" smtClean="0">
                <a:solidFill>
                  <a:srgbClr val="0000CC"/>
                </a:solidFill>
                <a:latin typeface="Times New Roman" pitchFamily="18" charset="0"/>
                <a:ea typeface="標楷體" panose="03000509000000000000" pitchFamily="65" charset="-120"/>
                <a:cs typeface="Times New Roman" pitchFamily="18" charset="0"/>
              </a:rPr>
              <a:t>項第</a:t>
            </a:r>
            <a:r>
              <a:rPr lang="en-US" altLang="zh-TW" sz="2000" b="1" u="sng" kern="0" dirty="0" smtClean="0">
                <a:solidFill>
                  <a:srgbClr val="0000CC"/>
                </a:solidFill>
                <a:latin typeface="Times New Roman" pitchFamily="18" charset="0"/>
                <a:ea typeface="標楷體" panose="03000509000000000000" pitchFamily="65" charset="-120"/>
                <a:cs typeface="Times New Roman" pitchFamily="18" charset="0"/>
              </a:rPr>
              <a:t>8</a:t>
            </a:r>
            <a:r>
              <a:rPr lang="zh-TW" altLang="en-US" sz="2000" b="1" u="sng" kern="0" dirty="0" smtClean="0">
                <a:solidFill>
                  <a:srgbClr val="0000CC"/>
                </a:solidFill>
                <a:latin typeface="Times New Roman" pitchFamily="18" charset="0"/>
                <a:ea typeface="標楷體" panose="03000509000000000000" pitchFamily="65" charset="-120"/>
                <a:cs typeface="Times New Roman" pitchFamily="18" charset="0"/>
              </a:rPr>
              <a:t>款規定，條文如下：</a:t>
            </a:r>
            <a:endParaRPr lang="en-US" altLang="zh-TW" sz="2000" b="1" u="sng" kern="0" dirty="0" smtClean="0">
              <a:solidFill>
                <a:srgbClr val="0000CC"/>
              </a:solidFill>
              <a:latin typeface="Times New Roman" pitchFamily="18" charset="0"/>
              <a:ea typeface="標楷體" panose="03000509000000000000" pitchFamily="65" charset="-120"/>
              <a:cs typeface="Times New Roman" pitchFamily="18" charset="0"/>
            </a:endParaRPr>
          </a:p>
          <a:p>
            <a:pPr marL="457200" indent="-6350"/>
            <a:r>
              <a:rPr lang="zh-TW" altLang="en-US" sz="2000" kern="0" dirty="0">
                <a:solidFill>
                  <a:prstClr val="black"/>
                </a:solidFill>
                <a:latin typeface="Times New Roman" pitchFamily="18" charset="0"/>
                <a:ea typeface="標楷體" panose="03000509000000000000" pitchFamily="65" charset="-120"/>
                <a:cs typeface="Times New Roman" pitchFamily="18" charset="0"/>
              </a:rPr>
              <a:t>申請機構應於</a:t>
            </a:r>
            <a:r>
              <a:rPr lang="en-US" altLang="zh-TW" sz="2000" kern="0" dirty="0">
                <a:solidFill>
                  <a:srgbClr val="FF0000"/>
                </a:solidFill>
                <a:latin typeface="Times New Roman" pitchFamily="18" charset="0"/>
                <a:ea typeface="標楷體" panose="03000509000000000000" pitchFamily="65" charset="-120"/>
                <a:cs typeface="Times New Roman" pitchFamily="18" charset="0"/>
              </a:rPr>
              <a:t>106</a:t>
            </a:r>
            <a:r>
              <a:rPr lang="zh-TW" altLang="en-US" sz="2000" kern="0" dirty="0">
                <a:solidFill>
                  <a:srgbClr val="FF0000"/>
                </a:solidFill>
                <a:latin typeface="Times New Roman" pitchFamily="18" charset="0"/>
                <a:ea typeface="標楷體" panose="03000509000000000000" pitchFamily="65" charset="-120"/>
                <a:cs typeface="Times New Roman" pitchFamily="18" charset="0"/>
              </a:rPr>
              <a:t>年</a:t>
            </a:r>
            <a:r>
              <a:rPr lang="en-US" altLang="zh-TW" sz="2000" kern="0" dirty="0">
                <a:solidFill>
                  <a:srgbClr val="FF0000"/>
                </a:solidFill>
                <a:latin typeface="Times New Roman" pitchFamily="18" charset="0"/>
                <a:ea typeface="標楷體" panose="03000509000000000000" pitchFamily="65" charset="-120"/>
                <a:cs typeface="Times New Roman" pitchFamily="18" charset="0"/>
              </a:rPr>
              <a:t>12</a:t>
            </a:r>
            <a:r>
              <a:rPr lang="zh-TW" altLang="en-US" sz="2000" kern="0" dirty="0">
                <a:solidFill>
                  <a:srgbClr val="FF0000"/>
                </a:solidFill>
                <a:latin typeface="Times New Roman" pitchFamily="18" charset="0"/>
                <a:ea typeface="標楷體" panose="03000509000000000000" pitchFamily="65" charset="-120"/>
                <a:cs typeface="Times New Roman" pitchFamily="18" charset="0"/>
              </a:rPr>
              <a:t>月</a:t>
            </a:r>
            <a:r>
              <a:rPr lang="en-US" altLang="zh-TW" sz="2000" kern="0" dirty="0">
                <a:solidFill>
                  <a:srgbClr val="FF0000"/>
                </a:solidFill>
                <a:latin typeface="Times New Roman" pitchFamily="18" charset="0"/>
                <a:ea typeface="標楷體" panose="03000509000000000000" pitchFamily="65" charset="-120"/>
                <a:cs typeface="Times New Roman" pitchFamily="18" charset="0"/>
              </a:rPr>
              <a:t>1</a:t>
            </a:r>
            <a:r>
              <a:rPr lang="zh-TW" altLang="en-US" sz="2000" kern="0" dirty="0">
                <a:solidFill>
                  <a:srgbClr val="FF0000"/>
                </a:solidFill>
                <a:latin typeface="Times New Roman" pitchFamily="18" charset="0"/>
                <a:ea typeface="標楷體" panose="03000509000000000000" pitchFamily="65" charset="-120"/>
                <a:cs typeface="Times New Roman" pitchFamily="18" charset="0"/>
              </a:rPr>
              <a:t>日前</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辦理完成下列事項，</a:t>
            </a:r>
            <a:r>
              <a:rPr lang="zh-TW" altLang="en-US" sz="2000" kern="0" dirty="0">
                <a:solidFill>
                  <a:srgbClr val="FF0000"/>
                </a:solidFill>
                <a:latin typeface="Times New Roman" pitchFamily="18" charset="0"/>
                <a:ea typeface="標楷體" panose="03000509000000000000" pitchFamily="65" charset="-120"/>
                <a:cs typeface="Times New Roman" pitchFamily="18" charset="0"/>
              </a:rPr>
              <a:t>未辦理完成者，本部得不受理所申請之研究計畫</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a:t>
            </a:r>
          </a:p>
          <a:p>
            <a:pPr marL="457200" indent="-6350"/>
            <a:r>
              <a:rPr lang="en-US" altLang="zh-TW" sz="2000" kern="0" dirty="0">
                <a:solidFill>
                  <a:prstClr val="black"/>
                </a:solidFill>
                <a:latin typeface="Times New Roman" pitchFamily="18" charset="0"/>
                <a:ea typeface="標楷體" panose="03000509000000000000" pitchFamily="65" charset="-120"/>
                <a:cs typeface="Times New Roman" pitchFamily="18" charset="0"/>
              </a:rPr>
              <a:t>1.</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訂定學術倫理管理及自律規範。</a:t>
            </a:r>
          </a:p>
          <a:p>
            <a:pPr marL="457200" indent="-6350"/>
            <a:r>
              <a:rPr lang="en-US" altLang="zh-TW" sz="2000" kern="0" dirty="0">
                <a:solidFill>
                  <a:prstClr val="black"/>
                </a:solidFill>
                <a:latin typeface="Times New Roman" pitchFamily="18" charset="0"/>
                <a:ea typeface="標楷體" panose="03000509000000000000" pitchFamily="65" charset="-120"/>
                <a:cs typeface="Times New Roman" pitchFamily="18" charset="0"/>
              </a:rPr>
              <a:t>2.</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指定或成立學術倫理管理專責單位。</a:t>
            </a:r>
          </a:p>
          <a:p>
            <a:pPr marL="457200" indent="-6350"/>
            <a:r>
              <a:rPr lang="en-US" altLang="zh-TW" sz="2000" kern="0" dirty="0">
                <a:solidFill>
                  <a:prstClr val="black"/>
                </a:solidFill>
                <a:latin typeface="Times New Roman" pitchFamily="18" charset="0"/>
                <a:ea typeface="標楷體" panose="03000509000000000000" pitchFamily="65" charset="-120"/>
                <a:cs typeface="Times New Roman" pitchFamily="18" charset="0"/>
              </a:rPr>
              <a:t>3.</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建立學術倫理教育機制。</a:t>
            </a:r>
          </a:p>
          <a:p>
            <a:pPr marL="457200" indent="-6350"/>
            <a:r>
              <a:rPr lang="en-US" altLang="zh-TW" sz="2000" kern="0" dirty="0">
                <a:solidFill>
                  <a:prstClr val="black"/>
                </a:solidFill>
                <a:latin typeface="Times New Roman" pitchFamily="18" charset="0"/>
                <a:ea typeface="標楷體" panose="03000509000000000000" pitchFamily="65" charset="-120"/>
                <a:cs typeface="Times New Roman" pitchFamily="18" charset="0"/>
              </a:rPr>
              <a:t>4.</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訂定學術倫理案件處理標準作業流程。</a:t>
            </a:r>
          </a:p>
          <a:p>
            <a:pPr marL="457200" indent="-6350"/>
            <a:endParaRPr lang="zh-TW" altLang="en-US" sz="2000" kern="0" dirty="0" smtClean="0">
              <a:solidFill>
                <a:prstClr val="black"/>
              </a:solidFill>
              <a:latin typeface="Times New Roman" pitchFamily="18" charset="0"/>
              <a:ea typeface="標楷體" panose="03000509000000000000" pitchFamily="65" charset="-120"/>
              <a:cs typeface="Times New Roman" pitchFamily="18" charset="0"/>
            </a:endParaRPr>
          </a:p>
        </p:txBody>
      </p:sp>
      <p:sp>
        <p:nvSpPr>
          <p:cNvPr id="21" name="AutoShape 39"/>
          <p:cNvSpPr>
            <a:spLocks noChangeArrowheads="1"/>
          </p:cNvSpPr>
          <p:nvPr/>
        </p:nvSpPr>
        <p:spPr bwMode="auto">
          <a:xfrm>
            <a:off x="158116" y="2886433"/>
            <a:ext cx="2111652" cy="324000"/>
          </a:xfrm>
          <a:prstGeom prst="flowChartAlternateProcess">
            <a:avLst/>
          </a:prstGeom>
          <a:ln>
            <a:headEnd/>
            <a:tailEnd/>
          </a:ln>
        </p:spPr>
        <p:style>
          <a:lnRef idx="1">
            <a:schemeClr val="accent1"/>
          </a:lnRef>
          <a:fillRef idx="2">
            <a:schemeClr val="accent1"/>
          </a:fillRef>
          <a:effectRef idx="1">
            <a:schemeClr val="accent1"/>
          </a:effectRef>
          <a:fontRef idx="minor">
            <a:schemeClr val="dk1"/>
          </a:fontRef>
        </p:style>
        <p:txBody>
          <a:bodyPr lIns="36000" tIns="0" rIns="0" bIns="0" anchor="ctr">
            <a:flatTx/>
          </a:bodyPr>
          <a:lstStyle/>
          <a:p>
            <a:pPr defTabSz="936000" fontAlgn="auto">
              <a:spcBef>
                <a:spcPts val="0"/>
              </a:spcBef>
              <a:spcAft>
                <a:spcPts val="0"/>
              </a:spcAft>
              <a:defRPr/>
            </a:pPr>
            <a:r>
              <a:rPr lang="zh-TW" altLang="en-US" sz="2000" b="1" kern="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en-US" sz="2000" b="1" kern="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措  施</a:t>
            </a:r>
            <a:endParaRPr kumimoji="0" lang="zh-TW" altLang="en-US" sz="2000" b="1" kern="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9614625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 Box 1"/>
          <p:cNvSpPr txBox="1">
            <a:spLocks noChangeArrowheads="1"/>
          </p:cNvSpPr>
          <p:nvPr/>
        </p:nvSpPr>
        <p:spPr bwMode="auto">
          <a:xfrm>
            <a:off x="1" y="0"/>
            <a:ext cx="9144000" cy="836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spcBef>
                <a:spcPts val="8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微軟正黑體" pitchFamily="32" charset="-120"/>
                <a:ea typeface="微軟正黑體" pitchFamily="32" charset="-120"/>
              </a:defRPr>
            </a:lvl1pPr>
            <a:lvl2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微軟正黑體" pitchFamily="32" charset="-120"/>
                <a:ea typeface="微軟正黑體" pitchFamily="32" charset="-120"/>
              </a:defRPr>
            </a:lvl2pPr>
            <a:lvl3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微軟正黑體" pitchFamily="32" charset="-120"/>
                <a:ea typeface="微軟正黑體" pitchFamily="32" charset="-120"/>
              </a:defRPr>
            </a:lvl3pPr>
            <a:lvl4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微軟正黑體" pitchFamily="32" charset="-120"/>
                <a:ea typeface="微軟正黑體" pitchFamily="32" charset="-120"/>
              </a:defRPr>
            </a:lvl4pPr>
            <a:lvl5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5pPr>
            <a:lvl6pPr marL="25146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6pPr>
            <a:lvl7pPr marL="29718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7pPr>
            <a:lvl8pPr marL="34290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8pPr>
            <a:lvl9pPr marL="38862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9pPr>
          </a:lstStyle>
          <a:p>
            <a:pPr lvl="0" algn="ctr" eaLnBrk="1" hangingPunct="1">
              <a:spcBef>
                <a:spcPct val="0"/>
              </a:spcBef>
            </a:pPr>
            <a:r>
              <a:rPr lang="zh-TW" altLang="en-US" sz="4400" b="1" dirty="0" smtClean="0">
                <a:solidFill>
                  <a:srgbClr val="0000FF"/>
                </a:solidFill>
                <a:latin typeface="標楷體" panose="03000509000000000000" pitchFamily="65" charset="-120"/>
                <a:ea typeface="標楷體" panose="03000509000000000000" pitchFamily="65" charset="-120"/>
              </a:rPr>
              <a:t>採行措施</a:t>
            </a:r>
            <a:r>
              <a:rPr lang="en-US" altLang="zh-TW" sz="3000" b="1" dirty="0" smtClean="0">
                <a:solidFill>
                  <a:srgbClr val="0000FF"/>
                </a:solidFill>
                <a:latin typeface="Times New Roman" pitchFamily="18" charset="0"/>
                <a:ea typeface="標楷體" panose="03000509000000000000" pitchFamily="65" charset="-120"/>
                <a:cs typeface="Times New Roman" pitchFamily="18" charset="0"/>
              </a:rPr>
              <a:t>(</a:t>
            </a:r>
            <a:r>
              <a:rPr lang="en-US" altLang="zh-TW" sz="3000" b="1" dirty="0">
                <a:solidFill>
                  <a:srgbClr val="0000FF"/>
                </a:solidFill>
                <a:latin typeface="Times New Roman" pitchFamily="18" charset="0"/>
                <a:ea typeface="標楷體" panose="03000509000000000000" pitchFamily="65" charset="-120"/>
                <a:cs typeface="Times New Roman" pitchFamily="18" charset="0"/>
              </a:rPr>
              <a:t>3</a:t>
            </a:r>
            <a:r>
              <a:rPr lang="en-US" altLang="zh-TW" sz="3000" b="1" dirty="0" smtClean="0">
                <a:solidFill>
                  <a:srgbClr val="0000FF"/>
                </a:solidFill>
                <a:latin typeface="Times New Roman" pitchFamily="18" charset="0"/>
                <a:ea typeface="標楷體" panose="03000509000000000000" pitchFamily="65" charset="-120"/>
                <a:cs typeface="Times New Roman" pitchFamily="18" charset="0"/>
              </a:rPr>
              <a:t>/5)</a:t>
            </a:r>
            <a:endParaRPr lang="zh-TW" altLang="zh-TW" sz="3000" b="1" dirty="0">
              <a:solidFill>
                <a:srgbClr val="0000FF"/>
              </a:solidFill>
              <a:latin typeface="Times New Roman" pitchFamily="18" charset="0"/>
              <a:ea typeface="標楷體" panose="03000509000000000000" pitchFamily="65" charset="-120"/>
              <a:cs typeface="Times New Roman" pitchFamily="18" charset="0"/>
            </a:endParaRPr>
          </a:p>
        </p:txBody>
      </p:sp>
      <p:sp>
        <p:nvSpPr>
          <p:cNvPr id="4" name="投影片編號版面配置區 1"/>
          <p:cNvSpPr txBox="1">
            <a:spLocks noGrp="1"/>
          </p:cNvSpPr>
          <p:nvPr/>
        </p:nvSpPr>
        <p:spPr bwMode="auto">
          <a:xfrm>
            <a:off x="7817760" y="6547009"/>
            <a:ext cx="1304925" cy="292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r" eaLnBrk="1" hangingPunct="1"/>
            <a:fld id="{A582D525-6A7B-47DC-B90A-C2D7D1540B40}" type="slidenum">
              <a:rPr lang="en-US" altLang="zh-TW" sz="1400" b="1">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rPr>
              <a:pPr algn="r" eaLnBrk="1" hangingPunct="1"/>
              <a:t>9</a:t>
            </a:fld>
            <a:endParaRPr lang="en-US" altLang="zh-TW" sz="1400" b="1" dirty="0">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nvGrpSpPr>
          <p:cNvPr id="5" name="群組 4"/>
          <p:cNvGrpSpPr/>
          <p:nvPr/>
        </p:nvGrpSpPr>
        <p:grpSpPr>
          <a:xfrm>
            <a:off x="1769" y="841365"/>
            <a:ext cx="2520000" cy="626855"/>
            <a:chOff x="0" y="1157430"/>
            <a:chExt cx="1567139" cy="626855"/>
          </a:xfrm>
        </p:grpSpPr>
        <p:sp>
          <p:nvSpPr>
            <p:cNvPr id="6" name="五邊形 5"/>
            <p:cNvSpPr/>
            <p:nvPr/>
          </p:nvSpPr>
          <p:spPr>
            <a:xfrm>
              <a:off x="0" y="1157430"/>
              <a:ext cx="1567139" cy="626855"/>
            </a:xfrm>
            <a:prstGeom prst="homePlate">
              <a:avLst/>
            </a:prstGeom>
            <a:solidFill>
              <a:schemeClr val="bg1">
                <a:lumMod val="9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7" name="五邊形 4"/>
            <p:cNvSpPr/>
            <p:nvPr/>
          </p:nvSpPr>
          <p:spPr>
            <a:xfrm>
              <a:off x="0" y="1157430"/>
              <a:ext cx="1410425" cy="6268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5344" tIns="42672" rIns="21336" bIns="42672" numCol="1" spcCol="1270" anchor="ctr" anchorCtr="0">
              <a:noAutofit/>
            </a:bodyPr>
            <a:lstStyle/>
            <a:p>
              <a:pPr lvl="0" algn="ctr" defTabSz="711200">
                <a:lnSpc>
                  <a:spcPct val="90000"/>
                </a:lnSpc>
                <a:spcBef>
                  <a:spcPct val="0"/>
                </a:spcBef>
                <a:spcAft>
                  <a:spcPct val="35000"/>
                </a:spcAft>
              </a:pPr>
              <a:r>
                <a:rPr lang="zh-TW" altLang="en-US" sz="1600" b="0" kern="1200" dirty="0" smtClean="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科研人員自律</a:t>
              </a:r>
              <a:endParaRPr lang="zh-TW" altLang="en-US" sz="1600" b="0" kern="1200" dirty="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8" name="群組 7"/>
          <p:cNvGrpSpPr/>
          <p:nvPr/>
        </p:nvGrpSpPr>
        <p:grpSpPr>
          <a:xfrm>
            <a:off x="2161687" y="844575"/>
            <a:ext cx="2520000" cy="626855"/>
            <a:chOff x="1255043" y="1198740"/>
            <a:chExt cx="1567139" cy="626855"/>
          </a:xfrm>
          <a:solidFill>
            <a:schemeClr val="bg1">
              <a:lumMod val="95000"/>
            </a:schemeClr>
          </a:solidFill>
        </p:grpSpPr>
        <p:sp>
          <p:nvSpPr>
            <p:cNvPr id="9" name="＞形箭號 8"/>
            <p:cNvSpPr/>
            <p:nvPr/>
          </p:nvSpPr>
          <p:spPr>
            <a:xfrm>
              <a:off x="1255043" y="1198740"/>
              <a:ext cx="1567139" cy="626855"/>
            </a:xfrm>
            <a:prstGeom prst="chevron">
              <a:avLst/>
            </a:prstGeom>
            <a:grpFill/>
          </p:spPr>
          <p:style>
            <a:lnRef idx="2">
              <a:schemeClr val="lt1">
                <a:hueOff val="0"/>
                <a:satOff val="0"/>
                <a:lumOff val="0"/>
                <a:alphaOff val="0"/>
              </a:schemeClr>
            </a:lnRef>
            <a:fillRef idx="1">
              <a:schemeClr val="accent3">
                <a:hueOff val="-199999"/>
                <a:satOff val="6047"/>
                <a:lumOff val="1046"/>
                <a:alphaOff val="0"/>
              </a:schemeClr>
            </a:fillRef>
            <a:effectRef idx="0">
              <a:schemeClr val="accent3">
                <a:hueOff val="-199999"/>
                <a:satOff val="6047"/>
                <a:lumOff val="1046"/>
                <a:alphaOff val="0"/>
              </a:schemeClr>
            </a:effectRef>
            <a:fontRef idx="minor">
              <a:schemeClr val="lt1"/>
            </a:fontRef>
          </p:style>
        </p:sp>
        <p:sp>
          <p:nvSpPr>
            <p:cNvPr id="10" name="＞形箭號 6"/>
            <p:cNvSpPr/>
            <p:nvPr/>
          </p:nvSpPr>
          <p:spPr>
            <a:xfrm>
              <a:off x="1568471" y="1227315"/>
              <a:ext cx="1064495" cy="56820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0" tIns="42672" rIns="0" bIns="42672" numCol="1" spcCol="1270" anchor="ctr" anchorCtr="0">
              <a:noAutofit/>
            </a:bodyPr>
            <a:lstStyle/>
            <a:p>
              <a:pPr lvl="0" algn="ctr" defTabSz="711200">
                <a:lnSpc>
                  <a:spcPct val="90000"/>
                </a:lnSpc>
                <a:spcBef>
                  <a:spcPct val="0"/>
                </a:spcBef>
                <a:spcAft>
                  <a:spcPct val="35000"/>
                </a:spcAft>
              </a:pPr>
              <a:r>
                <a:rPr lang="zh-TW" altLang="en-US" sz="1600" b="0" kern="1200" dirty="0" smtClean="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加強執行機構</a:t>
              </a:r>
              <a:r>
                <a:rPr lang="zh-TW" altLang="en-US" sz="1600" dirty="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課責</a:t>
              </a:r>
              <a:endParaRPr lang="zh-TW" altLang="en-US" sz="1600" b="0" kern="1200" dirty="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11" name="群組 10"/>
          <p:cNvGrpSpPr/>
          <p:nvPr/>
        </p:nvGrpSpPr>
        <p:grpSpPr>
          <a:xfrm>
            <a:off x="4377423" y="844575"/>
            <a:ext cx="2520000" cy="626855"/>
            <a:chOff x="2508754" y="1198740"/>
            <a:chExt cx="1567139" cy="626855"/>
          </a:xfrm>
        </p:grpSpPr>
        <p:sp>
          <p:nvSpPr>
            <p:cNvPr id="12" name="＞形箭號 11"/>
            <p:cNvSpPr/>
            <p:nvPr/>
          </p:nvSpPr>
          <p:spPr>
            <a:xfrm>
              <a:off x="2508754" y="1198740"/>
              <a:ext cx="1567139" cy="626855"/>
            </a:xfrm>
            <a:prstGeom prst="chevron">
              <a:avLst/>
            </a:prstGeom>
            <a:solidFill>
              <a:schemeClr val="accent3"/>
            </a:solidFill>
          </p:spPr>
          <p:style>
            <a:lnRef idx="2">
              <a:schemeClr val="lt1">
                <a:hueOff val="0"/>
                <a:satOff val="0"/>
                <a:lumOff val="0"/>
                <a:alphaOff val="0"/>
              </a:schemeClr>
            </a:lnRef>
            <a:fillRef idx="1">
              <a:schemeClr val="accent3">
                <a:hueOff val="-399998"/>
                <a:satOff val="12094"/>
                <a:lumOff val="2091"/>
                <a:alphaOff val="0"/>
              </a:schemeClr>
            </a:fillRef>
            <a:effectRef idx="0">
              <a:schemeClr val="accent3">
                <a:hueOff val="-399998"/>
                <a:satOff val="12094"/>
                <a:lumOff val="2091"/>
                <a:alphaOff val="0"/>
              </a:schemeClr>
            </a:effectRef>
            <a:fontRef idx="minor">
              <a:schemeClr val="lt1"/>
            </a:fontRef>
          </p:style>
        </p:sp>
        <p:sp>
          <p:nvSpPr>
            <p:cNvPr id="14" name="＞形箭號 8"/>
            <p:cNvSpPr/>
            <p:nvPr/>
          </p:nvSpPr>
          <p:spPr>
            <a:xfrm>
              <a:off x="2822182" y="1198740"/>
              <a:ext cx="1070419" cy="6268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42672" rIns="0" bIns="42672" numCol="1" spcCol="1270" anchor="ctr" anchorCtr="0">
              <a:noAutofit/>
            </a:bodyPr>
            <a:lstStyle/>
            <a:p>
              <a:pPr lvl="0" algn="ctr" defTabSz="711200">
                <a:lnSpc>
                  <a:spcPct val="90000"/>
                </a:lnSpc>
                <a:spcBef>
                  <a:spcPct val="0"/>
                </a:spcBef>
                <a:spcAft>
                  <a:spcPct val="35000"/>
                </a:spcAft>
              </a:pPr>
              <a:r>
                <a:rPr lang="zh-TW" altLang="en-US" sz="1600" b="0" kern="1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補助機關</a:t>
              </a:r>
              <a:r>
                <a:rPr lang="zh-TW" altLang="en-US" sz="16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管理監督</a:t>
              </a:r>
              <a:endParaRPr lang="zh-TW" altLang="en-US" sz="1600" b="0" kern="12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15" name="群組 14"/>
          <p:cNvGrpSpPr/>
          <p:nvPr/>
        </p:nvGrpSpPr>
        <p:grpSpPr>
          <a:xfrm>
            <a:off x="6602685" y="851223"/>
            <a:ext cx="2520000" cy="626855"/>
            <a:chOff x="3762466" y="1197994"/>
            <a:chExt cx="1567139" cy="626855"/>
          </a:xfrm>
        </p:grpSpPr>
        <p:sp>
          <p:nvSpPr>
            <p:cNvPr id="16" name="＞形箭號 15"/>
            <p:cNvSpPr/>
            <p:nvPr/>
          </p:nvSpPr>
          <p:spPr>
            <a:xfrm>
              <a:off x="3762466" y="1197994"/>
              <a:ext cx="1567139" cy="626855"/>
            </a:xfrm>
            <a:prstGeom prst="chevron">
              <a:avLst/>
            </a:prstGeom>
            <a:solidFill>
              <a:schemeClr val="bg1">
                <a:lumMod val="95000"/>
              </a:schemeClr>
            </a:solidFill>
          </p:spPr>
          <p:style>
            <a:lnRef idx="2">
              <a:schemeClr val="lt1">
                <a:hueOff val="0"/>
                <a:satOff val="0"/>
                <a:lumOff val="0"/>
                <a:alphaOff val="0"/>
              </a:schemeClr>
            </a:lnRef>
            <a:fillRef idx="1">
              <a:schemeClr val="accent3">
                <a:hueOff val="-599998"/>
                <a:satOff val="18141"/>
                <a:lumOff val="3137"/>
                <a:alphaOff val="0"/>
              </a:schemeClr>
            </a:fillRef>
            <a:effectRef idx="0">
              <a:schemeClr val="accent3">
                <a:hueOff val="-599998"/>
                <a:satOff val="18141"/>
                <a:lumOff val="3137"/>
                <a:alphaOff val="0"/>
              </a:schemeClr>
            </a:effectRef>
            <a:fontRef idx="minor">
              <a:schemeClr val="lt1"/>
            </a:fontRef>
          </p:style>
        </p:sp>
        <p:sp>
          <p:nvSpPr>
            <p:cNvPr id="17" name="＞形箭號 10"/>
            <p:cNvSpPr/>
            <p:nvPr/>
          </p:nvSpPr>
          <p:spPr>
            <a:xfrm>
              <a:off x="4075894" y="1197994"/>
              <a:ext cx="940284" cy="6268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4008" tIns="42672" rIns="21336" bIns="42672" numCol="1" spcCol="1270" anchor="ctr" anchorCtr="0">
              <a:noAutofit/>
            </a:bodyPr>
            <a:lstStyle/>
            <a:p>
              <a:pPr lvl="0" algn="ctr" defTabSz="711200">
                <a:lnSpc>
                  <a:spcPct val="90000"/>
                </a:lnSpc>
                <a:spcBef>
                  <a:spcPct val="0"/>
                </a:spcBef>
                <a:spcAft>
                  <a:spcPct val="35000"/>
                </a:spcAft>
              </a:pPr>
              <a:r>
                <a:rPr lang="zh-TW" altLang="en-US" sz="1600" b="0" kern="1200" dirty="0" smtClean="0">
                  <a:solidFill>
                    <a:schemeClr val="bg1">
                      <a:lumMod val="50000"/>
                    </a:schemeClr>
                  </a:solidFill>
                  <a:latin typeface="標楷體" panose="03000509000000000000" pitchFamily="65" charset="-120"/>
                  <a:ea typeface="標楷體" panose="03000509000000000000" pitchFamily="65" charset="-120"/>
                </a:rPr>
                <a:t>跨部會合作</a:t>
              </a:r>
              <a:endParaRPr lang="zh-TW" altLang="en-US" sz="1600" b="0" kern="1200" dirty="0">
                <a:solidFill>
                  <a:schemeClr val="bg1">
                    <a:lumMod val="50000"/>
                  </a:schemeClr>
                </a:solidFill>
                <a:latin typeface="標楷體" panose="03000509000000000000" pitchFamily="65" charset="-120"/>
                <a:ea typeface="標楷體" panose="03000509000000000000" pitchFamily="65" charset="-120"/>
              </a:endParaRPr>
            </a:p>
          </p:txBody>
        </p:sp>
      </p:grpSp>
      <p:sp>
        <p:nvSpPr>
          <p:cNvPr id="18" name="矩形 17"/>
          <p:cNvSpPr/>
          <p:nvPr/>
        </p:nvSpPr>
        <p:spPr>
          <a:xfrm>
            <a:off x="251521" y="2931369"/>
            <a:ext cx="8640960" cy="3993401"/>
          </a:xfrm>
          <a:prstGeom prst="rect">
            <a:avLst/>
          </a:prstGeom>
          <a:ln>
            <a:solidFill>
              <a:schemeClr val="accent6">
                <a:shade val="95000"/>
                <a:satMod val="105000"/>
              </a:schemeClr>
            </a:solidFill>
          </a:ln>
        </p:spPr>
        <p:txBody>
          <a:bodyPr wrap="square">
            <a:spAutoFit/>
          </a:bodyPr>
          <a:lstStyle/>
          <a:p>
            <a:pPr marL="457200" indent="-457200">
              <a:buFont typeface="Wingdings" panose="05000000000000000000" pitchFamily="2" charset="2"/>
              <a:buChar char="u"/>
            </a:pPr>
            <a:endParaRPr lang="en-US" altLang="zh-TW" sz="1950" b="1" u="sng" kern="0" dirty="0" smtClean="0">
              <a:solidFill>
                <a:srgbClr val="0000CC"/>
              </a:solidFill>
              <a:latin typeface="Times New Roman" pitchFamily="18" charset="0"/>
              <a:ea typeface="標楷體" panose="03000509000000000000" pitchFamily="65" charset="-120"/>
              <a:cs typeface="Times New Roman" pitchFamily="18" charset="0"/>
            </a:endParaRPr>
          </a:p>
          <a:p>
            <a:pPr marL="457200" indent="-457200">
              <a:buFont typeface="Wingdings" panose="05000000000000000000" pitchFamily="2" charset="2"/>
              <a:buChar char="u"/>
            </a:pPr>
            <a:r>
              <a:rPr lang="en-US" altLang="zh-TW" sz="1950" b="1" u="sng" kern="0" dirty="0" smtClean="0">
                <a:solidFill>
                  <a:srgbClr val="0000CC"/>
                </a:solidFill>
                <a:latin typeface="Times New Roman" pitchFamily="18" charset="0"/>
                <a:ea typeface="標楷體" panose="03000509000000000000" pitchFamily="65" charset="-120"/>
                <a:cs typeface="Times New Roman" pitchFamily="18" charset="0"/>
              </a:rPr>
              <a:t>(</a:t>
            </a:r>
            <a:r>
              <a:rPr lang="zh-TW" altLang="en-US" sz="1950" b="1" u="sng" kern="0" dirty="0" smtClean="0">
                <a:solidFill>
                  <a:srgbClr val="0000CC"/>
                </a:solidFill>
                <a:latin typeface="Times New Roman" pitchFamily="18" charset="0"/>
                <a:ea typeface="標楷體" panose="03000509000000000000" pitchFamily="65" charset="-120"/>
                <a:cs typeface="Times New Roman" pitchFamily="18" charset="0"/>
              </a:rPr>
              <a:t>加強追回經費，凡受停權處分者，皆追回部分或全部獎、補助費用</a:t>
            </a:r>
            <a:r>
              <a:rPr lang="en-US" altLang="zh-TW" sz="1950" b="1" u="sng" kern="0" dirty="0" smtClean="0">
                <a:solidFill>
                  <a:srgbClr val="0000CC"/>
                </a:solidFill>
                <a:latin typeface="Times New Roman" pitchFamily="18" charset="0"/>
                <a:ea typeface="標楷體" panose="03000509000000000000" pitchFamily="65" charset="-120"/>
                <a:cs typeface="Times New Roman" pitchFamily="18" charset="0"/>
              </a:rPr>
              <a:t>)</a:t>
            </a:r>
            <a:r>
              <a:rPr lang="zh-TW" altLang="en-US" sz="1950" b="1" u="sng" kern="0" dirty="0" smtClean="0">
                <a:solidFill>
                  <a:srgbClr val="0000CC"/>
                </a:solidFill>
                <a:latin typeface="Times New Roman" pitchFamily="18" charset="0"/>
                <a:ea typeface="標楷體" panose="03000509000000000000" pitchFamily="65" charset="-120"/>
                <a:cs typeface="Times New Roman" pitchFamily="18" charset="0"/>
              </a:rPr>
              <a:t>修正</a:t>
            </a:r>
            <a:r>
              <a:rPr lang="zh-TW" altLang="en-US" sz="1950" b="1" u="sng" kern="0" dirty="0">
                <a:solidFill>
                  <a:srgbClr val="0000CC"/>
                </a:solidFill>
                <a:latin typeface="Times New Roman" pitchFamily="18" charset="0"/>
                <a:ea typeface="標楷體" panose="03000509000000000000" pitchFamily="65" charset="-120"/>
                <a:cs typeface="Times New Roman" pitchFamily="18" charset="0"/>
              </a:rPr>
              <a:t>「科技部學術倫理案件處理及審議要點」第</a:t>
            </a:r>
            <a:r>
              <a:rPr lang="en-US" altLang="zh-TW" sz="1950" b="1" u="sng" kern="0" dirty="0" smtClean="0">
                <a:solidFill>
                  <a:srgbClr val="0000CC"/>
                </a:solidFill>
                <a:latin typeface="Times New Roman" pitchFamily="18" charset="0"/>
                <a:ea typeface="標楷體" panose="03000509000000000000" pitchFamily="65" charset="-120"/>
                <a:cs typeface="Times New Roman" pitchFamily="18" charset="0"/>
              </a:rPr>
              <a:t>12</a:t>
            </a:r>
            <a:r>
              <a:rPr lang="zh-TW" altLang="en-US" sz="1950" b="1" u="sng" kern="0" dirty="0" smtClean="0">
                <a:solidFill>
                  <a:srgbClr val="0000CC"/>
                </a:solidFill>
                <a:latin typeface="Times New Roman" pitchFamily="18" charset="0"/>
                <a:ea typeface="標楷體" panose="03000509000000000000" pitchFamily="65" charset="-120"/>
                <a:cs typeface="Times New Roman" pitchFamily="18" charset="0"/>
              </a:rPr>
              <a:t>點規定，條文如下：</a:t>
            </a:r>
            <a:r>
              <a:rPr lang="zh-TW" altLang="en-US" sz="1950" kern="0" dirty="0">
                <a:latin typeface="Times New Roman" pitchFamily="18" charset="0"/>
                <a:ea typeface="標楷體" panose="03000509000000000000" pitchFamily="65" charset="-120"/>
                <a:cs typeface="Times New Roman" pitchFamily="18" charset="0"/>
                <a:sym typeface="Calibri"/>
              </a:rPr>
              <a:t>學術倫理審議會就初審結果認定違反學術倫理之案件進行審議，如認定違反學術倫理行為證據確</a:t>
            </a:r>
            <a:r>
              <a:rPr lang="zh-TW" altLang="en-US" sz="1950" kern="0" dirty="0" smtClean="0">
                <a:latin typeface="Times New Roman" pitchFamily="18" charset="0"/>
                <a:ea typeface="標楷體" panose="03000509000000000000" pitchFamily="65" charset="-120"/>
                <a:cs typeface="Times New Roman" pitchFamily="18" charset="0"/>
                <a:sym typeface="Calibri"/>
              </a:rPr>
              <a:t>切時，</a:t>
            </a:r>
            <a:r>
              <a:rPr lang="zh-TW" altLang="en-US" sz="1950" kern="0" dirty="0">
                <a:latin typeface="Times New Roman" pitchFamily="18" charset="0"/>
                <a:ea typeface="標楷體" panose="03000509000000000000" pitchFamily="65" charset="-120"/>
                <a:cs typeface="Times New Roman" pitchFamily="18" charset="0"/>
                <a:sym typeface="Calibri"/>
              </a:rPr>
              <a:t>得按其情節輕重對當事人作成下列各款之處分建議：</a:t>
            </a:r>
          </a:p>
          <a:p>
            <a:pPr indent="447675"/>
            <a:r>
              <a:rPr lang="en-US" altLang="zh-TW" sz="1950" kern="0" dirty="0" smtClean="0">
                <a:latin typeface="Times New Roman" pitchFamily="18" charset="0"/>
                <a:ea typeface="標楷體" panose="03000509000000000000" pitchFamily="65" charset="-120"/>
                <a:cs typeface="Times New Roman" pitchFamily="18" charset="0"/>
                <a:sym typeface="Calibri"/>
              </a:rPr>
              <a:t>(</a:t>
            </a:r>
            <a:r>
              <a:rPr lang="zh-TW" altLang="en-US" sz="1950" kern="0" dirty="0">
                <a:latin typeface="Times New Roman" pitchFamily="18" charset="0"/>
                <a:ea typeface="標楷體" panose="03000509000000000000" pitchFamily="65" charset="-120"/>
                <a:cs typeface="Times New Roman" pitchFamily="18" charset="0"/>
                <a:sym typeface="Calibri"/>
              </a:rPr>
              <a:t>一</a:t>
            </a:r>
            <a:r>
              <a:rPr lang="en-US" altLang="zh-TW" sz="1950" kern="0" dirty="0">
                <a:latin typeface="Times New Roman" pitchFamily="18" charset="0"/>
                <a:ea typeface="標楷體" panose="03000509000000000000" pitchFamily="65" charset="-120"/>
                <a:cs typeface="Times New Roman" pitchFamily="18" charset="0"/>
                <a:sym typeface="Calibri"/>
              </a:rPr>
              <a:t>)</a:t>
            </a:r>
            <a:r>
              <a:rPr lang="zh-TW" altLang="en-US" sz="1950" kern="0" dirty="0">
                <a:latin typeface="Times New Roman" pitchFamily="18" charset="0"/>
                <a:ea typeface="標楷體" panose="03000509000000000000" pitchFamily="65" charset="-120"/>
                <a:cs typeface="Times New Roman" pitchFamily="18" charset="0"/>
                <a:sym typeface="Calibri"/>
              </a:rPr>
              <a:t>書面告誡</a:t>
            </a:r>
            <a:r>
              <a:rPr lang="zh-TW" altLang="en-US" sz="1950" kern="0" dirty="0" smtClean="0">
                <a:latin typeface="Times New Roman" pitchFamily="18" charset="0"/>
                <a:ea typeface="標楷體" panose="03000509000000000000" pitchFamily="65" charset="-120"/>
                <a:cs typeface="Times New Roman" pitchFamily="18" charset="0"/>
                <a:sym typeface="Calibri"/>
              </a:rPr>
              <a:t>。</a:t>
            </a:r>
            <a:endParaRPr lang="en-US" altLang="zh-TW" sz="1950" kern="0" dirty="0" smtClean="0">
              <a:latin typeface="Times New Roman" pitchFamily="18" charset="0"/>
              <a:ea typeface="標楷體" panose="03000509000000000000" pitchFamily="65" charset="-120"/>
              <a:cs typeface="Times New Roman" pitchFamily="18" charset="0"/>
              <a:sym typeface="Calibri"/>
            </a:endParaRPr>
          </a:p>
          <a:p>
            <a:pPr marL="895350" indent="-447675"/>
            <a:r>
              <a:rPr lang="en-US" altLang="zh-TW" sz="1950" kern="0" dirty="0" smtClean="0">
                <a:latin typeface="Times New Roman" pitchFamily="18" charset="0"/>
                <a:ea typeface="標楷體" panose="03000509000000000000" pitchFamily="65" charset="-120"/>
                <a:cs typeface="Times New Roman" pitchFamily="18" charset="0"/>
                <a:sym typeface="Calibri"/>
              </a:rPr>
              <a:t>(</a:t>
            </a:r>
            <a:r>
              <a:rPr lang="zh-TW" altLang="en-US" sz="1950" kern="0" dirty="0">
                <a:latin typeface="Times New Roman" pitchFamily="18" charset="0"/>
                <a:ea typeface="標楷體" panose="03000509000000000000" pitchFamily="65" charset="-120"/>
                <a:cs typeface="Times New Roman" pitchFamily="18" charset="0"/>
                <a:sym typeface="Calibri"/>
              </a:rPr>
              <a:t>二</a:t>
            </a:r>
            <a:r>
              <a:rPr lang="en-US" altLang="zh-TW" sz="1950" kern="0" dirty="0">
                <a:latin typeface="Times New Roman" pitchFamily="18" charset="0"/>
                <a:ea typeface="標楷體" panose="03000509000000000000" pitchFamily="65" charset="-120"/>
                <a:cs typeface="Times New Roman" pitchFamily="18" charset="0"/>
                <a:sym typeface="Calibri"/>
              </a:rPr>
              <a:t>)</a:t>
            </a:r>
            <a:r>
              <a:rPr lang="zh-TW" altLang="en-US" sz="1950" kern="0" dirty="0">
                <a:latin typeface="Times New Roman" pitchFamily="18" charset="0"/>
                <a:ea typeface="標楷體" panose="03000509000000000000" pitchFamily="65" charset="-120"/>
                <a:cs typeface="Times New Roman" pitchFamily="18" charset="0"/>
                <a:sym typeface="Calibri"/>
              </a:rPr>
              <a:t>停止申請及執行補助計畫、申請及領取獎勵</a:t>
            </a:r>
            <a:r>
              <a:rPr lang="en-US" altLang="zh-TW" sz="1950" kern="0" dirty="0">
                <a:latin typeface="Times New Roman" pitchFamily="18" charset="0"/>
                <a:ea typeface="標楷體" panose="03000509000000000000" pitchFamily="65" charset="-120"/>
                <a:cs typeface="Times New Roman" pitchFamily="18" charset="0"/>
                <a:sym typeface="Calibri"/>
              </a:rPr>
              <a:t>(</a:t>
            </a:r>
            <a:r>
              <a:rPr lang="zh-TW" altLang="en-US" sz="1950" kern="0" dirty="0">
                <a:latin typeface="Times New Roman" pitchFamily="18" charset="0"/>
                <a:ea typeface="標楷體" panose="03000509000000000000" pitchFamily="65" charset="-120"/>
                <a:cs typeface="Times New Roman" pitchFamily="18" charset="0"/>
                <a:sym typeface="Calibri"/>
              </a:rPr>
              <a:t>費</a:t>
            </a:r>
            <a:r>
              <a:rPr lang="en-US" altLang="zh-TW" sz="1950" kern="0" dirty="0">
                <a:latin typeface="Times New Roman" pitchFamily="18" charset="0"/>
                <a:ea typeface="標楷體" panose="03000509000000000000" pitchFamily="65" charset="-120"/>
                <a:cs typeface="Times New Roman" pitchFamily="18" charset="0"/>
                <a:sym typeface="Calibri"/>
              </a:rPr>
              <a:t>)</a:t>
            </a:r>
            <a:r>
              <a:rPr lang="zh-TW" altLang="en-US" sz="1950" kern="0" dirty="0">
                <a:latin typeface="Times New Roman" pitchFamily="18" charset="0"/>
                <a:ea typeface="標楷體" panose="03000509000000000000" pitchFamily="65" charset="-120"/>
                <a:cs typeface="Times New Roman" pitchFamily="18" charset="0"/>
                <a:sym typeface="Calibri"/>
              </a:rPr>
              <a:t>一年至十年，或終身停權；並追回部分或全部補助費用、獎勵</a:t>
            </a:r>
            <a:r>
              <a:rPr lang="en-US" altLang="zh-TW" sz="1950" kern="0" dirty="0">
                <a:latin typeface="Times New Roman" pitchFamily="18" charset="0"/>
                <a:ea typeface="標楷體" panose="03000509000000000000" pitchFamily="65" charset="-120"/>
                <a:cs typeface="Times New Roman" pitchFamily="18" charset="0"/>
                <a:sym typeface="Calibri"/>
              </a:rPr>
              <a:t>(</a:t>
            </a:r>
            <a:r>
              <a:rPr lang="zh-TW" altLang="en-US" sz="1950" kern="0" dirty="0">
                <a:latin typeface="Times New Roman" pitchFamily="18" charset="0"/>
                <a:ea typeface="標楷體" panose="03000509000000000000" pitchFamily="65" charset="-120"/>
                <a:cs typeface="Times New Roman" pitchFamily="18" charset="0"/>
                <a:sym typeface="Calibri"/>
              </a:rPr>
              <a:t>費</a:t>
            </a:r>
            <a:r>
              <a:rPr lang="en-US" altLang="zh-TW" sz="1950" kern="0" dirty="0">
                <a:latin typeface="Times New Roman" pitchFamily="18" charset="0"/>
                <a:ea typeface="標楷體" panose="03000509000000000000" pitchFamily="65" charset="-120"/>
                <a:cs typeface="Times New Roman" pitchFamily="18" charset="0"/>
                <a:sym typeface="Calibri"/>
              </a:rPr>
              <a:t>)</a:t>
            </a:r>
            <a:r>
              <a:rPr lang="zh-TW" altLang="en-US" sz="1950" kern="0" dirty="0" smtClean="0">
                <a:latin typeface="Times New Roman" pitchFamily="18" charset="0"/>
                <a:ea typeface="標楷體" panose="03000509000000000000" pitchFamily="65" charset="-120"/>
                <a:cs typeface="Times New Roman" pitchFamily="18" charset="0"/>
                <a:sym typeface="Calibri"/>
              </a:rPr>
              <a:t>。</a:t>
            </a:r>
            <a:endParaRPr lang="en-US" altLang="zh-TW" sz="1950" kern="0" dirty="0">
              <a:latin typeface="Times New Roman" pitchFamily="18" charset="0"/>
              <a:ea typeface="標楷體" panose="03000509000000000000" pitchFamily="65" charset="-120"/>
              <a:cs typeface="Times New Roman" pitchFamily="18" charset="0"/>
              <a:sym typeface="Calibri"/>
            </a:endParaRPr>
          </a:p>
          <a:p>
            <a:pPr marL="895350" indent="-447675"/>
            <a:r>
              <a:rPr lang="en-US" altLang="zh-TW" sz="1950" kern="0" dirty="0" smtClean="0">
                <a:latin typeface="Times New Roman" pitchFamily="18" charset="0"/>
                <a:ea typeface="標楷體" panose="03000509000000000000" pitchFamily="65" charset="-120"/>
                <a:cs typeface="Times New Roman" pitchFamily="18" charset="0"/>
                <a:sym typeface="Calibri"/>
              </a:rPr>
              <a:t>(</a:t>
            </a:r>
            <a:r>
              <a:rPr lang="zh-TW" altLang="en-US" sz="1950" kern="0" dirty="0">
                <a:latin typeface="Times New Roman" pitchFamily="18" charset="0"/>
                <a:ea typeface="標楷體" panose="03000509000000000000" pitchFamily="65" charset="-120"/>
                <a:cs typeface="Times New Roman" pitchFamily="18" charset="0"/>
                <a:sym typeface="Calibri"/>
              </a:rPr>
              <a:t>三</a:t>
            </a:r>
            <a:r>
              <a:rPr lang="en-US" altLang="zh-TW" sz="1950" kern="0" dirty="0">
                <a:latin typeface="Times New Roman" pitchFamily="18" charset="0"/>
                <a:ea typeface="標楷體" panose="03000509000000000000" pitchFamily="65" charset="-120"/>
                <a:cs typeface="Times New Roman" pitchFamily="18" charset="0"/>
                <a:sym typeface="Calibri"/>
              </a:rPr>
              <a:t>)</a:t>
            </a:r>
            <a:r>
              <a:rPr lang="zh-TW" altLang="en-US" sz="1950" kern="0" dirty="0">
                <a:latin typeface="Times New Roman" pitchFamily="18" charset="0"/>
                <a:ea typeface="標楷體" panose="03000509000000000000" pitchFamily="65" charset="-120"/>
                <a:cs typeface="Times New Roman" pitchFamily="18" charset="0"/>
                <a:sym typeface="Calibri"/>
              </a:rPr>
              <a:t>追回部分或全部補助費用、獎勵</a:t>
            </a:r>
            <a:r>
              <a:rPr lang="en-US" altLang="zh-TW" sz="1950" kern="0" dirty="0">
                <a:latin typeface="Times New Roman" pitchFamily="18" charset="0"/>
                <a:ea typeface="標楷體" panose="03000509000000000000" pitchFamily="65" charset="-120"/>
                <a:cs typeface="Times New Roman" pitchFamily="18" charset="0"/>
                <a:sym typeface="Calibri"/>
              </a:rPr>
              <a:t>(</a:t>
            </a:r>
            <a:r>
              <a:rPr lang="zh-TW" altLang="en-US" sz="1950" kern="0" dirty="0">
                <a:latin typeface="Times New Roman" pitchFamily="18" charset="0"/>
                <a:ea typeface="標楷體" panose="03000509000000000000" pitchFamily="65" charset="-120"/>
                <a:cs typeface="Times New Roman" pitchFamily="18" charset="0"/>
                <a:sym typeface="Calibri"/>
              </a:rPr>
              <a:t>費</a:t>
            </a:r>
            <a:r>
              <a:rPr lang="en-US" altLang="zh-TW" sz="1950" kern="0" dirty="0">
                <a:latin typeface="Times New Roman" pitchFamily="18" charset="0"/>
                <a:ea typeface="標楷體" panose="03000509000000000000" pitchFamily="65" charset="-120"/>
                <a:cs typeface="Times New Roman" pitchFamily="18" charset="0"/>
                <a:sym typeface="Calibri"/>
              </a:rPr>
              <a:t>)</a:t>
            </a:r>
            <a:r>
              <a:rPr lang="zh-TW" altLang="en-US" sz="1950" kern="0" dirty="0" smtClean="0">
                <a:latin typeface="Times New Roman" pitchFamily="18" charset="0"/>
                <a:ea typeface="標楷體" panose="03000509000000000000" pitchFamily="65" charset="-120"/>
                <a:cs typeface="Times New Roman" pitchFamily="18" charset="0"/>
                <a:sym typeface="Calibri"/>
              </a:rPr>
              <a:t>。</a:t>
            </a:r>
            <a:endParaRPr lang="en-US" altLang="zh-TW" sz="1950" kern="0" dirty="0" smtClean="0">
              <a:latin typeface="Times New Roman" pitchFamily="18" charset="0"/>
              <a:ea typeface="標楷體" panose="03000509000000000000" pitchFamily="65" charset="-120"/>
              <a:cs typeface="Times New Roman" pitchFamily="18" charset="0"/>
              <a:sym typeface="Calibri"/>
            </a:endParaRPr>
          </a:p>
          <a:p>
            <a:pPr marL="457200" indent="-457200">
              <a:buFont typeface="Wingdings" panose="05000000000000000000" pitchFamily="2" charset="2"/>
              <a:buChar char="u"/>
            </a:pPr>
            <a:r>
              <a:rPr lang="en-US" altLang="zh-TW" sz="1950" b="1" u="sng" kern="0" dirty="0" smtClean="0">
                <a:solidFill>
                  <a:srgbClr val="0000CC"/>
                </a:solidFill>
                <a:latin typeface="Times New Roman" pitchFamily="18" charset="0"/>
                <a:ea typeface="標楷體" panose="03000509000000000000" pitchFamily="65" charset="-120"/>
                <a:cs typeface="Times New Roman" pitchFamily="18" charset="0"/>
              </a:rPr>
              <a:t>(</a:t>
            </a:r>
            <a:r>
              <a:rPr lang="zh-TW" altLang="en-US" sz="1950" b="1" u="sng" kern="0" dirty="0" smtClean="0">
                <a:solidFill>
                  <a:srgbClr val="0000CC"/>
                </a:solidFill>
                <a:latin typeface="Times New Roman" pitchFamily="18" charset="0"/>
                <a:ea typeface="標楷體" panose="03000509000000000000" pitchFamily="65" charset="-120"/>
                <a:cs typeface="Times New Roman" pitchFamily="18" charset="0"/>
              </a:rPr>
              <a:t>資訊公開</a:t>
            </a:r>
            <a:r>
              <a:rPr lang="en-US" altLang="zh-TW" sz="1950" b="1" u="sng" kern="0" dirty="0" smtClean="0">
                <a:solidFill>
                  <a:srgbClr val="0000CC"/>
                </a:solidFill>
                <a:latin typeface="Times New Roman" pitchFamily="18" charset="0"/>
                <a:ea typeface="標楷體" panose="03000509000000000000" pitchFamily="65" charset="-120"/>
                <a:cs typeface="Times New Roman" pitchFamily="18" charset="0"/>
              </a:rPr>
              <a:t>)</a:t>
            </a:r>
            <a:r>
              <a:rPr lang="zh-TW" altLang="en-US" sz="1950" b="1" u="sng" kern="0" dirty="0" smtClean="0">
                <a:solidFill>
                  <a:srgbClr val="0000CC"/>
                </a:solidFill>
                <a:latin typeface="Times New Roman" pitchFamily="18" charset="0"/>
                <a:ea typeface="標楷體" panose="03000509000000000000" pitchFamily="65" charset="-120"/>
                <a:cs typeface="Times New Roman" pitchFamily="18" charset="0"/>
              </a:rPr>
              <a:t>新</a:t>
            </a:r>
            <a:r>
              <a:rPr lang="zh-TW" altLang="en-US" sz="1950" b="1" u="sng" kern="0" dirty="0">
                <a:solidFill>
                  <a:srgbClr val="0000CC"/>
                </a:solidFill>
                <a:latin typeface="Times New Roman" pitchFamily="18" charset="0"/>
                <a:ea typeface="標楷體" panose="03000509000000000000" pitchFamily="65" charset="-120"/>
                <a:cs typeface="Times New Roman" pitchFamily="18" charset="0"/>
              </a:rPr>
              <a:t>增</a:t>
            </a:r>
            <a:r>
              <a:rPr lang="zh-TW" altLang="en-US" sz="1950" b="1" u="sng" kern="0" dirty="0" smtClean="0">
                <a:solidFill>
                  <a:srgbClr val="0000CC"/>
                </a:solidFill>
                <a:latin typeface="Times New Roman" pitchFamily="18" charset="0"/>
                <a:ea typeface="標楷體" panose="03000509000000000000" pitchFamily="65" charset="-120"/>
                <a:cs typeface="Times New Roman" pitchFamily="18" charset="0"/>
              </a:rPr>
              <a:t>「</a:t>
            </a:r>
            <a:r>
              <a:rPr lang="zh-TW" altLang="en-US" sz="1950" b="1" u="sng" kern="0" dirty="0">
                <a:solidFill>
                  <a:srgbClr val="0000CC"/>
                </a:solidFill>
                <a:latin typeface="Times New Roman" pitchFamily="18" charset="0"/>
                <a:ea typeface="標楷體" panose="03000509000000000000" pitchFamily="65" charset="-120"/>
                <a:cs typeface="Times New Roman" pitchFamily="18" charset="0"/>
              </a:rPr>
              <a:t>科技部學術倫理案件處理及審議要點」第</a:t>
            </a:r>
            <a:r>
              <a:rPr lang="en-US" altLang="zh-TW" sz="1950" b="1" u="sng" kern="0" dirty="0">
                <a:solidFill>
                  <a:srgbClr val="0000CC"/>
                </a:solidFill>
                <a:latin typeface="Times New Roman" pitchFamily="18" charset="0"/>
                <a:ea typeface="標楷體" panose="03000509000000000000" pitchFamily="65" charset="-120"/>
                <a:cs typeface="Times New Roman" pitchFamily="18" charset="0"/>
              </a:rPr>
              <a:t>13</a:t>
            </a:r>
            <a:r>
              <a:rPr lang="zh-TW" altLang="en-US" sz="1950" b="1" u="sng" kern="0" dirty="0">
                <a:solidFill>
                  <a:srgbClr val="0000CC"/>
                </a:solidFill>
                <a:latin typeface="Times New Roman" pitchFamily="18" charset="0"/>
                <a:ea typeface="標楷體" panose="03000509000000000000" pitchFamily="65" charset="-120"/>
                <a:cs typeface="Times New Roman" pitchFamily="18" charset="0"/>
              </a:rPr>
              <a:t>點規定，條文如下：</a:t>
            </a:r>
            <a:endParaRPr lang="en-US" altLang="zh-TW" sz="1950" b="1" u="sng" kern="0" dirty="0">
              <a:solidFill>
                <a:srgbClr val="0000CC"/>
              </a:solidFill>
              <a:latin typeface="Times New Roman" pitchFamily="18" charset="0"/>
              <a:ea typeface="標楷體" panose="03000509000000000000" pitchFamily="65" charset="-120"/>
              <a:cs typeface="Times New Roman" pitchFamily="18" charset="0"/>
            </a:endParaRPr>
          </a:p>
          <a:p>
            <a:pPr marL="447675"/>
            <a:r>
              <a:rPr lang="zh-TW" altLang="en-US" sz="1950" kern="0" dirty="0">
                <a:latin typeface="Times New Roman" pitchFamily="18" charset="0"/>
                <a:ea typeface="標楷體" panose="03000509000000000000" pitchFamily="65" charset="-120"/>
                <a:cs typeface="Times New Roman" pitchFamily="18" charset="0"/>
                <a:sym typeface="Calibri"/>
              </a:rPr>
              <a:t>學術倫理案件經學術倫理審議會審議作成處分建議者，經審議會</a:t>
            </a:r>
            <a:r>
              <a:rPr lang="zh-TW" altLang="en-US" sz="1950" kern="0" dirty="0">
                <a:solidFill>
                  <a:srgbClr val="FF0000"/>
                </a:solidFill>
                <a:latin typeface="Times New Roman" pitchFamily="18" charset="0"/>
                <a:ea typeface="標楷體" panose="03000509000000000000" pitchFamily="65" charset="-120"/>
                <a:cs typeface="Times New Roman" pitchFamily="18" charset="0"/>
                <a:sym typeface="Calibri"/>
              </a:rPr>
              <a:t>視情節輕重決議後公開相關資訊</a:t>
            </a:r>
            <a:r>
              <a:rPr lang="zh-TW" altLang="en-US" sz="1950" kern="0" dirty="0" smtClean="0">
                <a:latin typeface="Times New Roman" pitchFamily="18" charset="0"/>
                <a:ea typeface="標楷體" panose="03000509000000000000" pitchFamily="65" charset="-120"/>
                <a:cs typeface="Times New Roman" pitchFamily="18" charset="0"/>
                <a:sym typeface="Calibri"/>
              </a:rPr>
              <a:t>。</a:t>
            </a:r>
            <a:endParaRPr lang="en-US" altLang="zh-TW" sz="1950" kern="0" dirty="0" smtClean="0">
              <a:latin typeface="Times New Roman" pitchFamily="18" charset="0"/>
              <a:ea typeface="標楷體" panose="03000509000000000000" pitchFamily="65" charset="-120"/>
              <a:cs typeface="Times New Roman" pitchFamily="18" charset="0"/>
              <a:sym typeface="Calibri"/>
            </a:endParaRPr>
          </a:p>
        </p:txBody>
      </p:sp>
      <p:sp>
        <p:nvSpPr>
          <p:cNvPr id="19" name="AutoShape 39"/>
          <p:cNvSpPr>
            <a:spLocks noChangeArrowheads="1"/>
          </p:cNvSpPr>
          <p:nvPr/>
        </p:nvSpPr>
        <p:spPr bwMode="auto">
          <a:xfrm>
            <a:off x="99826" y="2931369"/>
            <a:ext cx="2111652" cy="311001"/>
          </a:xfrm>
          <a:prstGeom prst="flowChartAlternateProcess">
            <a:avLst/>
          </a:prstGeom>
          <a:ln>
            <a:headEnd/>
            <a:tailEnd/>
          </a:ln>
        </p:spPr>
        <p:style>
          <a:lnRef idx="1">
            <a:schemeClr val="accent1"/>
          </a:lnRef>
          <a:fillRef idx="2">
            <a:schemeClr val="accent1"/>
          </a:fillRef>
          <a:effectRef idx="1">
            <a:schemeClr val="accent1"/>
          </a:effectRef>
          <a:fontRef idx="minor">
            <a:schemeClr val="dk1"/>
          </a:fontRef>
        </p:style>
        <p:txBody>
          <a:bodyPr lIns="36000" tIns="0" rIns="0" bIns="0" anchor="ctr">
            <a:flatTx/>
          </a:bodyPr>
          <a:lstStyle/>
          <a:p>
            <a:pPr defTabSz="936000" fontAlgn="auto">
              <a:spcBef>
                <a:spcPts val="0"/>
              </a:spcBef>
              <a:spcAft>
                <a:spcPts val="0"/>
              </a:spcAft>
              <a:defRPr/>
            </a:pPr>
            <a:r>
              <a:rPr lang="zh-TW" altLang="en-US" sz="2000" b="1" kern="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en-US" sz="2000" b="1" kern="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措  施</a:t>
            </a:r>
            <a:r>
              <a:rPr lang="en-US" altLang="zh-TW" sz="2000" b="1" kern="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(1)</a:t>
            </a:r>
            <a:endParaRPr kumimoji="0" lang="zh-TW" altLang="en-US" sz="2000" b="1" kern="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0" name="矩形 19"/>
          <p:cNvSpPr/>
          <p:nvPr/>
        </p:nvSpPr>
        <p:spPr>
          <a:xfrm>
            <a:off x="251521" y="1630495"/>
            <a:ext cx="8640960" cy="1261884"/>
          </a:xfrm>
          <a:prstGeom prst="rect">
            <a:avLst/>
          </a:prstGeom>
          <a:ln>
            <a:solidFill>
              <a:schemeClr val="accent6">
                <a:shade val="95000"/>
                <a:satMod val="105000"/>
              </a:schemeClr>
            </a:solidFill>
          </a:ln>
        </p:spPr>
        <p:txBody>
          <a:bodyPr wrap="square">
            <a:spAutoFit/>
          </a:bodyPr>
          <a:lstStyle/>
          <a:p>
            <a:pPr marL="457200" indent="-6350"/>
            <a:r>
              <a:rPr lang="zh-TW" altLang="en-US" sz="1900" kern="0" dirty="0" smtClean="0">
                <a:solidFill>
                  <a:prstClr val="black"/>
                </a:solidFill>
                <a:latin typeface="Times New Roman" pitchFamily="18" charset="0"/>
                <a:ea typeface="標楷體" panose="03000509000000000000" pitchFamily="65" charset="-120"/>
                <a:cs typeface="Times New Roman" pitchFamily="18" charset="0"/>
              </a:rPr>
              <a:t>與教育部合作輔導執行機構建立</a:t>
            </a:r>
            <a:r>
              <a:rPr lang="zh-TW" altLang="en-US" sz="1900" kern="0" dirty="0">
                <a:solidFill>
                  <a:prstClr val="black"/>
                </a:solidFill>
                <a:latin typeface="Times New Roman" pitchFamily="18" charset="0"/>
                <a:ea typeface="標楷體" panose="03000509000000000000" pitchFamily="65" charset="-120"/>
                <a:cs typeface="Times New Roman" pitchFamily="18" charset="0"/>
              </a:rPr>
              <a:t>學術倫理自律及相關管理</a:t>
            </a:r>
            <a:r>
              <a:rPr lang="zh-TW" altLang="en-US" sz="1900" kern="0" dirty="0" smtClean="0">
                <a:solidFill>
                  <a:prstClr val="black"/>
                </a:solidFill>
                <a:latin typeface="Times New Roman" pitchFamily="18" charset="0"/>
                <a:ea typeface="標楷體" panose="03000509000000000000" pitchFamily="65" charset="-120"/>
                <a:cs typeface="Times New Roman" pitchFamily="18" charset="0"/>
              </a:rPr>
              <a:t>機制；對於</a:t>
            </a:r>
            <a:r>
              <a:rPr lang="zh-TW" altLang="en-US" sz="1900" kern="0" dirty="0">
                <a:solidFill>
                  <a:prstClr val="black"/>
                </a:solidFill>
                <a:latin typeface="Times New Roman" pitchFamily="18" charset="0"/>
                <a:ea typeface="標楷體" panose="03000509000000000000" pitchFamily="65" charset="-120"/>
                <a:cs typeface="Times New Roman" pitchFamily="18" charset="0"/>
              </a:rPr>
              <a:t>獲得科技部獎補助資源之機構與人員，倘發生違反學術倫理案件</a:t>
            </a:r>
            <a:r>
              <a:rPr lang="zh-TW" altLang="en-US" sz="1900" kern="0" dirty="0" smtClean="0">
                <a:solidFill>
                  <a:prstClr val="black"/>
                </a:solidFill>
                <a:latin typeface="Times New Roman" pitchFamily="18" charset="0"/>
                <a:ea typeface="標楷體" panose="03000509000000000000" pitchFamily="65" charset="-120"/>
                <a:cs typeface="Times New Roman" pitchFamily="18" charset="0"/>
              </a:rPr>
              <a:t>，將透過</a:t>
            </a:r>
            <a:r>
              <a:rPr lang="zh-TW" altLang="en-US" sz="1900" kern="0" dirty="0">
                <a:solidFill>
                  <a:prstClr val="black"/>
                </a:solidFill>
                <a:latin typeface="Times New Roman" pitchFamily="18" charset="0"/>
                <a:ea typeface="標楷體" panose="03000509000000000000" pitchFamily="65" charset="-120"/>
                <a:cs typeface="Times New Roman" pitchFamily="18" charset="0"/>
              </a:rPr>
              <a:t>加強追回違反學倫案件補助經費、公開學倫案件處分結果、減扣重大管理疏失之執行機構管理費等方式強化學術倫理之督導</a:t>
            </a:r>
            <a:r>
              <a:rPr lang="zh-TW" altLang="en-US" sz="1900" kern="0" dirty="0" smtClean="0">
                <a:solidFill>
                  <a:prstClr val="black"/>
                </a:solidFill>
                <a:latin typeface="Times New Roman" pitchFamily="18" charset="0"/>
                <a:ea typeface="標楷體" panose="03000509000000000000" pitchFamily="65" charset="-120"/>
                <a:cs typeface="Times New Roman" pitchFamily="18" charset="0"/>
              </a:rPr>
              <a:t>管理。</a:t>
            </a:r>
            <a:endParaRPr lang="en-US" altLang="zh-TW" sz="1900" kern="0" dirty="0">
              <a:solidFill>
                <a:prstClr val="black"/>
              </a:solidFill>
              <a:latin typeface="Times New Roman" pitchFamily="18" charset="0"/>
              <a:ea typeface="標楷體" panose="03000509000000000000" pitchFamily="65" charset="-120"/>
              <a:cs typeface="Times New Roman" pitchFamily="18" charset="0"/>
              <a:sym typeface="Calibri"/>
            </a:endParaRPr>
          </a:p>
        </p:txBody>
      </p:sp>
      <p:sp>
        <p:nvSpPr>
          <p:cNvPr id="21" name="AutoShape 39"/>
          <p:cNvSpPr>
            <a:spLocks noChangeArrowheads="1"/>
          </p:cNvSpPr>
          <p:nvPr/>
        </p:nvSpPr>
        <p:spPr bwMode="auto">
          <a:xfrm>
            <a:off x="99826" y="1346531"/>
            <a:ext cx="2111652" cy="324000"/>
          </a:xfrm>
          <a:prstGeom prst="flowChartAlternateProcess">
            <a:avLst/>
          </a:prstGeom>
          <a:ln>
            <a:headEnd/>
            <a:tailEnd/>
          </a:ln>
        </p:spPr>
        <p:style>
          <a:lnRef idx="1">
            <a:schemeClr val="accent1"/>
          </a:lnRef>
          <a:fillRef idx="2">
            <a:schemeClr val="accent1"/>
          </a:fillRef>
          <a:effectRef idx="1">
            <a:schemeClr val="accent1"/>
          </a:effectRef>
          <a:fontRef idx="minor">
            <a:schemeClr val="dk1"/>
          </a:fontRef>
        </p:style>
        <p:txBody>
          <a:bodyPr lIns="36000" tIns="0" rIns="0" bIns="0" anchor="ctr">
            <a:flatTx/>
          </a:bodyPr>
          <a:lstStyle/>
          <a:p>
            <a:pPr defTabSz="936000" fontAlgn="auto">
              <a:spcBef>
                <a:spcPts val="0"/>
              </a:spcBef>
              <a:spcAft>
                <a:spcPts val="0"/>
              </a:spcAft>
              <a:defRPr/>
            </a:pPr>
            <a:r>
              <a:rPr lang="zh-TW" altLang="en-US" sz="2000" b="1" kern="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目  </a:t>
            </a:r>
            <a:r>
              <a:rPr lang="zh-TW" altLang="en-US" sz="2000" b="1" kern="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的</a:t>
            </a:r>
            <a:endParaRPr kumimoji="0" lang="zh-TW" altLang="en-US" sz="2000" b="1" kern="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22118683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 Box 1"/>
          <p:cNvSpPr txBox="1">
            <a:spLocks noChangeArrowheads="1"/>
          </p:cNvSpPr>
          <p:nvPr/>
        </p:nvSpPr>
        <p:spPr bwMode="auto">
          <a:xfrm>
            <a:off x="1" y="0"/>
            <a:ext cx="9144000" cy="836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spcBef>
                <a:spcPts val="8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微軟正黑體" pitchFamily="32" charset="-120"/>
                <a:ea typeface="微軟正黑體" pitchFamily="32" charset="-120"/>
              </a:defRPr>
            </a:lvl1pPr>
            <a:lvl2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微軟正黑體" pitchFamily="32" charset="-120"/>
                <a:ea typeface="微軟正黑體" pitchFamily="32" charset="-120"/>
              </a:defRPr>
            </a:lvl2pPr>
            <a:lvl3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微軟正黑體" pitchFamily="32" charset="-120"/>
                <a:ea typeface="微軟正黑體" pitchFamily="32" charset="-120"/>
              </a:defRPr>
            </a:lvl3pPr>
            <a:lvl4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微軟正黑體" pitchFamily="32" charset="-120"/>
                <a:ea typeface="微軟正黑體" pitchFamily="32" charset="-120"/>
              </a:defRPr>
            </a:lvl4pPr>
            <a:lvl5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5pPr>
            <a:lvl6pPr marL="25146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6pPr>
            <a:lvl7pPr marL="29718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7pPr>
            <a:lvl8pPr marL="34290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8pPr>
            <a:lvl9pPr marL="38862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9pPr>
          </a:lstStyle>
          <a:p>
            <a:pPr lvl="0" algn="ctr" eaLnBrk="1" hangingPunct="1">
              <a:spcBef>
                <a:spcPct val="0"/>
              </a:spcBef>
            </a:pPr>
            <a:r>
              <a:rPr lang="zh-TW" altLang="en-US" sz="4400" b="1" dirty="0" smtClean="0">
                <a:solidFill>
                  <a:srgbClr val="0000FF"/>
                </a:solidFill>
                <a:latin typeface="標楷體" panose="03000509000000000000" pitchFamily="65" charset="-120"/>
                <a:ea typeface="標楷體" panose="03000509000000000000" pitchFamily="65" charset="-120"/>
              </a:rPr>
              <a:t>採行措施</a:t>
            </a:r>
            <a:r>
              <a:rPr lang="en-US" altLang="zh-TW" sz="3000" b="1" dirty="0" smtClean="0">
                <a:solidFill>
                  <a:srgbClr val="0000FF"/>
                </a:solidFill>
                <a:latin typeface="Times New Roman" pitchFamily="18" charset="0"/>
                <a:ea typeface="標楷體" panose="03000509000000000000" pitchFamily="65" charset="-120"/>
                <a:cs typeface="Times New Roman" pitchFamily="18" charset="0"/>
              </a:rPr>
              <a:t>(</a:t>
            </a:r>
            <a:r>
              <a:rPr lang="en-US" altLang="zh-TW" sz="3000" b="1" dirty="0">
                <a:solidFill>
                  <a:srgbClr val="0000FF"/>
                </a:solidFill>
                <a:latin typeface="Times New Roman" pitchFamily="18" charset="0"/>
                <a:ea typeface="標楷體" panose="03000509000000000000" pitchFamily="65" charset="-120"/>
                <a:cs typeface="Times New Roman" pitchFamily="18" charset="0"/>
              </a:rPr>
              <a:t>4</a:t>
            </a:r>
            <a:r>
              <a:rPr lang="en-US" altLang="zh-TW" sz="3000" b="1" dirty="0" smtClean="0">
                <a:solidFill>
                  <a:srgbClr val="0000FF"/>
                </a:solidFill>
                <a:latin typeface="Times New Roman" pitchFamily="18" charset="0"/>
                <a:ea typeface="標楷體" panose="03000509000000000000" pitchFamily="65" charset="-120"/>
                <a:cs typeface="Times New Roman" pitchFamily="18" charset="0"/>
              </a:rPr>
              <a:t>/5)</a:t>
            </a:r>
            <a:endParaRPr lang="zh-TW" altLang="zh-TW" sz="3000" b="1" dirty="0">
              <a:solidFill>
                <a:srgbClr val="0000FF"/>
              </a:solidFill>
              <a:latin typeface="Times New Roman" pitchFamily="18" charset="0"/>
              <a:ea typeface="標楷體" panose="03000509000000000000" pitchFamily="65" charset="-120"/>
              <a:cs typeface="Times New Roman" pitchFamily="18" charset="0"/>
            </a:endParaRPr>
          </a:p>
        </p:txBody>
      </p:sp>
      <p:sp>
        <p:nvSpPr>
          <p:cNvPr id="4" name="投影片編號版面配置區 1"/>
          <p:cNvSpPr txBox="1">
            <a:spLocks noGrp="1"/>
          </p:cNvSpPr>
          <p:nvPr/>
        </p:nvSpPr>
        <p:spPr bwMode="auto">
          <a:xfrm>
            <a:off x="7817760" y="6556534"/>
            <a:ext cx="1304925" cy="292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r" eaLnBrk="1" hangingPunct="1"/>
            <a:fld id="{A582D525-6A7B-47DC-B90A-C2D7D1540B40}" type="slidenum">
              <a:rPr lang="en-US" altLang="zh-TW" sz="1400" b="1">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rPr>
              <a:pPr algn="r" eaLnBrk="1" hangingPunct="1"/>
              <a:t>10</a:t>
            </a:fld>
            <a:endParaRPr lang="en-US" altLang="zh-TW" sz="1400" b="1" dirty="0">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nvGrpSpPr>
          <p:cNvPr id="5" name="群組 4"/>
          <p:cNvGrpSpPr/>
          <p:nvPr/>
        </p:nvGrpSpPr>
        <p:grpSpPr>
          <a:xfrm>
            <a:off x="1769" y="841365"/>
            <a:ext cx="2520000" cy="626855"/>
            <a:chOff x="0" y="1157430"/>
            <a:chExt cx="1567139" cy="626855"/>
          </a:xfrm>
        </p:grpSpPr>
        <p:sp>
          <p:nvSpPr>
            <p:cNvPr id="6" name="五邊形 5"/>
            <p:cNvSpPr/>
            <p:nvPr/>
          </p:nvSpPr>
          <p:spPr>
            <a:xfrm>
              <a:off x="0" y="1157430"/>
              <a:ext cx="1567139" cy="626855"/>
            </a:xfrm>
            <a:prstGeom prst="homePlate">
              <a:avLst/>
            </a:prstGeom>
            <a:solidFill>
              <a:schemeClr val="bg1">
                <a:lumMod val="9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7" name="五邊形 4"/>
            <p:cNvSpPr/>
            <p:nvPr/>
          </p:nvSpPr>
          <p:spPr>
            <a:xfrm>
              <a:off x="0" y="1157430"/>
              <a:ext cx="1410425" cy="6268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5344" tIns="42672" rIns="21336" bIns="42672" numCol="1" spcCol="1270" anchor="ctr" anchorCtr="0">
              <a:noAutofit/>
            </a:bodyPr>
            <a:lstStyle/>
            <a:p>
              <a:pPr lvl="0" algn="ctr" defTabSz="711200">
                <a:lnSpc>
                  <a:spcPct val="90000"/>
                </a:lnSpc>
                <a:spcBef>
                  <a:spcPct val="0"/>
                </a:spcBef>
                <a:spcAft>
                  <a:spcPct val="35000"/>
                </a:spcAft>
              </a:pPr>
              <a:r>
                <a:rPr lang="zh-TW" altLang="en-US" sz="1600" b="0" kern="1200" dirty="0" smtClean="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科研人員自律</a:t>
              </a:r>
              <a:endParaRPr lang="zh-TW" altLang="en-US" sz="1600" b="0" kern="1200" dirty="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8" name="群組 7"/>
          <p:cNvGrpSpPr/>
          <p:nvPr/>
        </p:nvGrpSpPr>
        <p:grpSpPr>
          <a:xfrm>
            <a:off x="2161687" y="844575"/>
            <a:ext cx="2520000" cy="626855"/>
            <a:chOff x="1255043" y="1198740"/>
            <a:chExt cx="1567139" cy="626855"/>
          </a:xfrm>
          <a:solidFill>
            <a:schemeClr val="bg1">
              <a:lumMod val="95000"/>
            </a:schemeClr>
          </a:solidFill>
        </p:grpSpPr>
        <p:sp>
          <p:nvSpPr>
            <p:cNvPr id="9" name="＞形箭號 8"/>
            <p:cNvSpPr/>
            <p:nvPr/>
          </p:nvSpPr>
          <p:spPr>
            <a:xfrm>
              <a:off x="1255043" y="1198740"/>
              <a:ext cx="1567139" cy="626855"/>
            </a:xfrm>
            <a:prstGeom prst="chevron">
              <a:avLst/>
            </a:prstGeom>
            <a:grpFill/>
          </p:spPr>
          <p:style>
            <a:lnRef idx="2">
              <a:schemeClr val="lt1">
                <a:hueOff val="0"/>
                <a:satOff val="0"/>
                <a:lumOff val="0"/>
                <a:alphaOff val="0"/>
              </a:schemeClr>
            </a:lnRef>
            <a:fillRef idx="1">
              <a:schemeClr val="accent3">
                <a:hueOff val="-199999"/>
                <a:satOff val="6047"/>
                <a:lumOff val="1046"/>
                <a:alphaOff val="0"/>
              </a:schemeClr>
            </a:fillRef>
            <a:effectRef idx="0">
              <a:schemeClr val="accent3">
                <a:hueOff val="-199999"/>
                <a:satOff val="6047"/>
                <a:lumOff val="1046"/>
                <a:alphaOff val="0"/>
              </a:schemeClr>
            </a:effectRef>
            <a:fontRef idx="minor">
              <a:schemeClr val="lt1"/>
            </a:fontRef>
          </p:style>
        </p:sp>
        <p:sp>
          <p:nvSpPr>
            <p:cNvPr id="10" name="＞形箭號 6"/>
            <p:cNvSpPr/>
            <p:nvPr/>
          </p:nvSpPr>
          <p:spPr>
            <a:xfrm>
              <a:off x="1568471" y="1227315"/>
              <a:ext cx="1064495" cy="56820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0" tIns="42672" rIns="0" bIns="42672" numCol="1" spcCol="1270" anchor="ctr" anchorCtr="0">
              <a:noAutofit/>
            </a:bodyPr>
            <a:lstStyle/>
            <a:p>
              <a:pPr lvl="0" algn="ctr" defTabSz="711200">
                <a:lnSpc>
                  <a:spcPct val="90000"/>
                </a:lnSpc>
                <a:spcBef>
                  <a:spcPct val="0"/>
                </a:spcBef>
                <a:spcAft>
                  <a:spcPct val="35000"/>
                </a:spcAft>
              </a:pPr>
              <a:r>
                <a:rPr lang="zh-TW" altLang="en-US" sz="1600" b="0" kern="1200" dirty="0" smtClean="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加強執行機構</a:t>
              </a:r>
              <a:r>
                <a:rPr lang="zh-TW" altLang="en-US" sz="1600" dirty="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課責</a:t>
              </a:r>
              <a:endParaRPr lang="zh-TW" altLang="en-US" sz="1600" b="0" kern="1200" dirty="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11" name="群組 10"/>
          <p:cNvGrpSpPr/>
          <p:nvPr/>
        </p:nvGrpSpPr>
        <p:grpSpPr>
          <a:xfrm>
            <a:off x="4377423" y="844575"/>
            <a:ext cx="2520000" cy="626855"/>
            <a:chOff x="2508754" y="1198740"/>
            <a:chExt cx="1567139" cy="626855"/>
          </a:xfrm>
        </p:grpSpPr>
        <p:sp>
          <p:nvSpPr>
            <p:cNvPr id="12" name="＞形箭號 11"/>
            <p:cNvSpPr/>
            <p:nvPr/>
          </p:nvSpPr>
          <p:spPr>
            <a:xfrm>
              <a:off x="2508754" y="1198740"/>
              <a:ext cx="1567139" cy="626855"/>
            </a:xfrm>
            <a:prstGeom prst="chevron">
              <a:avLst/>
            </a:prstGeom>
            <a:solidFill>
              <a:schemeClr val="accent3"/>
            </a:solidFill>
          </p:spPr>
          <p:style>
            <a:lnRef idx="2">
              <a:schemeClr val="lt1">
                <a:hueOff val="0"/>
                <a:satOff val="0"/>
                <a:lumOff val="0"/>
                <a:alphaOff val="0"/>
              </a:schemeClr>
            </a:lnRef>
            <a:fillRef idx="1">
              <a:schemeClr val="accent3">
                <a:hueOff val="-399998"/>
                <a:satOff val="12094"/>
                <a:lumOff val="2091"/>
                <a:alphaOff val="0"/>
              </a:schemeClr>
            </a:fillRef>
            <a:effectRef idx="0">
              <a:schemeClr val="accent3">
                <a:hueOff val="-399998"/>
                <a:satOff val="12094"/>
                <a:lumOff val="2091"/>
                <a:alphaOff val="0"/>
              </a:schemeClr>
            </a:effectRef>
            <a:fontRef idx="minor">
              <a:schemeClr val="lt1"/>
            </a:fontRef>
          </p:style>
        </p:sp>
        <p:sp>
          <p:nvSpPr>
            <p:cNvPr id="14" name="＞形箭號 8"/>
            <p:cNvSpPr/>
            <p:nvPr/>
          </p:nvSpPr>
          <p:spPr>
            <a:xfrm>
              <a:off x="2822182" y="1198740"/>
              <a:ext cx="1070419" cy="6268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42672" rIns="0" bIns="42672" numCol="1" spcCol="1270" anchor="ctr" anchorCtr="0">
              <a:noAutofit/>
            </a:bodyPr>
            <a:lstStyle/>
            <a:p>
              <a:pPr lvl="0" algn="ctr" defTabSz="711200">
                <a:lnSpc>
                  <a:spcPct val="90000"/>
                </a:lnSpc>
                <a:spcBef>
                  <a:spcPct val="0"/>
                </a:spcBef>
                <a:spcAft>
                  <a:spcPct val="35000"/>
                </a:spcAft>
              </a:pPr>
              <a:r>
                <a:rPr lang="zh-TW" altLang="en-US" sz="1600" b="0" kern="120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補助機關</a:t>
              </a:r>
              <a:r>
                <a:rPr lang="zh-TW" altLang="en-US" sz="16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管理監督</a:t>
              </a:r>
              <a:endParaRPr lang="zh-TW" altLang="en-US" sz="1600" b="0" kern="120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15" name="群組 14"/>
          <p:cNvGrpSpPr/>
          <p:nvPr/>
        </p:nvGrpSpPr>
        <p:grpSpPr>
          <a:xfrm>
            <a:off x="6602685" y="851223"/>
            <a:ext cx="2520000" cy="626855"/>
            <a:chOff x="3762466" y="1197994"/>
            <a:chExt cx="1567139" cy="626855"/>
          </a:xfrm>
        </p:grpSpPr>
        <p:sp>
          <p:nvSpPr>
            <p:cNvPr id="16" name="＞形箭號 15"/>
            <p:cNvSpPr/>
            <p:nvPr/>
          </p:nvSpPr>
          <p:spPr>
            <a:xfrm>
              <a:off x="3762466" y="1197994"/>
              <a:ext cx="1567139" cy="626855"/>
            </a:xfrm>
            <a:prstGeom prst="chevron">
              <a:avLst/>
            </a:prstGeom>
            <a:solidFill>
              <a:schemeClr val="bg1">
                <a:lumMod val="95000"/>
              </a:schemeClr>
            </a:solidFill>
          </p:spPr>
          <p:style>
            <a:lnRef idx="2">
              <a:schemeClr val="lt1">
                <a:hueOff val="0"/>
                <a:satOff val="0"/>
                <a:lumOff val="0"/>
                <a:alphaOff val="0"/>
              </a:schemeClr>
            </a:lnRef>
            <a:fillRef idx="1">
              <a:schemeClr val="accent3">
                <a:hueOff val="-599998"/>
                <a:satOff val="18141"/>
                <a:lumOff val="3137"/>
                <a:alphaOff val="0"/>
              </a:schemeClr>
            </a:fillRef>
            <a:effectRef idx="0">
              <a:schemeClr val="accent3">
                <a:hueOff val="-599998"/>
                <a:satOff val="18141"/>
                <a:lumOff val="3137"/>
                <a:alphaOff val="0"/>
              </a:schemeClr>
            </a:effectRef>
            <a:fontRef idx="minor">
              <a:schemeClr val="lt1"/>
            </a:fontRef>
          </p:style>
        </p:sp>
        <p:sp>
          <p:nvSpPr>
            <p:cNvPr id="17" name="＞形箭號 10"/>
            <p:cNvSpPr/>
            <p:nvPr/>
          </p:nvSpPr>
          <p:spPr>
            <a:xfrm>
              <a:off x="4075894" y="1197994"/>
              <a:ext cx="940284" cy="6268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4008" tIns="42672" rIns="21336" bIns="42672" numCol="1" spcCol="1270" anchor="ctr" anchorCtr="0">
              <a:noAutofit/>
            </a:bodyPr>
            <a:lstStyle/>
            <a:p>
              <a:pPr lvl="0" algn="ctr" defTabSz="711200">
                <a:lnSpc>
                  <a:spcPct val="90000"/>
                </a:lnSpc>
                <a:spcBef>
                  <a:spcPct val="0"/>
                </a:spcBef>
                <a:spcAft>
                  <a:spcPct val="35000"/>
                </a:spcAft>
              </a:pPr>
              <a:r>
                <a:rPr lang="zh-TW" altLang="en-US" sz="1600" b="0" kern="1200" dirty="0" smtClean="0">
                  <a:solidFill>
                    <a:schemeClr val="bg1">
                      <a:lumMod val="50000"/>
                    </a:schemeClr>
                  </a:solidFill>
                  <a:latin typeface="標楷體" panose="03000509000000000000" pitchFamily="65" charset="-120"/>
                  <a:ea typeface="標楷體" panose="03000509000000000000" pitchFamily="65" charset="-120"/>
                </a:rPr>
                <a:t>跨部會合作</a:t>
              </a:r>
              <a:endParaRPr lang="zh-TW" altLang="en-US" sz="1600" b="0" kern="1200" dirty="0">
                <a:solidFill>
                  <a:schemeClr val="bg1">
                    <a:lumMod val="50000"/>
                  </a:schemeClr>
                </a:solidFill>
                <a:latin typeface="標楷體" panose="03000509000000000000" pitchFamily="65" charset="-120"/>
                <a:ea typeface="標楷體" panose="03000509000000000000" pitchFamily="65" charset="-120"/>
              </a:endParaRPr>
            </a:p>
          </p:txBody>
        </p:sp>
      </p:grpSp>
      <p:sp>
        <p:nvSpPr>
          <p:cNvPr id="18" name="矩形 17"/>
          <p:cNvSpPr/>
          <p:nvPr/>
        </p:nvSpPr>
        <p:spPr>
          <a:xfrm>
            <a:off x="251521" y="1524769"/>
            <a:ext cx="8640960" cy="4154984"/>
          </a:xfrm>
          <a:prstGeom prst="rect">
            <a:avLst/>
          </a:prstGeom>
          <a:ln>
            <a:solidFill>
              <a:schemeClr val="accent6">
                <a:shade val="95000"/>
                <a:satMod val="105000"/>
              </a:schemeClr>
            </a:solidFill>
          </a:ln>
        </p:spPr>
        <p:txBody>
          <a:bodyPr wrap="square">
            <a:spAutoFit/>
          </a:bodyPr>
          <a:lstStyle/>
          <a:p>
            <a:endParaRPr lang="en-US" altLang="zh-TW" sz="2000" b="1" u="sng" kern="0" dirty="0" smtClean="0">
              <a:solidFill>
                <a:srgbClr val="0000CC"/>
              </a:solidFill>
              <a:latin typeface="Times New Roman" pitchFamily="18" charset="0"/>
              <a:ea typeface="標楷體" panose="03000509000000000000" pitchFamily="65" charset="-120"/>
              <a:cs typeface="Times New Roman" pitchFamily="18" charset="0"/>
            </a:endParaRPr>
          </a:p>
          <a:p>
            <a:pPr marL="457200" indent="-457200">
              <a:buFont typeface="Wingdings" panose="05000000000000000000" pitchFamily="2" charset="2"/>
              <a:buChar char="u"/>
            </a:pPr>
            <a:r>
              <a:rPr lang="en-US" altLang="zh-TW" sz="2000" b="1" u="sng" kern="0" dirty="0" smtClean="0">
                <a:solidFill>
                  <a:srgbClr val="0000CC"/>
                </a:solidFill>
                <a:latin typeface="Times New Roman" pitchFamily="18" charset="0"/>
                <a:ea typeface="標楷體" panose="03000509000000000000" pitchFamily="65" charset="-120"/>
                <a:cs typeface="Times New Roman" pitchFamily="18" charset="0"/>
              </a:rPr>
              <a:t>(</a:t>
            </a:r>
            <a:r>
              <a:rPr lang="zh-TW" altLang="en-US" sz="2000" b="1" u="sng" kern="0" dirty="0" smtClean="0">
                <a:solidFill>
                  <a:srgbClr val="0000CC"/>
                </a:solidFill>
                <a:latin typeface="Times New Roman" pitchFamily="18" charset="0"/>
                <a:ea typeface="標楷體" panose="03000509000000000000" pitchFamily="65" charset="-120"/>
                <a:cs typeface="Times New Roman" pitchFamily="18" charset="0"/>
              </a:rPr>
              <a:t>追回申請機構管理費</a:t>
            </a:r>
            <a:r>
              <a:rPr lang="en-US" altLang="zh-TW" sz="2000" b="1" u="sng" kern="0" dirty="0" smtClean="0">
                <a:solidFill>
                  <a:srgbClr val="0000CC"/>
                </a:solidFill>
                <a:latin typeface="Times New Roman" pitchFamily="18" charset="0"/>
                <a:ea typeface="標楷體" panose="03000509000000000000" pitchFamily="65" charset="-120"/>
                <a:cs typeface="Times New Roman" pitchFamily="18" charset="0"/>
              </a:rPr>
              <a:t>)</a:t>
            </a:r>
            <a:r>
              <a:rPr lang="zh-TW" altLang="en-US" sz="2000" b="1" u="sng" kern="0" dirty="0" smtClean="0">
                <a:solidFill>
                  <a:srgbClr val="0000CC"/>
                </a:solidFill>
                <a:latin typeface="Times New Roman" pitchFamily="18" charset="0"/>
                <a:ea typeface="標楷體" panose="03000509000000000000" pitchFamily="65" charset="-120"/>
                <a:cs typeface="Times New Roman" pitchFamily="18" charset="0"/>
              </a:rPr>
              <a:t>修正</a:t>
            </a:r>
            <a:r>
              <a:rPr lang="zh-TW" altLang="en-US" sz="2000" b="1" u="sng" kern="0" dirty="0">
                <a:solidFill>
                  <a:srgbClr val="0000CC"/>
                </a:solidFill>
                <a:latin typeface="Times New Roman" pitchFamily="18" charset="0"/>
                <a:ea typeface="標楷體" panose="03000509000000000000" pitchFamily="65" charset="-120"/>
                <a:cs typeface="Times New Roman" pitchFamily="18" charset="0"/>
              </a:rPr>
              <a:t>「科技部學術倫理案件處理及審議要點」</a:t>
            </a:r>
            <a:r>
              <a:rPr lang="zh-TW" altLang="en-US" sz="2000" b="1" u="sng" kern="0" dirty="0" smtClean="0">
                <a:solidFill>
                  <a:srgbClr val="0000CC"/>
                </a:solidFill>
                <a:latin typeface="Times New Roman" pitchFamily="18" charset="0"/>
                <a:ea typeface="標楷體" panose="03000509000000000000" pitchFamily="65" charset="-120"/>
                <a:cs typeface="Times New Roman" pitchFamily="18" charset="0"/>
              </a:rPr>
              <a:t>第</a:t>
            </a:r>
            <a:r>
              <a:rPr lang="en-US" altLang="zh-TW" sz="2000" b="1" u="sng" kern="0" dirty="0" smtClean="0">
                <a:solidFill>
                  <a:srgbClr val="0000CC"/>
                </a:solidFill>
                <a:latin typeface="Times New Roman" pitchFamily="18" charset="0"/>
                <a:ea typeface="標楷體" panose="03000509000000000000" pitchFamily="65" charset="-120"/>
                <a:cs typeface="Times New Roman" pitchFamily="18" charset="0"/>
              </a:rPr>
              <a:t>17</a:t>
            </a:r>
            <a:r>
              <a:rPr lang="zh-TW" altLang="en-US" sz="2000" b="1" u="sng" kern="0" dirty="0" smtClean="0">
                <a:solidFill>
                  <a:srgbClr val="0000CC"/>
                </a:solidFill>
                <a:latin typeface="Times New Roman" pitchFamily="18" charset="0"/>
                <a:ea typeface="標楷體" panose="03000509000000000000" pitchFamily="65" charset="-120"/>
                <a:cs typeface="Times New Roman" pitchFamily="18" charset="0"/>
              </a:rPr>
              <a:t>點第</a:t>
            </a:r>
            <a:r>
              <a:rPr lang="en-US" altLang="zh-TW" sz="2000" b="1" u="sng" kern="0" dirty="0" smtClean="0">
                <a:solidFill>
                  <a:srgbClr val="0000CC"/>
                </a:solidFill>
                <a:latin typeface="Times New Roman" pitchFamily="18" charset="0"/>
                <a:ea typeface="標楷體" panose="03000509000000000000" pitchFamily="65" charset="-120"/>
                <a:cs typeface="Times New Roman" pitchFamily="18" charset="0"/>
              </a:rPr>
              <a:t>2</a:t>
            </a:r>
            <a:r>
              <a:rPr lang="zh-TW" altLang="en-US" sz="2000" b="1" u="sng" kern="0" dirty="0" smtClean="0">
                <a:solidFill>
                  <a:srgbClr val="0000CC"/>
                </a:solidFill>
                <a:latin typeface="Times New Roman" pitchFamily="18" charset="0"/>
                <a:ea typeface="標楷體" panose="03000509000000000000" pitchFamily="65" charset="-120"/>
                <a:cs typeface="Times New Roman" pitchFamily="18" charset="0"/>
              </a:rPr>
              <a:t>項規定，條文</a:t>
            </a:r>
            <a:r>
              <a:rPr lang="zh-TW" altLang="en-US" sz="2000" b="1" u="sng" kern="0" dirty="0">
                <a:solidFill>
                  <a:srgbClr val="0000CC"/>
                </a:solidFill>
                <a:latin typeface="Times New Roman" pitchFamily="18" charset="0"/>
                <a:ea typeface="標楷體" panose="03000509000000000000" pitchFamily="65" charset="-120"/>
                <a:cs typeface="Times New Roman" pitchFamily="18" charset="0"/>
              </a:rPr>
              <a:t>如下</a:t>
            </a:r>
            <a:r>
              <a:rPr lang="zh-TW" altLang="en-US" sz="2000" b="1" u="sng" kern="0" dirty="0" smtClean="0">
                <a:solidFill>
                  <a:srgbClr val="0000CC"/>
                </a:solidFill>
                <a:latin typeface="Times New Roman" pitchFamily="18" charset="0"/>
                <a:ea typeface="標楷體" panose="03000509000000000000" pitchFamily="65" charset="-120"/>
                <a:cs typeface="Times New Roman" pitchFamily="18" charset="0"/>
              </a:rPr>
              <a:t>：</a:t>
            </a:r>
            <a:endParaRPr lang="en-US" altLang="zh-TW" sz="2000" b="1" u="sng" kern="0" dirty="0" smtClean="0">
              <a:solidFill>
                <a:srgbClr val="0000CC"/>
              </a:solidFill>
              <a:latin typeface="Times New Roman" pitchFamily="18" charset="0"/>
              <a:ea typeface="標楷體" panose="03000509000000000000" pitchFamily="65" charset="-120"/>
              <a:cs typeface="Times New Roman" pitchFamily="18" charset="0"/>
            </a:endParaRPr>
          </a:p>
          <a:p>
            <a:pPr marL="447675"/>
            <a:r>
              <a:rPr lang="zh-TW" altLang="en-US" sz="2000" kern="0" dirty="0" smtClean="0">
                <a:latin typeface="Times New Roman" pitchFamily="18" charset="0"/>
                <a:ea typeface="標楷體" panose="03000509000000000000" pitchFamily="65" charset="-120"/>
                <a:cs typeface="Times New Roman" pitchFamily="18" charset="0"/>
              </a:rPr>
              <a:t>當事人</a:t>
            </a:r>
            <a:r>
              <a:rPr lang="zh-TW" altLang="en-US" sz="2000" kern="0" dirty="0">
                <a:latin typeface="Times New Roman" pitchFamily="18" charset="0"/>
                <a:ea typeface="標楷體" panose="03000509000000000000" pitchFamily="65" charset="-120"/>
                <a:cs typeface="Times New Roman" pitchFamily="18" charset="0"/>
              </a:rPr>
              <a:t>所屬學校或機關（構）對於違反學術倫理案件未積極配合調查、</a:t>
            </a:r>
            <a:r>
              <a:rPr lang="zh-TW" altLang="en-US" sz="2000" b="1" u="sng" kern="0" dirty="0">
                <a:solidFill>
                  <a:srgbClr val="FF0000"/>
                </a:solidFill>
                <a:latin typeface="Times New Roman" pitchFamily="18" charset="0"/>
                <a:ea typeface="標楷體" panose="03000509000000000000" pitchFamily="65" charset="-120"/>
                <a:cs typeface="Times New Roman" pitchFamily="18" charset="0"/>
              </a:rPr>
              <a:t>有重大管理疏失</a:t>
            </a:r>
            <a:r>
              <a:rPr lang="zh-TW" altLang="en-US" sz="2000" kern="0" dirty="0">
                <a:latin typeface="Times New Roman" pitchFamily="18" charset="0"/>
                <a:ea typeface="標楷體" panose="03000509000000000000" pitchFamily="65" charset="-120"/>
                <a:cs typeface="Times New Roman" pitchFamily="18" charset="0"/>
              </a:rPr>
              <a:t>或其他不當之處理行為，</a:t>
            </a:r>
            <a:r>
              <a:rPr lang="zh-TW" altLang="en-US" sz="2000" kern="0" dirty="0">
                <a:solidFill>
                  <a:srgbClr val="FF0000"/>
                </a:solidFill>
                <a:latin typeface="Times New Roman" pitchFamily="18" charset="0"/>
                <a:ea typeface="標楷體" panose="03000509000000000000" pitchFamily="65" charset="-120"/>
                <a:cs typeface="Times New Roman" pitchFamily="18" charset="0"/>
              </a:rPr>
              <a:t>經學術倫理審議會建議，得追回或減撥本部一定期間之補助專題研究計畫部分管理費</a:t>
            </a:r>
            <a:r>
              <a:rPr lang="zh-TW" altLang="en-US" sz="2000" kern="0" dirty="0" smtClean="0">
                <a:latin typeface="Times New Roman" pitchFamily="18" charset="0"/>
                <a:ea typeface="標楷體" panose="03000509000000000000" pitchFamily="65" charset="-120"/>
                <a:cs typeface="Times New Roman" pitchFamily="18" charset="0"/>
              </a:rPr>
              <a:t>。</a:t>
            </a:r>
            <a:endParaRPr lang="en-US" altLang="zh-TW" sz="2000" kern="0" dirty="0" smtClean="0">
              <a:latin typeface="Times New Roman" pitchFamily="18" charset="0"/>
              <a:ea typeface="標楷體" panose="03000509000000000000" pitchFamily="65" charset="-120"/>
              <a:cs typeface="Times New Roman" pitchFamily="18" charset="0"/>
            </a:endParaRPr>
          </a:p>
          <a:p>
            <a:pPr marL="457200" indent="-457200">
              <a:buFont typeface="Wingdings" panose="05000000000000000000" pitchFamily="2" charset="2"/>
              <a:buChar char="u"/>
            </a:pPr>
            <a:endParaRPr lang="en-US" altLang="zh-TW" sz="2400" b="1" u="sng" kern="0" dirty="0">
              <a:solidFill>
                <a:srgbClr val="0000CC"/>
              </a:solidFill>
              <a:latin typeface="Times New Roman" pitchFamily="18" charset="0"/>
              <a:ea typeface="標楷體" panose="03000509000000000000" pitchFamily="65" charset="-120"/>
              <a:cs typeface="Times New Roman" pitchFamily="18" charset="0"/>
            </a:endParaRPr>
          </a:p>
          <a:p>
            <a:pPr marL="457200" indent="-457200">
              <a:buFont typeface="Wingdings" panose="05000000000000000000" pitchFamily="2" charset="2"/>
              <a:buChar char="u"/>
            </a:pPr>
            <a:r>
              <a:rPr lang="zh-TW" altLang="en-US" sz="2000" b="1" u="sng" kern="0" dirty="0">
                <a:solidFill>
                  <a:srgbClr val="0000CC"/>
                </a:solidFill>
                <a:latin typeface="Times New Roman" pitchFamily="18" charset="0"/>
                <a:ea typeface="標楷體" panose="03000509000000000000" pitchFamily="65" charset="-120"/>
                <a:cs typeface="Times New Roman" pitchFamily="18" charset="0"/>
              </a:rPr>
              <a:t>輔導執行機構建立管理及內控機制</a:t>
            </a:r>
            <a:r>
              <a:rPr lang="zh-TW" altLang="en-US" sz="2000" kern="0" dirty="0">
                <a:solidFill>
                  <a:prstClr val="black"/>
                </a:solidFill>
                <a:latin typeface="Times New Roman" pitchFamily="18" charset="0"/>
                <a:ea typeface="標楷體" panose="03000509000000000000" pitchFamily="65" charset="-120"/>
                <a:cs typeface="Times New Roman" pitchFamily="18" charset="0"/>
                <a:sym typeface="Calibri"/>
              </a:rPr>
              <a:t>：</a:t>
            </a:r>
            <a:r>
              <a:rPr lang="en-US" altLang="zh-TW" sz="2000" kern="0" dirty="0">
                <a:solidFill>
                  <a:prstClr val="black"/>
                </a:solidFill>
                <a:latin typeface="Times New Roman" pitchFamily="18" charset="0"/>
                <a:ea typeface="標楷體" panose="03000509000000000000" pitchFamily="65" charset="-120"/>
                <a:cs typeface="Times New Roman" pitchFamily="18" charset="0"/>
                <a:sym typeface="Calibri"/>
              </a:rPr>
              <a:t/>
            </a:r>
            <a:br>
              <a:rPr lang="en-US" altLang="zh-TW" sz="2000" kern="0" dirty="0">
                <a:solidFill>
                  <a:prstClr val="black"/>
                </a:solidFill>
                <a:latin typeface="Times New Roman" pitchFamily="18" charset="0"/>
                <a:ea typeface="標楷體" panose="03000509000000000000" pitchFamily="65" charset="-120"/>
                <a:cs typeface="Times New Roman" pitchFamily="18" charset="0"/>
                <a:sym typeface="Calibri"/>
              </a:rPr>
            </a:br>
            <a:r>
              <a:rPr lang="zh-TW" altLang="en-US" sz="2000" kern="0" dirty="0">
                <a:solidFill>
                  <a:prstClr val="black"/>
                </a:solidFill>
                <a:latin typeface="Times New Roman" pitchFamily="18" charset="0"/>
                <a:ea typeface="標楷體" panose="03000509000000000000" pitchFamily="65" charset="-120"/>
                <a:cs typeface="Times New Roman" pitchFamily="18" charset="0"/>
                <a:sym typeface="Calibri"/>
              </a:rPr>
              <a:t>與教育部合作共同擇定</a:t>
            </a:r>
            <a:r>
              <a:rPr lang="en-US" altLang="zh-TW" sz="2000" kern="0" dirty="0">
                <a:solidFill>
                  <a:prstClr val="black"/>
                </a:solidFill>
                <a:latin typeface="Times New Roman" pitchFamily="18" charset="0"/>
                <a:ea typeface="標楷體" panose="03000509000000000000" pitchFamily="65" charset="-120"/>
                <a:cs typeface="Times New Roman" pitchFamily="18" charset="0"/>
                <a:sym typeface="Calibri"/>
              </a:rPr>
              <a:t>1</a:t>
            </a:r>
            <a:r>
              <a:rPr lang="zh-TW" altLang="en-US" sz="2000" kern="0" dirty="0">
                <a:solidFill>
                  <a:prstClr val="black"/>
                </a:solidFill>
                <a:latin typeface="Times New Roman" pitchFamily="18" charset="0"/>
                <a:ea typeface="標楷體" panose="03000509000000000000" pitchFamily="65" charset="-120"/>
                <a:cs typeface="Times New Roman" pitchFamily="18" charset="0"/>
                <a:sym typeface="Calibri"/>
              </a:rPr>
              <a:t>單位訂定學倫機制</a:t>
            </a:r>
            <a:r>
              <a:rPr lang="zh-TW" altLang="en-US" sz="2000" kern="0" dirty="0" smtClean="0">
                <a:solidFill>
                  <a:prstClr val="black"/>
                </a:solidFill>
                <a:latin typeface="Times New Roman" pitchFamily="18" charset="0"/>
                <a:ea typeface="標楷體" panose="03000509000000000000" pitchFamily="65" charset="-120"/>
                <a:cs typeface="Times New Roman" pitchFamily="18" charset="0"/>
                <a:sym typeface="Calibri"/>
              </a:rPr>
              <a:t>範例進行</a:t>
            </a:r>
            <a:r>
              <a:rPr lang="zh-TW" altLang="en-US" sz="2000" kern="0" dirty="0">
                <a:solidFill>
                  <a:prstClr val="black"/>
                </a:solidFill>
                <a:latin typeface="Times New Roman" pitchFamily="18" charset="0"/>
                <a:ea typeface="標楷體" panose="03000509000000000000" pitchFamily="65" charset="-120"/>
                <a:cs typeface="Times New Roman" pitchFamily="18" charset="0"/>
                <a:sym typeface="Calibri"/>
              </a:rPr>
              <a:t>示範及推廣。</a:t>
            </a:r>
            <a:endParaRPr lang="en-US" altLang="zh-TW" sz="2000" b="1" u="sng" kern="0" dirty="0">
              <a:solidFill>
                <a:srgbClr val="0000CC"/>
              </a:solidFill>
              <a:latin typeface="Times New Roman" pitchFamily="18" charset="0"/>
              <a:ea typeface="標楷體" panose="03000509000000000000" pitchFamily="65" charset="-120"/>
              <a:cs typeface="Times New Roman" pitchFamily="18" charset="0"/>
            </a:endParaRPr>
          </a:p>
          <a:p>
            <a:pPr marL="457200" indent="-457200">
              <a:buFont typeface="Wingdings" panose="05000000000000000000" pitchFamily="2" charset="2"/>
              <a:buChar char="u"/>
            </a:pPr>
            <a:endParaRPr lang="en-US" altLang="zh-TW" sz="2000" b="1" u="sng" kern="0" dirty="0">
              <a:solidFill>
                <a:srgbClr val="0000CC"/>
              </a:solidFill>
              <a:latin typeface="Times New Roman" pitchFamily="18" charset="0"/>
              <a:ea typeface="標楷體" panose="03000509000000000000" pitchFamily="65" charset="-120"/>
              <a:cs typeface="Times New Roman" pitchFamily="18" charset="0"/>
            </a:endParaRPr>
          </a:p>
          <a:p>
            <a:pPr marL="457200" indent="-457200">
              <a:buFont typeface="Wingdings" panose="05000000000000000000" pitchFamily="2" charset="2"/>
              <a:buChar char="u"/>
            </a:pPr>
            <a:r>
              <a:rPr lang="zh-TW" altLang="en-US" sz="2000" b="1" u="sng" kern="0" dirty="0">
                <a:solidFill>
                  <a:srgbClr val="0000CC"/>
                </a:solidFill>
                <a:latin typeface="Times New Roman" pitchFamily="18" charset="0"/>
                <a:ea typeface="標楷體" panose="03000509000000000000" pitchFamily="65" charset="-120"/>
                <a:cs typeface="Times New Roman" pitchFamily="18" charset="0"/>
              </a:rPr>
              <a:t>建立違反學倫行為偵測平台</a:t>
            </a:r>
            <a:r>
              <a:rPr lang="zh-TW" altLang="en-US" sz="2000" kern="0" dirty="0">
                <a:solidFill>
                  <a:prstClr val="black"/>
                </a:solidFill>
                <a:latin typeface="Times New Roman" pitchFamily="18" charset="0"/>
                <a:ea typeface="標楷體" panose="03000509000000000000" pitchFamily="65" charset="-120"/>
                <a:cs typeface="Times New Roman" pitchFamily="18" charset="0"/>
                <a:sym typeface="Calibri"/>
              </a:rPr>
              <a:t>：</a:t>
            </a:r>
            <a:endParaRPr lang="en-US" altLang="zh-TW" sz="2000" kern="0" dirty="0">
              <a:solidFill>
                <a:prstClr val="black"/>
              </a:solidFill>
              <a:latin typeface="Times New Roman" pitchFamily="18" charset="0"/>
              <a:ea typeface="標楷體" panose="03000509000000000000" pitchFamily="65" charset="-120"/>
              <a:cs typeface="Times New Roman" pitchFamily="18" charset="0"/>
              <a:sym typeface="Calibri"/>
            </a:endParaRPr>
          </a:p>
          <a:p>
            <a:pPr marL="447675"/>
            <a:r>
              <a:rPr lang="zh-TW" altLang="en-US" sz="2000" kern="0" dirty="0">
                <a:solidFill>
                  <a:prstClr val="black"/>
                </a:solidFill>
                <a:latin typeface="Times New Roman" pitchFamily="18" charset="0"/>
                <a:ea typeface="標楷體" panose="03000509000000000000" pitchFamily="65" charset="-120"/>
                <a:cs typeface="Times New Roman" pitchFamily="18" charset="0"/>
                <a:sym typeface="Calibri"/>
              </a:rPr>
              <a:t>由本部所屬法人</a:t>
            </a:r>
            <a:r>
              <a:rPr lang="en-US" altLang="zh-TW" sz="2000" kern="0" dirty="0">
                <a:solidFill>
                  <a:prstClr val="black"/>
                </a:solidFill>
                <a:latin typeface="Times New Roman" pitchFamily="18" charset="0"/>
                <a:ea typeface="標楷體" panose="03000509000000000000" pitchFamily="65" charset="-120"/>
                <a:cs typeface="Times New Roman" pitchFamily="18" charset="0"/>
                <a:sym typeface="Calibri"/>
              </a:rPr>
              <a:t>(</a:t>
            </a:r>
            <a:r>
              <a:rPr lang="zh-TW" altLang="en-US" sz="2000" kern="0" dirty="0">
                <a:solidFill>
                  <a:prstClr val="black"/>
                </a:solidFill>
                <a:latin typeface="Times New Roman" pitchFamily="18" charset="0"/>
                <a:ea typeface="標楷體" panose="03000509000000000000" pitchFamily="65" charset="-120"/>
                <a:cs typeface="Times New Roman" pitchFamily="18" charset="0"/>
                <a:sym typeface="Calibri"/>
              </a:rPr>
              <a:t>科技政策研究與資訊中心</a:t>
            </a:r>
            <a:r>
              <a:rPr lang="en-US" altLang="zh-TW" sz="2000" kern="0" dirty="0">
                <a:solidFill>
                  <a:prstClr val="black"/>
                </a:solidFill>
                <a:latin typeface="Times New Roman" pitchFamily="18" charset="0"/>
                <a:ea typeface="標楷體" panose="03000509000000000000" pitchFamily="65" charset="-120"/>
                <a:cs typeface="Times New Roman" pitchFamily="18" charset="0"/>
                <a:sym typeface="Calibri"/>
              </a:rPr>
              <a:t>)</a:t>
            </a:r>
            <a:r>
              <a:rPr lang="zh-TW" altLang="en-US" sz="2000" kern="0" dirty="0">
                <a:solidFill>
                  <a:prstClr val="black"/>
                </a:solidFill>
                <a:latin typeface="Times New Roman" pitchFamily="18" charset="0"/>
                <a:ea typeface="標楷體" panose="03000509000000000000" pitchFamily="65" charset="-120"/>
                <a:cs typeface="Times New Roman" pitchFamily="18" charset="0"/>
                <a:sym typeface="Calibri"/>
              </a:rPr>
              <a:t>建置相關偵測系統服務平台，</a:t>
            </a:r>
            <a:r>
              <a:rPr lang="zh-TW" altLang="en-US" sz="2000" kern="0" dirty="0">
                <a:solidFill>
                  <a:srgbClr val="FF0000"/>
                </a:solidFill>
                <a:latin typeface="Times New Roman" pitchFamily="18" charset="0"/>
                <a:ea typeface="標楷體" panose="03000509000000000000" pitchFamily="65" charset="-120"/>
                <a:cs typeface="Times New Roman" pitchFamily="18" charset="0"/>
                <a:sym typeface="Calibri"/>
              </a:rPr>
              <a:t>以資源共享概念</a:t>
            </a:r>
            <a:r>
              <a:rPr lang="zh-TW" altLang="en-US" sz="2000" kern="0" dirty="0" smtClean="0">
                <a:solidFill>
                  <a:srgbClr val="FF0000"/>
                </a:solidFill>
                <a:latin typeface="Times New Roman" pitchFamily="18" charset="0"/>
                <a:ea typeface="標楷體" panose="03000509000000000000" pitchFamily="65" charset="-120"/>
                <a:cs typeface="Times New Roman" pitchFamily="18" charset="0"/>
                <a:sym typeface="Calibri"/>
              </a:rPr>
              <a:t>提供執行機構</a:t>
            </a:r>
            <a:r>
              <a:rPr lang="zh-TW" altLang="en-US" sz="2000" kern="0" dirty="0">
                <a:solidFill>
                  <a:srgbClr val="FF0000"/>
                </a:solidFill>
                <a:latin typeface="Times New Roman" pitchFamily="18" charset="0"/>
                <a:ea typeface="標楷體" panose="03000509000000000000" pitchFamily="65" charset="-120"/>
                <a:cs typeface="Times New Roman" pitchFamily="18" charset="0"/>
                <a:sym typeface="Calibri"/>
              </a:rPr>
              <a:t>申請使用</a:t>
            </a:r>
            <a:r>
              <a:rPr lang="zh-TW" altLang="en-US" sz="2000" kern="0" dirty="0" smtClean="0">
                <a:solidFill>
                  <a:prstClr val="black"/>
                </a:solidFill>
                <a:latin typeface="Times New Roman" pitchFamily="18" charset="0"/>
                <a:ea typeface="標楷體" panose="03000509000000000000" pitchFamily="65" charset="-120"/>
                <a:cs typeface="Times New Roman" pitchFamily="18" charset="0"/>
                <a:sym typeface="Calibri"/>
              </a:rPr>
              <a:t>。</a:t>
            </a:r>
            <a:endParaRPr lang="en-US" altLang="zh-TW" sz="1900" kern="0" dirty="0">
              <a:solidFill>
                <a:prstClr val="black"/>
              </a:solidFill>
              <a:latin typeface="Times New Roman" pitchFamily="18" charset="0"/>
              <a:ea typeface="標楷體" panose="03000509000000000000" pitchFamily="65" charset="-120"/>
              <a:cs typeface="Times New Roman" pitchFamily="18" charset="0"/>
              <a:sym typeface="Calibri"/>
            </a:endParaRPr>
          </a:p>
        </p:txBody>
      </p:sp>
      <p:sp>
        <p:nvSpPr>
          <p:cNvPr id="19" name="AutoShape 39"/>
          <p:cNvSpPr>
            <a:spLocks noChangeArrowheads="1"/>
          </p:cNvSpPr>
          <p:nvPr/>
        </p:nvSpPr>
        <p:spPr bwMode="auto">
          <a:xfrm>
            <a:off x="99826" y="1524769"/>
            <a:ext cx="2111652" cy="311001"/>
          </a:xfrm>
          <a:prstGeom prst="flowChartAlternateProcess">
            <a:avLst/>
          </a:prstGeom>
          <a:ln>
            <a:headEnd/>
            <a:tailEnd/>
          </a:ln>
        </p:spPr>
        <p:style>
          <a:lnRef idx="1">
            <a:schemeClr val="accent1"/>
          </a:lnRef>
          <a:fillRef idx="2">
            <a:schemeClr val="accent1"/>
          </a:fillRef>
          <a:effectRef idx="1">
            <a:schemeClr val="accent1"/>
          </a:effectRef>
          <a:fontRef idx="minor">
            <a:schemeClr val="dk1"/>
          </a:fontRef>
        </p:style>
        <p:txBody>
          <a:bodyPr lIns="36000" tIns="0" rIns="0" bIns="0" anchor="ctr">
            <a:flatTx/>
          </a:bodyPr>
          <a:lstStyle/>
          <a:p>
            <a:pPr defTabSz="936000" fontAlgn="auto">
              <a:spcBef>
                <a:spcPts val="0"/>
              </a:spcBef>
              <a:spcAft>
                <a:spcPts val="0"/>
              </a:spcAft>
              <a:defRPr/>
            </a:pPr>
            <a:r>
              <a:rPr lang="zh-TW" altLang="en-US" sz="2000" b="1" kern="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en-US" sz="2000" b="1" kern="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措  施</a:t>
            </a:r>
            <a:r>
              <a:rPr lang="en-US" altLang="zh-TW" sz="2000" b="1" kern="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(2)</a:t>
            </a:r>
            <a:endParaRPr kumimoji="0" lang="zh-TW" altLang="en-US" sz="2000" b="1" kern="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8404442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 Box 1"/>
          <p:cNvSpPr txBox="1">
            <a:spLocks noChangeArrowheads="1"/>
          </p:cNvSpPr>
          <p:nvPr/>
        </p:nvSpPr>
        <p:spPr bwMode="auto">
          <a:xfrm>
            <a:off x="1" y="0"/>
            <a:ext cx="9144000" cy="836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spcBef>
                <a:spcPts val="8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微軟正黑體" pitchFamily="32" charset="-120"/>
                <a:ea typeface="微軟正黑體" pitchFamily="32" charset="-120"/>
              </a:defRPr>
            </a:lvl1pPr>
            <a:lvl2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微軟正黑體" pitchFamily="32" charset="-120"/>
                <a:ea typeface="微軟正黑體" pitchFamily="32" charset="-120"/>
              </a:defRPr>
            </a:lvl2pPr>
            <a:lvl3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微軟正黑體" pitchFamily="32" charset="-120"/>
                <a:ea typeface="微軟正黑體" pitchFamily="32" charset="-120"/>
              </a:defRPr>
            </a:lvl3pPr>
            <a:lvl4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微軟正黑體" pitchFamily="32" charset="-120"/>
                <a:ea typeface="微軟正黑體" pitchFamily="32" charset="-120"/>
              </a:defRPr>
            </a:lvl4pPr>
            <a:lvl5pPr eaLnBrk="0" hangingPunct="0">
              <a:spcBef>
                <a:spcPts val="3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5pPr>
            <a:lvl6pPr marL="25146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6pPr>
            <a:lvl7pPr marL="29718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7pPr>
            <a:lvl8pPr marL="34290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8pPr>
            <a:lvl9pPr marL="3886200" indent="-228600" defTabSz="449263" eaLnBrk="0" fontAlgn="base" hangingPunct="0">
              <a:spcBef>
                <a:spcPts val="300"/>
              </a:spcBef>
              <a:spcAft>
                <a:spcPct val="0"/>
              </a:spcAft>
              <a:buClr>
                <a:srgbClr val="000000"/>
              </a:buClr>
              <a:buSzPct val="100000"/>
              <a:buFont typeface="Times New Roman" pitchFamily="16"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600">
                <a:solidFill>
                  <a:srgbClr val="000000"/>
                </a:solidFill>
                <a:latin typeface="微軟正黑體" pitchFamily="32" charset="-120"/>
                <a:ea typeface="微軟正黑體" pitchFamily="32" charset="-120"/>
              </a:defRPr>
            </a:lvl9pPr>
          </a:lstStyle>
          <a:p>
            <a:pPr lvl="0" algn="ctr" eaLnBrk="1" hangingPunct="1">
              <a:spcBef>
                <a:spcPct val="0"/>
              </a:spcBef>
            </a:pPr>
            <a:r>
              <a:rPr lang="zh-TW" altLang="en-US" sz="4400" b="1" dirty="0" smtClean="0">
                <a:solidFill>
                  <a:srgbClr val="0000FF"/>
                </a:solidFill>
                <a:latin typeface="標楷體" panose="03000509000000000000" pitchFamily="65" charset="-120"/>
                <a:ea typeface="標楷體" panose="03000509000000000000" pitchFamily="65" charset="-120"/>
              </a:rPr>
              <a:t>採行措施</a:t>
            </a:r>
            <a:r>
              <a:rPr lang="en-US" altLang="zh-TW" sz="3000" b="1" dirty="0" smtClean="0">
                <a:solidFill>
                  <a:srgbClr val="0000FF"/>
                </a:solidFill>
                <a:latin typeface="Times New Roman" pitchFamily="18" charset="0"/>
                <a:ea typeface="標楷體" panose="03000509000000000000" pitchFamily="65" charset="-120"/>
                <a:cs typeface="Times New Roman" pitchFamily="18" charset="0"/>
              </a:rPr>
              <a:t>(</a:t>
            </a:r>
            <a:r>
              <a:rPr lang="en-US" altLang="zh-TW" sz="3000" b="1" dirty="0">
                <a:solidFill>
                  <a:srgbClr val="0000FF"/>
                </a:solidFill>
                <a:latin typeface="Times New Roman" pitchFamily="18" charset="0"/>
                <a:ea typeface="標楷體" panose="03000509000000000000" pitchFamily="65" charset="-120"/>
                <a:cs typeface="Times New Roman" pitchFamily="18" charset="0"/>
              </a:rPr>
              <a:t>5</a:t>
            </a:r>
            <a:r>
              <a:rPr lang="en-US" altLang="zh-TW" sz="3000" b="1" dirty="0" smtClean="0">
                <a:solidFill>
                  <a:srgbClr val="0000FF"/>
                </a:solidFill>
                <a:latin typeface="Times New Roman" pitchFamily="18" charset="0"/>
                <a:ea typeface="標楷體" panose="03000509000000000000" pitchFamily="65" charset="-120"/>
                <a:cs typeface="Times New Roman" pitchFamily="18" charset="0"/>
              </a:rPr>
              <a:t>/5)</a:t>
            </a:r>
            <a:endParaRPr lang="zh-TW" altLang="zh-TW" sz="3000" b="1" dirty="0">
              <a:solidFill>
                <a:srgbClr val="0000FF"/>
              </a:solidFill>
              <a:latin typeface="Times New Roman" pitchFamily="18" charset="0"/>
              <a:ea typeface="標楷體" panose="03000509000000000000" pitchFamily="65" charset="-120"/>
              <a:cs typeface="Times New Roman" pitchFamily="18" charset="0"/>
            </a:endParaRPr>
          </a:p>
        </p:txBody>
      </p:sp>
      <p:sp>
        <p:nvSpPr>
          <p:cNvPr id="4" name="投影片編號版面配置區 1"/>
          <p:cNvSpPr txBox="1">
            <a:spLocks noGrp="1"/>
          </p:cNvSpPr>
          <p:nvPr/>
        </p:nvSpPr>
        <p:spPr bwMode="auto">
          <a:xfrm>
            <a:off x="7645846" y="6440661"/>
            <a:ext cx="1304925" cy="3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r" eaLnBrk="1" hangingPunct="1"/>
            <a:fld id="{A582D525-6A7B-47DC-B90A-C2D7D1540B40}" type="slidenum">
              <a:rPr lang="en-US" altLang="zh-TW" sz="1400" b="1">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rPr>
              <a:pPr algn="r" eaLnBrk="1" hangingPunct="1"/>
              <a:t>11</a:t>
            </a:fld>
            <a:endParaRPr lang="en-US" altLang="zh-TW" sz="1400" b="1" dirty="0">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nvGrpSpPr>
          <p:cNvPr id="5" name="群組 4"/>
          <p:cNvGrpSpPr/>
          <p:nvPr/>
        </p:nvGrpSpPr>
        <p:grpSpPr>
          <a:xfrm>
            <a:off x="1769" y="841365"/>
            <a:ext cx="2520000" cy="626855"/>
            <a:chOff x="0" y="1157430"/>
            <a:chExt cx="1567139" cy="626855"/>
          </a:xfrm>
        </p:grpSpPr>
        <p:sp>
          <p:nvSpPr>
            <p:cNvPr id="6" name="五邊形 5"/>
            <p:cNvSpPr/>
            <p:nvPr/>
          </p:nvSpPr>
          <p:spPr>
            <a:xfrm>
              <a:off x="0" y="1157430"/>
              <a:ext cx="1567139" cy="626855"/>
            </a:xfrm>
            <a:prstGeom prst="homePlate">
              <a:avLst/>
            </a:prstGeom>
            <a:solidFill>
              <a:schemeClr val="bg1">
                <a:lumMod val="95000"/>
              </a:schemeClr>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7" name="五邊形 4"/>
            <p:cNvSpPr/>
            <p:nvPr/>
          </p:nvSpPr>
          <p:spPr>
            <a:xfrm>
              <a:off x="0" y="1157430"/>
              <a:ext cx="1410425" cy="6268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5344" tIns="42672" rIns="21336" bIns="42672" numCol="1" spcCol="1270" anchor="ctr" anchorCtr="0">
              <a:noAutofit/>
            </a:bodyPr>
            <a:lstStyle/>
            <a:p>
              <a:pPr lvl="0" algn="ctr" defTabSz="711200">
                <a:lnSpc>
                  <a:spcPct val="90000"/>
                </a:lnSpc>
                <a:spcBef>
                  <a:spcPct val="0"/>
                </a:spcBef>
                <a:spcAft>
                  <a:spcPct val="35000"/>
                </a:spcAft>
              </a:pPr>
              <a:r>
                <a:rPr lang="zh-TW" altLang="en-US" sz="1600" b="0" kern="1200" dirty="0" smtClean="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科研人員自律</a:t>
              </a:r>
              <a:endParaRPr lang="zh-TW" altLang="en-US" sz="1600" b="0" kern="1200" dirty="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8" name="群組 7"/>
          <p:cNvGrpSpPr/>
          <p:nvPr/>
        </p:nvGrpSpPr>
        <p:grpSpPr>
          <a:xfrm>
            <a:off x="2161687" y="844575"/>
            <a:ext cx="2520000" cy="626855"/>
            <a:chOff x="1255043" y="1198740"/>
            <a:chExt cx="1567139" cy="626855"/>
          </a:xfrm>
          <a:solidFill>
            <a:schemeClr val="bg1">
              <a:lumMod val="95000"/>
            </a:schemeClr>
          </a:solidFill>
        </p:grpSpPr>
        <p:sp>
          <p:nvSpPr>
            <p:cNvPr id="9" name="＞形箭號 8"/>
            <p:cNvSpPr/>
            <p:nvPr/>
          </p:nvSpPr>
          <p:spPr>
            <a:xfrm>
              <a:off x="1255043" y="1198740"/>
              <a:ext cx="1567139" cy="626855"/>
            </a:xfrm>
            <a:prstGeom prst="chevron">
              <a:avLst/>
            </a:prstGeom>
            <a:grpFill/>
          </p:spPr>
          <p:style>
            <a:lnRef idx="2">
              <a:schemeClr val="lt1">
                <a:hueOff val="0"/>
                <a:satOff val="0"/>
                <a:lumOff val="0"/>
                <a:alphaOff val="0"/>
              </a:schemeClr>
            </a:lnRef>
            <a:fillRef idx="1">
              <a:schemeClr val="accent3">
                <a:hueOff val="-199999"/>
                <a:satOff val="6047"/>
                <a:lumOff val="1046"/>
                <a:alphaOff val="0"/>
              </a:schemeClr>
            </a:fillRef>
            <a:effectRef idx="0">
              <a:schemeClr val="accent3">
                <a:hueOff val="-199999"/>
                <a:satOff val="6047"/>
                <a:lumOff val="1046"/>
                <a:alphaOff val="0"/>
              </a:schemeClr>
            </a:effectRef>
            <a:fontRef idx="minor">
              <a:schemeClr val="lt1"/>
            </a:fontRef>
          </p:style>
        </p:sp>
        <p:sp>
          <p:nvSpPr>
            <p:cNvPr id="10" name="＞形箭號 6"/>
            <p:cNvSpPr/>
            <p:nvPr/>
          </p:nvSpPr>
          <p:spPr>
            <a:xfrm>
              <a:off x="1568471" y="1227315"/>
              <a:ext cx="1064495" cy="56820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0" tIns="42672" rIns="0" bIns="42672" numCol="1" spcCol="1270" anchor="ctr" anchorCtr="0">
              <a:noAutofit/>
            </a:bodyPr>
            <a:lstStyle/>
            <a:p>
              <a:pPr lvl="0" algn="ctr" defTabSz="711200">
                <a:lnSpc>
                  <a:spcPct val="90000"/>
                </a:lnSpc>
                <a:spcBef>
                  <a:spcPct val="0"/>
                </a:spcBef>
                <a:spcAft>
                  <a:spcPct val="35000"/>
                </a:spcAft>
              </a:pPr>
              <a:r>
                <a:rPr lang="zh-TW" altLang="en-US" sz="1600" dirty="0" smtClean="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加強執行機構</a:t>
              </a:r>
              <a:r>
                <a:rPr lang="zh-TW" altLang="en-US" sz="1600" dirty="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課責</a:t>
              </a:r>
              <a:endParaRPr lang="zh-TW" altLang="en-US" sz="1600" b="0" kern="1200" dirty="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11" name="群組 10"/>
          <p:cNvGrpSpPr/>
          <p:nvPr/>
        </p:nvGrpSpPr>
        <p:grpSpPr>
          <a:xfrm>
            <a:off x="4377423" y="844575"/>
            <a:ext cx="2520000" cy="626855"/>
            <a:chOff x="2508754" y="1198740"/>
            <a:chExt cx="1567139" cy="626855"/>
          </a:xfrm>
        </p:grpSpPr>
        <p:sp>
          <p:nvSpPr>
            <p:cNvPr id="12" name="＞形箭號 11"/>
            <p:cNvSpPr/>
            <p:nvPr/>
          </p:nvSpPr>
          <p:spPr>
            <a:xfrm>
              <a:off x="2508754" y="1198740"/>
              <a:ext cx="1567139" cy="626855"/>
            </a:xfrm>
            <a:prstGeom prst="chevron">
              <a:avLst/>
            </a:prstGeom>
            <a:solidFill>
              <a:schemeClr val="bg1">
                <a:lumMod val="95000"/>
              </a:schemeClr>
            </a:solidFill>
          </p:spPr>
          <p:style>
            <a:lnRef idx="2">
              <a:schemeClr val="lt1">
                <a:hueOff val="0"/>
                <a:satOff val="0"/>
                <a:lumOff val="0"/>
                <a:alphaOff val="0"/>
              </a:schemeClr>
            </a:lnRef>
            <a:fillRef idx="1">
              <a:schemeClr val="accent3">
                <a:hueOff val="-399998"/>
                <a:satOff val="12094"/>
                <a:lumOff val="2091"/>
                <a:alphaOff val="0"/>
              </a:schemeClr>
            </a:fillRef>
            <a:effectRef idx="0">
              <a:schemeClr val="accent3">
                <a:hueOff val="-399998"/>
                <a:satOff val="12094"/>
                <a:lumOff val="2091"/>
                <a:alphaOff val="0"/>
              </a:schemeClr>
            </a:effectRef>
            <a:fontRef idx="minor">
              <a:schemeClr val="lt1"/>
            </a:fontRef>
          </p:style>
        </p:sp>
        <p:sp>
          <p:nvSpPr>
            <p:cNvPr id="14" name="＞形箭號 8"/>
            <p:cNvSpPr/>
            <p:nvPr/>
          </p:nvSpPr>
          <p:spPr>
            <a:xfrm>
              <a:off x="2822182" y="1198740"/>
              <a:ext cx="1070419" cy="6268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42672" rIns="0" bIns="42672" numCol="1" spcCol="1270" anchor="ctr" anchorCtr="0">
              <a:noAutofit/>
            </a:bodyPr>
            <a:lstStyle/>
            <a:p>
              <a:pPr lvl="0" algn="ctr" defTabSz="711200">
                <a:lnSpc>
                  <a:spcPct val="90000"/>
                </a:lnSpc>
                <a:spcBef>
                  <a:spcPct val="0"/>
                </a:spcBef>
                <a:spcAft>
                  <a:spcPct val="35000"/>
                </a:spcAft>
              </a:pPr>
              <a:r>
                <a:rPr lang="zh-TW" altLang="en-US" sz="1600" b="0" kern="1200" dirty="0" smtClean="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rPr>
                <a:t>補助機關管理監督</a:t>
              </a:r>
              <a:endParaRPr lang="zh-TW" altLang="en-US" sz="1600" b="0" kern="1200" dirty="0">
                <a:solidFill>
                  <a:schemeClr val="bg1">
                    <a:lumMod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15" name="群組 14"/>
          <p:cNvGrpSpPr/>
          <p:nvPr/>
        </p:nvGrpSpPr>
        <p:grpSpPr>
          <a:xfrm>
            <a:off x="6602685" y="851223"/>
            <a:ext cx="2520000" cy="626855"/>
            <a:chOff x="3762466" y="1197994"/>
            <a:chExt cx="1567139" cy="626855"/>
          </a:xfrm>
          <a:solidFill>
            <a:schemeClr val="accent3"/>
          </a:solidFill>
        </p:grpSpPr>
        <p:sp>
          <p:nvSpPr>
            <p:cNvPr id="16" name="＞形箭號 15"/>
            <p:cNvSpPr/>
            <p:nvPr/>
          </p:nvSpPr>
          <p:spPr>
            <a:xfrm>
              <a:off x="3762466" y="1197994"/>
              <a:ext cx="1567139" cy="626855"/>
            </a:xfrm>
            <a:prstGeom prst="chevron">
              <a:avLst/>
            </a:prstGeom>
            <a:grpFill/>
          </p:spPr>
          <p:style>
            <a:lnRef idx="2">
              <a:schemeClr val="lt1">
                <a:hueOff val="0"/>
                <a:satOff val="0"/>
                <a:lumOff val="0"/>
                <a:alphaOff val="0"/>
              </a:schemeClr>
            </a:lnRef>
            <a:fillRef idx="1">
              <a:schemeClr val="accent3">
                <a:hueOff val="-599998"/>
                <a:satOff val="18141"/>
                <a:lumOff val="3137"/>
                <a:alphaOff val="0"/>
              </a:schemeClr>
            </a:fillRef>
            <a:effectRef idx="0">
              <a:schemeClr val="accent3">
                <a:hueOff val="-599998"/>
                <a:satOff val="18141"/>
                <a:lumOff val="3137"/>
                <a:alphaOff val="0"/>
              </a:schemeClr>
            </a:effectRef>
            <a:fontRef idx="minor">
              <a:schemeClr val="lt1"/>
            </a:fontRef>
          </p:style>
        </p:sp>
        <p:sp>
          <p:nvSpPr>
            <p:cNvPr id="17" name="＞形箭號 10"/>
            <p:cNvSpPr/>
            <p:nvPr/>
          </p:nvSpPr>
          <p:spPr>
            <a:xfrm>
              <a:off x="4074213" y="1221583"/>
              <a:ext cx="940284" cy="590128"/>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64008" tIns="42672" rIns="21336" bIns="42672" numCol="1" spcCol="1270" anchor="ctr" anchorCtr="0">
              <a:noAutofit/>
            </a:bodyPr>
            <a:lstStyle/>
            <a:p>
              <a:pPr lvl="0" algn="ctr" defTabSz="711200">
                <a:lnSpc>
                  <a:spcPct val="90000"/>
                </a:lnSpc>
                <a:spcBef>
                  <a:spcPct val="0"/>
                </a:spcBef>
                <a:spcAft>
                  <a:spcPct val="35000"/>
                </a:spcAft>
              </a:pPr>
              <a:r>
                <a:rPr lang="zh-TW" altLang="en-US" sz="1600" b="0" kern="1200" dirty="0" smtClean="0">
                  <a:solidFill>
                    <a:schemeClr val="tx1"/>
                  </a:solidFill>
                  <a:latin typeface="標楷體" panose="03000509000000000000" pitchFamily="65" charset="-120"/>
                  <a:ea typeface="標楷體" panose="03000509000000000000" pitchFamily="65" charset="-120"/>
                </a:rPr>
                <a:t>跨部會合作</a:t>
              </a:r>
              <a:endParaRPr lang="zh-TW" altLang="en-US" sz="1600" b="0" kern="1200" dirty="0">
                <a:solidFill>
                  <a:schemeClr val="tx1"/>
                </a:solidFill>
                <a:latin typeface="標楷體" panose="03000509000000000000" pitchFamily="65" charset="-120"/>
                <a:ea typeface="標楷體" panose="03000509000000000000" pitchFamily="65" charset="-120"/>
              </a:endParaRPr>
            </a:p>
          </p:txBody>
        </p:sp>
      </p:grpSp>
      <p:sp>
        <p:nvSpPr>
          <p:cNvPr id="18" name="矩形 17"/>
          <p:cNvSpPr/>
          <p:nvPr/>
        </p:nvSpPr>
        <p:spPr>
          <a:xfrm>
            <a:off x="309811" y="1830787"/>
            <a:ext cx="8640960" cy="1015663"/>
          </a:xfrm>
          <a:prstGeom prst="rect">
            <a:avLst/>
          </a:prstGeom>
          <a:ln>
            <a:solidFill>
              <a:schemeClr val="accent6">
                <a:shade val="95000"/>
                <a:satMod val="105000"/>
              </a:schemeClr>
            </a:solidFill>
          </a:ln>
        </p:spPr>
        <p:txBody>
          <a:bodyPr wrap="square">
            <a:spAutoFit/>
          </a:bodyPr>
          <a:lstStyle/>
          <a:p>
            <a:pPr marL="447675"/>
            <a:r>
              <a:rPr lang="zh-TW" altLang="en-US" sz="2000" kern="0" dirty="0" smtClean="0">
                <a:solidFill>
                  <a:prstClr val="black"/>
                </a:solidFill>
                <a:latin typeface="Times New Roman" pitchFamily="18" charset="0"/>
                <a:ea typeface="標楷體" panose="03000509000000000000" pitchFamily="65" charset="-120"/>
                <a:cs typeface="Times New Roman" pitchFamily="18" charset="0"/>
              </a:rPr>
              <a:t>透過</a:t>
            </a:r>
            <a:r>
              <a:rPr lang="zh-TW" altLang="en-US" sz="2000" kern="0" dirty="0" smtClean="0">
                <a:latin typeface="Times New Roman" pitchFamily="18" charset="0"/>
                <a:ea typeface="標楷體" panose="03000509000000000000" pitchFamily="65" charset="-120"/>
                <a:cs typeface="Times New Roman" pitchFamily="18" charset="0"/>
              </a:rPr>
              <a:t>跨</a:t>
            </a:r>
            <a:r>
              <a:rPr lang="zh-TW" altLang="en-US" sz="2000" kern="0" dirty="0">
                <a:latin typeface="Times New Roman" pitchFamily="18" charset="0"/>
                <a:ea typeface="標楷體" panose="03000509000000000000" pitchFamily="65" charset="-120"/>
                <a:cs typeface="Times New Roman" pitchFamily="18" charset="0"/>
              </a:rPr>
              <a:t>部會平台</a:t>
            </a:r>
            <a:r>
              <a:rPr lang="zh-TW" altLang="en-US" sz="2000" kern="0" dirty="0" smtClean="0">
                <a:solidFill>
                  <a:prstClr val="black"/>
                </a:solidFill>
                <a:latin typeface="Times New Roman" pitchFamily="18" charset="0"/>
                <a:ea typeface="標楷體" panose="03000509000000000000" pitchFamily="65" charset="-120"/>
                <a:cs typeface="Times New Roman" pitchFamily="18" charset="0"/>
              </a:rPr>
              <a:t>，與</a:t>
            </a:r>
            <a:r>
              <a:rPr lang="zh-TW" altLang="en-US" sz="2000" kern="0" dirty="0" smtClean="0">
                <a:solidFill>
                  <a:srgbClr val="FF0000"/>
                </a:solidFill>
                <a:latin typeface="Times New Roman" pitchFamily="18" charset="0"/>
                <a:ea typeface="標楷體" panose="03000509000000000000" pitchFamily="65" charset="-120"/>
                <a:cs typeface="Times New Roman" pitchFamily="18" charset="0"/>
              </a:rPr>
              <a:t>教育部</a:t>
            </a:r>
            <a:r>
              <a:rPr lang="zh-TW" altLang="en-US" sz="2000" kern="0" dirty="0" smtClean="0">
                <a:solidFill>
                  <a:prstClr val="black"/>
                </a:solidFill>
                <a:latin typeface="Times New Roman" pitchFamily="18" charset="0"/>
                <a:ea typeface="標楷體" panose="03000509000000000000" pitchFamily="65" charset="-120"/>
                <a:cs typeface="Times New Roman" pitchFamily="18" charset="0"/>
              </a:rPr>
              <a:t>合作</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辦理強化學術</a:t>
            </a:r>
            <a:r>
              <a:rPr lang="zh-TW" altLang="en-US" sz="2000" kern="0" dirty="0" smtClean="0">
                <a:solidFill>
                  <a:prstClr val="black"/>
                </a:solidFill>
                <a:latin typeface="Times New Roman" pitchFamily="18" charset="0"/>
                <a:ea typeface="標楷體" panose="03000509000000000000" pitchFamily="65" charset="-120"/>
                <a:cs typeface="Times New Roman" pitchFamily="18" charset="0"/>
              </a:rPr>
              <a:t>倫理管理措施，持續檢討各項評鑑制度，避免使用</a:t>
            </a:r>
            <a:r>
              <a:rPr lang="zh-TW" altLang="en-US" sz="2000" kern="0" dirty="0" smtClean="0">
                <a:solidFill>
                  <a:srgbClr val="FF0000"/>
                </a:solidFill>
                <a:latin typeface="Times New Roman" pitchFamily="18" charset="0"/>
                <a:ea typeface="標楷體" panose="03000509000000000000" pitchFamily="65" charset="-120"/>
                <a:cs typeface="Times New Roman" pitchFamily="18" charset="0"/>
              </a:rPr>
              <a:t>論文發表數量為指標</a:t>
            </a:r>
            <a:r>
              <a:rPr lang="zh-TW" altLang="en-US" sz="2000" kern="0" dirty="0" smtClean="0">
                <a:solidFill>
                  <a:prstClr val="black"/>
                </a:solidFill>
                <a:latin typeface="Times New Roman" pitchFamily="18" charset="0"/>
                <a:ea typeface="標楷體" panose="03000509000000000000" pitchFamily="65" charset="-120"/>
                <a:cs typeface="Times New Roman" pitchFamily="18" charset="0"/>
              </a:rPr>
              <a:t>，引導</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科研界</a:t>
            </a:r>
            <a:r>
              <a:rPr lang="zh-TW" altLang="en-US" sz="2000" kern="0" dirty="0" smtClean="0">
                <a:solidFill>
                  <a:prstClr val="black"/>
                </a:solidFill>
                <a:latin typeface="Times New Roman" pitchFamily="18" charset="0"/>
                <a:ea typeface="標楷體" panose="03000509000000000000" pitchFamily="65" charset="-120"/>
                <a:cs typeface="Times New Roman" pitchFamily="18" charset="0"/>
              </a:rPr>
              <a:t>追求優質</a:t>
            </a:r>
            <a:r>
              <a:rPr lang="zh-TW" altLang="en-US" sz="2000" kern="0" dirty="0">
                <a:solidFill>
                  <a:prstClr val="black"/>
                </a:solidFill>
                <a:latin typeface="Times New Roman" pitchFamily="18" charset="0"/>
                <a:ea typeface="標楷體" panose="03000509000000000000" pitchFamily="65" charset="-120"/>
                <a:cs typeface="Times New Roman" pitchFamily="18" charset="0"/>
              </a:rPr>
              <a:t>學術研究及科研多元價值的實現</a:t>
            </a:r>
            <a:r>
              <a:rPr lang="zh-TW" altLang="en-US" sz="2000" kern="0" dirty="0" smtClean="0">
                <a:solidFill>
                  <a:prstClr val="black"/>
                </a:solidFill>
                <a:latin typeface="Times New Roman" pitchFamily="18" charset="0"/>
                <a:ea typeface="標楷體" panose="03000509000000000000" pitchFamily="65" charset="-120"/>
                <a:cs typeface="Times New Roman" pitchFamily="18" charset="0"/>
              </a:rPr>
              <a:t>。</a:t>
            </a:r>
            <a:endParaRPr lang="en-US" altLang="zh-TW" sz="2000" b="1" dirty="0">
              <a:latin typeface="Times New Roman" pitchFamily="18" charset="0"/>
              <a:ea typeface="標楷體" panose="03000509000000000000" pitchFamily="65" charset="-120"/>
              <a:cs typeface="Times New Roman" pitchFamily="18" charset="0"/>
            </a:endParaRPr>
          </a:p>
        </p:txBody>
      </p:sp>
      <p:sp>
        <p:nvSpPr>
          <p:cNvPr id="19" name="AutoShape 39"/>
          <p:cNvSpPr>
            <a:spLocks noChangeArrowheads="1"/>
          </p:cNvSpPr>
          <p:nvPr/>
        </p:nvSpPr>
        <p:spPr bwMode="auto">
          <a:xfrm>
            <a:off x="158116" y="1546823"/>
            <a:ext cx="2111652" cy="324000"/>
          </a:xfrm>
          <a:prstGeom prst="flowChartAlternateProcess">
            <a:avLst/>
          </a:prstGeom>
          <a:ln>
            <a:headEnd/>
            <a:tailEnd/>
          </a:ln>
        </p:spPr>
        <p:style>
          <a:lnRef idx="1">
            <a:schemeClr val="accent1"/>
          </a:lnRef>
          <a:fillRef idx="2">
            <a:schemeClr val="accent1"/>
          </a:fillRef>
          <a:effectRef idx="1">
            <a:schemeClr val="accent1"/>
          </a:effectRef>
          <a:fontRef idx="minor">
            <a:schemeClr val="dk1"/>
          </a:fontRef>
        </p:style>
        <p:txBody>
          <a:bodyPr lIns="36000" tIns="0" rIns="0" bIns="0" anchor="ctr">
            <a:flatTx/>
          </a:bodyPr>
          <a:lstStyle/>
          <a:p>
            <a:pPr defTabSz="936000" fontAlgn="auto">
              <a:spcBef>
                <a:spcPts val="0"/>
              </a:spcBef>
              <a:spcAft>
                <a:spcPts val="0"/>
              </a:spcAft>
              <a:defRPr/>
            </a:pPr>
            <a:r>
              <a:rPr lang="zh-TW" altLang="en-US" sz="2000" b="1" kern="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zh-TW" altLang="en-US" sz="2000" b="1" kern="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目  的</a:t>
            </a:r>
            <a:endParaRPr kumimoji="0" lang="zh-TW" altLang="en-US" sz="2000" b="1" kern="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0" name="矩形 19"/>
          <p:cNvSpPr/>
          <p:nvPr/>
        </p:nvSpPr>
        <p:spPr>
          <a:xfrm>
            <a:off x="309811" y="3235028"/>
            <a:ext cx="8640960" cy="3393237"/>
          </a:xfrm>
          <a:prstGeom prst="rect">
            <a:avLst/>
          </a:prstGeom>
          <a:ln>
            <a:solidFill>
              <a:schemeClr val="accent6">
                <a:shade val="95000"/>
                <a:satMod val="105000"/>
              </a:schemeClr>
            </a:solidFill>
          </a:ln>
        </p:spPr>
        <p:txBody>
          <a:bodyPr wrap="square">
            <a:spAutoFit/>
          </a:bodyPr>
          <a:lstStyle/>
          <a:p>
            <a:pPr marL="457200" indent="-457200">
              <a:buFont typeface="Wingdings" panose="05000000000000000000" pitchFamily="2" charset="2"/>
              <a:buChar char="u"/>
            </a:pPr>
            <a:r>
              <a:rPr lang="en-US" altLang="zh-TW" sz="1950" b="1" u="sng" kern="0" dirty="0" smtClean="0">
                <a:solidFill>
                  <a:srgbClr val="0000CC"/>
                </a:solidFill>
                <a:latin typeface="Times New Roman" pitchFamily="18" charset="0"/>
                <a:ea typeface="標楷體" panose="03000509000000000000" pitchFamily="65" charset="-120"/>
                <a:cs typeface="Times New Roman" pitchFamily="18" charset="0"/>
              </a:rPr>
              <a:t>(</a:t>
            </a:r>
            <a:r>
              <a:rPr lang="zh-TW" altLang="en-US" sz="1950" b="1" u="sng" kern="0" dirty="0" smtClean="0">
                <a:solidFill>
                  <a:srgbClr val="0000CC"/>
                </a:solidFill>
                <a:latin typeface="Times New Roman" pitchFamily="18" charset="0"/>
                <a:ea typeface="標楷體" panose="03000509000000000000" pitchFamily="65" charset="-120"/>
                <a:cs typeface="Times New Roman" pitchFamily="18" charset="0"/>
              </a:rPr>
              <a:t>學倫審議會增列教育部代表，俾就</a:t>
            </a:r>
            <a:r>
              <a:rPr lang="zh-TW" altLang="en-US" sz="1950" b="1" u="sng" kern="0" dirty="0">
                <a:solidFill>
                  <a:srgbClr val="0000CC"/>
                </a:solidFill>
                <a:latin typeface="Times New Roman" pitchFamily="18" charset="0"/>
                <a:ea typeface="標楷體" panose="03000509000000000000" pitchFamily="65" charset="-120"/>
                <a:cs typeface="Times New Roman" pitchFamily="18" charset="0"/>
              </a:rPr>
              <a:t>違反學術倫理案件之處理能有一致性</a:t>
            </a:r>
            <a:r>
              <a:rPr lang="zh-TW" altLang="en-US" sz="1950" b="1" u="sng" kern="0" dirty="0" smtClean="0">
                <a:solidFill>
                  <a:srgbClr val="0000CC"/>
                </a:solidFill>
                <a:latin typeface="Times New Roman" pitchFamily="18" charset="0"/>
                <a:ea typeface="標楷體" panose="03000509000000000000" pitchFamily="65" charset="-120"/>
                <a:cs typeface="Times New Roman" pitchFamily="18" charset="0"/>
              </a:rPr>
              <a:t>做法</a:t>
            </a:r>
            <a:r>
              <a:rPr lang="en-US" altLang="zh-TW" sz="1950" b="1" u="sng" kern="0" dirty="0" smtClean="0">
                <a:solidFill>
                  <a:srgbClr val="0000CC"/>
                </a:solidFill>
                <a:latin typeface="Times New Roman" pitchFamily="18" charset="0"/>
                <a:ea typeface="標楷體" panose="03000509000000000000" pitchFamily="65" charset="-120"/>
                <a:cs typeface="Times New Roman" pitchFamily="18" charset="0"/>
              </a:rPr>
              <a:t>)</a:t>
            </a:r>
            <a:r>
              <a:rPr lang="zh-TW" altLang="en-US" sz="1950" b="1" u="sng" kern="0" dirty="0" smtClean="0">
                <a:solidFill>
                  <a:srgbClr val="0000CC"/>
                </a:solidFill>
                <a:latin typeface="Times New Roman" pitchFamily="18" charset="0"/>
                <a:ea typeface="標楷體" panose="03000509000000000000" pitchFamily="65" charset="-120"/>
                <a:cs typeface="Times New Roman" pitchFamily="18" charset="0"/>
              </a:rPr>
              <a:t>修正</a:t>
            </a:r>
            <a:r>
              <a:rPr lang="zh-TW" altLang="en-US" sz="1950" b="1" u="sng" kern="0" dirty="0">
                <a:solidFill>
                  <a:srgbClr val="0000CC"/>
                </a:solidFill>
                <a:latin typeface="Times New Roman" pitchFamily="18" charset="0"/>
                <a:ea typeface="標楷體" panose="03000509000000000000" pitchFamily="65" charset="-120"/>
                <a:cs typeface="Times New Roman" pitchFamily="18" charset="0"/>
              </a:rPr>
              <a:t>「科技部學術倫理案件處理及審議要點」第</a:t>
            </a:r>
            <a:r>
              <a:rPr lang="en-US" altLang="zh-TW" sz="1950" b="1" u="sng" kern="0" dirty="0">
                <a:solidFill>
                  <a:srgbClr val="0000CC"/>
                </a:solidFill>
                <a:latin typeface="Times New Roman" pitchFamily="18" charset="0"/>
                <a:ea typeface="標楷體" panose="03000509000000000000" pitchFamily="65" charset="-120"/>
                <a:cs typeface="Times New Roman" pitchFamily="18" charset="0"/>
              </a:rPr>
              <a:t>17</a:t>
            </a:r>
            <a:r>
              <a:rPr lang="zh-TW" altLang="en-US" sz="1950" b="1" u="sng" kern="0" dirty="0">
                <a:solidFill>
                  <a:srgbClr val="0000CC"/>
                </a:solidFill>
                <a:latin typeface="Times New Roman" pitchFamily="18" charset="0"/>
                <a:ea typeface="標楷體" panose="03000509000000000000" pitchFamily="65" charset="-120"/>
                <a:cs typeface="Times New Roman" pitchFamily="18" charset="0"/>
              </a:rPr>
              <a:t>點規定，條文如下</a:t>
            </a:r>
            <a:r>
              <a:rPr lang="zh-TW" altLang="en-US" sz="1950" b="1" dirty="0" smtClean="0">
                <a:latin typeface="Times New Roman" pitchFamily="18" charset="0"/>
                <a:ea typeface="標楷體" panose="03000509000000000000" pitchFamily="65" charset="-120"/>
                <a:cs typeface="Times New Roman" pitchFamily="18" charset="0"/>
              </a:rPr>
              <a:t>：</a:t>
            </a:r>
            <a:endParaRPr lang="en-US" altLang="zh-TW" sz="1950" b="1" dirty="0" smtClean="0">
              <a:latin typeface="Times New Roman" pitchFamily="18" charset="0"/>
              <a:ea typeface="標楷體" panose="03000509000000000000" pitchFamily="65" charset="-120"/>
              <a:cs typeface="Times New Roman" pitchFamily="18" charset="0"/>
            </a:endParaRPr>
          </a:p>
          <a:p>
            <a:pPr marL="447675"/>
            <a:r>
              <a:rPr lang="zh-TW" altLang="en-US" sz="1950" kern="0" dirty="0" smtClean="0">
                <a:solidFill>
                  <a:prstClr val="black"/>
                </a:solidFill>
                <a:latin typeface="Times New Roman" pitchFamily="18" charset="0"/>
                <a:ea typeface="標楷體" panose="03000509000000000000" pitchFamily="65" charset="-120"/>
                <a:cs typeface="Times New Roman" pitchFamily="18" charset="0"/>
              </a:rPr>
              <a:t>學術</a:t>
            </a:r>
            <a:r>
              <a:rPr lang="zh-TW" altLang="en-US" sz="1950" kern="0" dirty="0">
                <a:solidFill>
                  <a:prstClr val="black"/>
                </a:solidFill>
                <a:latin typeface="Times New Roman" pitchFamily="18" charset="0"/>
                <a:ea typeface="標楷體" panose="03000509000000000000" pitchFamily="65" charset="-120"/>
                <a:cs typeface="Times New Roman" pitchFamily="18" charset="0"/>
              </a:rPr>
              <a:t>倫理審議會置召集人一人，由本部部長指派次長一人兼任之；委員九人至十五人，除召集人為當然委員外，其餘委員由本部部長就本部相關司處主管、</a:t>
            </a:r>
            <a:r>
              <a:rPr lang="zh-TW" altLang="en-US" sz="1950" kern="0" dirty="0">
                <a:solidFill>
                  <a:srgbClr val="FF0000"/>
                </a:solidFill>
                <a:latin typeface="Times New Roman" pitchFamily="18" charset="0"/>
                <a:ea typeface="標楷體" panose="03000509000000000000" pitchFamily="65" charset="-120"/>
                <a:cs typeface="Times New Roman" pitchFamily="18" charset="0"/>
              </a:rPr>
              <a:t>教育部代表</a:t>
            </a:r>
            <a:r>
              <a:rPr lang="zh-TW" altLang="en-US" sz="1950" kern="0" dirty="0">
                <a:solidFill>
                  <a:prstClr val="black"/>
                </a:solidFill>
                <a:latin typeface="Times New Roman" pitchFamily="18" charset="0"/>
                <a:ea typeface="標楷體" panose="03000509000000000000" pitchFamily="65" charset="-120"/>
                <a:cs typeface="Times New Roman" pitchFamily="18" charset="0"/>
              </a:rPr>
              <a:t>、學者專家或律師派</a:t>
            </a:r>
            <a:r>
              <a:rPr lang="en-US" altLang="zh-TW" sz="1950" kern="0" dirty="0">
                <a:solidFill>
                  <a:prstClr val="black"/>
                </a:solidFill>
                <a:latin typeface="Times New Roman" pitchFamily="18" charset="0"/>
                <a:ea typeface="標楷體" panose="03000509000000000000" pitchFamily="65" charset="-120"/>
                <a:cs typeface="Times New Roman" pitchFamily="18" charset="0"/>
              </a:rPr>
              <a:t>(</a:t>
            </a:r>
            <a:r>
              <a:rPr lang="zh-TW" altLang="en-US" sz="1950" kern="0" dirty="0">
                <a:solidFill>
                  <a:prstClr val="black"/>
                </a:solidFill>
                <a:latin typeface="Times New Roman" pitchFamily="18" charset="0"/>
                <a:ea typeface="標楷體" panose="03000509000000000000" pitchFamily="65" charset="-120"/>
                <a:cs typeface="Times New Roman" pitchFamily="18" charset="0"/>
              </a:rPr>
              <a:t>聘</a:t>
            </a:r>
            <a:r>
              <a:rPr lang="en-US" altLang="zh-TW" sz="1950" kern="0" dirty="0">
                <a:solidFill>
                  <a:prstClr val="black"/>
                </a:solidFill>
                <a:latin typeface="Times New Roman" pitchFamily="18" charset="0"/>
                <a:ea typeface="標楷體" panose="03000509000000000000" pitchFamily="65" charset="-120"/>
                <a:cs typeface="Times New Roman" pitchFamily="18" charset="0"/>
              </a:rPr>
              <a:t>)</a:t>
            </a:r>
            <a:r>
              <a:rPr lang="zh-TW" altLang="en-US" sz="1950" kern="0" dirty="0">
                <a:solidFill>
                  <a:prstClr val="black"/>
                </a:solidFill>
                <a:latin typeface="Times New Roman" pitchFamily="18" charset="0"/>
                <a:ea typeface="標楷體" panose="03000509000000000000" pitchFamily="65" charset="-120"/>
                <a:cs typeface="Times New Roman" pitchFamily="18" charset="0"/>
              </a:rPr>
              <a:t>兼之。 </a:t>
            </a:r>
            <a:endParaRPr lang="en-US" altLang="zh-TW" sz="1950" kern="0" dirty="0" smtClean="0">
              <a:solidFill>
                <a:prstClr val="black"/>
              </a:solidFill>
              <a:latin typeface="Times New Roman" pitchFamily="18" charset="0"/>
              <a:ea typeface="標楷體" panose="03000509000000000000" pitchFamily="65" charset="-120"/>
              <a:cs typeface="Times New Roman" pitchFamily="18" charset="0"/>
            </a:endParaRPr>
          </a:p>
          <a:p>
            <a:pPr marL="457200" indent="-457200">
              <a:buFont typeface="Wingdings" panose="05000000000000000000" pitchFamily="2" charset="2"/>
              <a:buChar char="u"/>
            </a:pPr>
            <a:r>
              <a:rPr lang="zh-TW" altLang="en-US" sz="1950" b="1" u="sng" kern="0" dirty="0" smtClean="0">
                <a:solidFill>
                  <a:srgbClr val="0000CC"/>
                </a:solidFill>
                <a:latin typeface="Times New Roman" pitchFamily="18" charset="0"/>
                <a:ea typeface="標楷體" panose="03000509000000000000" pitchFamily="65" charset="-120"/>
                <a:cs typeface="Times New Roman" pitchFamily="18" charset="0"/>
              </a:rPr>
              <a:t>部會合作強化學倫措施</a:t>
            </a:r>
            <a:r>
              <a:rPr lang="zh-TW" altLang="en-US" sz="1950" b="1" dirty="0" smtClean="0">
                <a:latin typeface="Times New Roman" pitchFamily="18" charset="0"/>
                <a:ea typeface="標楷體" panose="03000509000000000000" pitchFamily="65" charset="-120"/>
                <a:cs typeface="Times New Roman" pitchFamily="18" charset="0"/>
              </a:rPr>
              <a:t>：</a:t>
            </a:r>
            <a:endParaRPr lang="en-US" altLang="zh-TW" sz="1950" b="1" dirty="0" smtClean="0">
              <a:latin typeface="Times New Roman" pitchFamily="18" charset="0"/>
              <a:ea typeface="標楷體" panose="03000509000000000000" pitchFamily="65" charset="-120"/>
              <a:cs typeface="Times New Roman" pitchFamily="18" charset="0"/>
            </a:endParaRPr>
          </a:p>
          <a:p>
            <a:pPr marL="447675"/>
            <a:r>
              <a:rPr lang="zh-TW" altLang="en-US" sz="1950" kern="0" dirty="0" smtClean="0">
                <a:solidFill>
                  <a:prstClr val="black"/>
                </a:solidFill>
                <a:latin typeface="Times New Roman" pitchFamily="18" charset="0"/>
                <a:ea typeface="標楷體" panose="03000509000000000000" pitchFamily="65" charset="-120"/>
                <a:cs typeface="Times New Roman" pitchFamily="18" charset="0"/>
              </a:rPr>
              <a:t>與</a:t>
            </a:r>
            <a:r>
              <a:rPr lang="zh-TW" altLang="en-US" sz="1950" kern="0" dirty="0" smtClean="0">
                <a:solidFill>
                  <a:srgbClr val="FF0000"/>
                </a:solidFill>
                <a:latin typeface="Times New Roman" pitchFamily="18" charset="0"/>
                <a:ea typeface="標楷體" panose="03000509000000000000" pitchFamily="65" charset="-120"/>
                <a:cs typeface="Times New Roman" pitchFamily="18" charset="0"/>
              </a:rPr>
              <a:t>教育部</a:t>
            </a:r>
            <a:r>
              <a:rPr lang="zh-TW" altLang="en-US" sz="1950" kern="0" dirty="0" smtClean="0">
                <a:solidFill>
                  <a:prstClr val="black"/>
                </a:solidFill>
                <a:latin typeface="Times New Roman" pitchFamily="18" charset="0"/>
                <a:ea typeface="標楷體" panose="03000509000000000000" pitchFamily="65" charset="-120"/>
                <a:cs typeface="Times New Roman" pitchFamily="18" charset="0"/>
              </a:rPr>
              <a:t>合作</a:t>
            </a:r>
            <a:r>
              <a:rPr lang="zh-TW" altLang="en-US" sz="1950" kern="0" dirty="0">
                <a:solidFill>
                  <a:prstClr val="black"/>
                </a:solidFill>
                <a:latin typeface="Times New Roman" pitchFamily="18" charset="0"/>
                <a:ea typeface="標楷體" panose="03000509000000000000" pitchFamily="65" charset="-120"/>
                <a:cs typeface="Times New Roman" pitchFamily="18" charset="0"/>
              </a:rPr>
              <a:t>辦理強化學術倫理措施</a:t>
            </a:r>
            <a:r>
              <a:rPr lang="zh-TW" altLang="en-US" sz="1950" kern="0" dirty="0" smtClean="0">
                <a:solidFill>
                  <a:prstClr val="black"/>
                </a:solidFill>
                <a:latin typeface="Times New Roman" pitchFamily="18" charset="0"/>
                <a:ea typeface="標楷體" panose="03000509000000000000" pitchFamily="65" charset="-120"/>
                <a:cs typeface="Times New Roman" pitchFamily="18" charset="0"/>
              </a:rPr>
              <a:t>，持續檢討相關規定及制度。除教育部將避免使用</a:t>
            </a:r>
            <a:r>
              <a:rPr lang="zh-TW" altLang="en-US" sz="1950" kern="0" dirty="0" smtClean="0">
                <a:solidFill>
                  <a:srgbClr val="FF0000"/>
                </a:solidFill>
                <a:latin typeface="Times New Roman" pitchFamily="18" charset="0"/>
                <a:ea typeface="標楷體" panose="03000509000000000000" pitchFamily="65" charset="-120"/>
                <a:cs typeface="Times New Roman" pitchFamily="18" charset="0"/>
              </a:rPr>
              <a:t>論文發表數量</a:t>
            </a:r>
            <a:r>
              <a:rPr lang="zh-TW" altLang="en-US" sz="1950" kern="0" dirty="0" smtClean="0">
                <a:solidFill>
                  <a:prstClr val="black"/>
                </a:solidFill>
                <a:latin typeface="Times New Roman" pitchFamily="18" charset="0"/>
                <a:ea typeface="標楷體" panose="03000509000000000000" pitchFamily="65" charset="-120"/>
                <a:cs typeface="Times New Roman" pitchFamily="18" charset="0"/>
              </a:rPr>
              <a:t>作為</a:t>
            </a:r>
            <a:r>
              <a:rPr lang="zh-TW" altLang="en-US" sz="1950" kern="0" dirty="0" smtClean="0">
                <a:solidFill>
                  <a:srgbClr val="FF0000"/>
                </a:solidFill>
                <a:latin typeface="Times New Roman" pitchFamily="18" charset="0"/>
                <a:ea typeface="標楷體" panose="03000509000000000000" pitchFamily="65" charset="-120"/>
                <a:cs typeface="Times New Roman" pitchFamily="18" charset="0"/>
              </a:rPr>
              <a:t>校務評鑑、教師升等、續聘及申請研究經費之關鍵性指標</a:t>
            </a:r>
            <a:r>
              <a:rPr lang="zh-TW" altLang="en-US" sz="1950" kern="0" dirty="0">
                <a:solidFill>
                  <a:prstClr val="black"/>
                </a:solidFill>
                <a:latin typeface="Times New Roman" pitchFamily="18" charset="0"/>
                <a:ea typeface="標楷體" panose="03000509000000000000" pitchFamily="65" charset="-120"/>
                <a:cs typeface="Times New Roman" pitchFamily="18" charset="0"/>
              </a:rPr>
              <a:t>；</a:t>
            </a:r>
            <a:r>
              <a:rPr lang="zh-TW" altLang="en-US" sz="1950" kern="0" dirty="0" smtClean="0">
                <a:solidFill>
                  <a:prstClr val="black"/>
                </a:solidFill>
                <a:latin typeface="Times New Roman" pitchFamily="18" charset="0"/>
                <a:ea typeface="標楷體" panose="03000509000000000000" pitchFamily="65" charset="-120"/>
                <a:cs typeface="Times New Roman" pitchFamily="18" charset="0"/>
              </a:rPr>
              <a:t>本部亦就</a:t>
            </a:r>
            <a:r>
              <a:rPr lang="zh-TW" altLang="en-US" sz="1950" kern="0" dirty="0">
                <a:solidFill>
                  <a:prstClr val="black"/>
                </a:solidFill>
                <a:latin typeface="Times New Roman" pitchFamily="18" charset="0"/>
                <a:ea typeface="標楷體" panose="03000509000000000000" pitchFamily="65" charset="-120"/>
                <a:cs typeface="Times New Roman" pitchFamily="18" charset="0"/>
              </a:rPr>
              <a:t>計畫申請、審查、成果評估及獎項選拔等相關措施的精進，引導科研界</a:t>
            </a:r>
            <a:r>
              <a:rPr lang="zh-TW" altLang="en-US" sz="1950" kern="0" dirty="0" smtClean="0">
                <a:solidFill>
                  <a:prstClr val="black"/>
                </a:solidFill>
                <a:latin typeface="Times New Roman" pitchFamily="18" charset="0"/>
                <a:ea typeface="標楷體" panose="03000509000000000000" pitchFamily="65" charset="-120"/>
                <a:cs typeface="Times New Roman" pitchFamily="18" charset="0"/>
              </a:rPr>
              <a:t>追求</a:t>
            </a:r>
            <a:r>
              <a:rPr lang="zh-TW" altLang="en-US" sz="1950" kern="0" dirty="0">
                <a:solidFill>
                  <a:prstClr val="black"/>
                </a:solidFill>
                <a:latin typeface="Times New Roman" pitchFamily="18" charset="0"/>
                <a:ea typeface="標楷體" panose="03000509000000000000" pitchFamily="65" charset="-120"/>
                <a:cs typeface="Times New Roman" pitchFamily="18" charset="0"/>
              </a:rPr>
              <a:t>優</a:t>
            </a:r>
            <a:r>
              <a:rPr lang="zh-TW" altLang="en-US" sz="1950" kern="0" dirty="0" smtClean="0">
                <a:solidFill>
                  <a:prstClr val="black"/>
                </a:solidFill>
                <a:latin typeface="Times New Roman" pitchFamily="18" charset="0"/>
                <a:ea typeface="標楷體" panose="03000509000000000000" pitchFamily="65" charset="-120"/>
                <a:cs typeface="Times New Roman" pitchFamily="18" charset="0"/>
              </a:rPr>
              <a:t>質</a:t>
            </a:r>
            <a:r>
              <a:rPr lang="zh-TW" altLang="en-US" sz="1950" kern="0" dirty="0">
                <a:solidFill>
                  <a:prstClr val="black"/>
                </a:solidFill>
                <a:latin typeface="Times New Roman" pitchFamily="18" charset="0"/>
                <a:ea typeface="標楷體" panose="03000509000000000000" pitchFamily="65" charset="-120"/>
                <a:cs typeface="Times New Roman" pitchFamily="18" charset="0"/>
              </a:rPr>
              <a:t>學術研究及科研多元價值的實現</a:t>
            </a:r>
            <a:r>
              <a:rPr lang="zh-TW" altLang="en-US" sz="1950" kern="0" dirty="0" smtClean="0">
                <a:solidFill>
                  <a:prstClr val="black"/>
                </a:solidFill>
                <a:latin typeface="Times New Roman" pitchFamily="18" charset="0"/>
                <a:ea typeface="標楷體" panose="03000509000000000000" pitchFamily="65" charset="-120"/>
                <a:cs typeface="Times New Roman" pitchFamily="18" charset="0"/>
              </a:rPr>
              <a:t>。</a:t>
            </a:r>
            <a:endParaRPr lang="en-US" altLang="zh-TW" sz="1950" b="1" dirty="0">
              <a:latin typeface="Times New Roman" pitchFamily="18" charset="0"/>
              <a:ea typeface="標楷體" panose="03000509000000000000" pitchFamily="65" charset="-120"/>
              <a:cs typeface="Times New Roman" pitchFamily="18" charset="0"/>
            </a:endParaRPr>
          </a:p>
        </p:txBody>
      </p:sp>
      <p:sp>
        <p:nvSpPr>
          <p:cNvPr id="21" name="AutoShape 39"/>
          <p:cNvSpPr>
            <a:spLocks noChangeArrowheads="1"/>
          </p:cNvSpPr>
          <p:nvPr/>
        </p:nvSpPr>
        <p:spPr bwMode="auto">
          <a:xfrm>
            <a:off x="158116" y="2951064"/>
            <a:ext cx="2111652" cy="324000"/>
          </a:xfrm>
          <a:prstGeom prst="flowChartAlternateProcess">
            <a:avLst/>
          </a:prstGeom>
          <a:ln>
            <a:headEnd/>
            <a:tailEnd/>
          </a:ln>
        </p:spPr>
        <p:style>
          <a:lnRef idx="1">
            <a:schemeClr val="accent1"/>
          </a:lnRef>
          <a:fillRef idx="2">
            <a:schemeClr val="accent1"/>
          </a:fillRef>
          <a:effectRef idx="1">
            <a:schemeClr val="accent1"/>
          </a:effectRef>
          <a:fontRef idx="minor">
            <a:schemeClr val="dk1"/>
          </a:fontRef>
        </p:style>
        <p:txBody>
          <a:bodyPr lIns="36000" tIns="0" rIns="0" bIns="0" anchor="ctr">
            <a:flatTx/>
          </a:bodyPr>
          <a:lstStyle/>
          <a:p>
            <a:pPr defTabSz="936000" fontAlgn="auto">
              <a:spcBef>
                <a:spcPts val="0"/>
              </a:spcBef>
              <a:spcAft>
                <a:spcPts val="0"/>
              </a:spcAft>
              <a:defRPr/>
            </a:pPr>
            <a:r>
              <a:rPr lang="zh-TW" altLang="en-US" sz="2000" b="1" kern="0" dirty="0" smtClean="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措  施</a:t>
            </a:r>
            <a:endParaRPr kumimoji="0" lang="zh-TW" altLang="en-US" sz="2000" b="1" kern="0"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13462312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052"/>
          <p:cNvSpPr>
            <a:spLocks noChangeArrowheads="1"/>
          </p:cNvSpPr>
          <p:nvPr/>
        </p:nvSpPr>
        <p:spPr bwMode="auto">
          <a:xfrm>
            <a:off x="838200" y="2276872"/>
            <a:ext cx="7543800" cy="3438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07975" indent="-307975" defTabSz="820738" eaLnBrk="0" hangingPunct="0">
              <a:defRPr kumimoji="1">
                <a:solidFill>
                  <a:schemeClr val="tx1"/>
                </a:solidFill>
                <a:latin typeface="Verdana" pitchFamily="34" charset="0"/>
                <a:ea typeface="新細明體" pitchFamily="18" charset="-120"/>
              </a:defRPr>
            </a:lvl1pPr>
            <a:lvl2pPr marL="742950" indent="-285750" defTabSz="820738" eaLnBrk="0" hangingPunct="0">
              <a:defRPr kumimoji="1">
                <a:solidFill>
                  <a:schemeClr val="tx1"/>
                </a:solidFill>
                <a:latin typeface="Verdana" pitchFamily="34" charset="0"/>
                <a:ea typeface="新細明體" pitchFamily="18" charset="-120"/>
              </a:defRPr>
            </a:lvl2pPr>
            <a:lvl3pPr marL="1143000" indent="-228600" defTabSz="820738" eaLnBrk="0" hangingPunct="0">
              <a:defRPr kumimoji="1">
                <a:solidFill>
                  <a:schemeClr val="tx1"/>
                </a:solidFill>
                <a:latin typeface="Verdana" pitchFamily="34" charset="0"/>
                <a:ea typeface="新細明體" pitchFamily="18" charset="-120"/>
              </a:defRPr>
            </a:lvl3pPr>
            <a:lvl4pPr marL="1600200" indent="-228600" defTabSz="820738" eaLnBrk="0" hangingPunct="0">
              <a:defRPr kumimoji="1">
                <a:solidFill>
                  <a:schemeClr val="tx1"/>
                </a:solidFill>
                <a:latin typeface="Verdana" pitchFamily="34" charset="0"/>
                <a:ea typeface="新細明體" pitchFamily="18" charset="-120"/>
              </a:defRPr>
            </a:lvl4pPr>
            <a:lvl5pPr marL="2057400" indent="-228600" defTabSz="820738" eaLnBrk="0" hangingPunct="0">
              <a:defRPr kumimoji="1">
                <a:solidFill>
                  <a:schemeClr val="tx1"/>
                </a:solidFill>
                <a:latin typeface="Verdana" pitchFamily="34" charset="0"/>
                <a:ea typeface="新細明體" pitchFamily="18" charset="-120"/>
              </a:defRPr>
            </a:lvl5pPr>
            <a:lvl6pPr marL="2514600" indent="-228600" defTabSz="820738" eaLnBrk="0" fontAlgn="base" hangingPunct="0">
              <a:spcBef>
                <a:spcPct val="0"/>
              </a:spcBef>
              <a:spcAft>
                <a:spcPct val="0"/>
              </a:spcAft>
              <a:defRPr kumimoji="1">
                <a:solidFill>
                  <a:schemeClr val="tx1"/>
                </a:solidFill>
                <a:latin typeface="Verdana" pitchFamily="34" charset="0"/>
                <a:ea typeface="新細明體" pitchFamily="18" charset="-120"/>
              </a:defRPr>
            </a:lvl6pPr>
            <a:lvl7pPr marL="2971800" indent="-228600" defTabSz="820738" eaLnBrk="0" fontAlgn="base" hangingPunct="0">
              <a:spcBef>
                <a:spcPct val="0"/>
              </a:spcBef>
              <a:spcAft>
                <a:spcPct val="0"/>
              </a:spcAft>
              <a:defRPr kumimoji="1">
                <a:solidFill>
                  <a:schemeClr val="tx1"/>
                </a:solidFill>
                <a:latin typeface="Verdana" pitchFamily="34" charset="0"/>
                <a:ea typeface="新細明體" pitchFamily="18" charset="-120"/>
              </a:defRPr>
            </a:lvl7pPr>
            <a:lvl8pPr marL="3429000" indent="-228600" defTabSz="820738" eaLnBrk="0" fontAlgn="base" hangingPunct="0">
              <a:spcBef>
                <a:spcPct val="0"/>
              </a:spcBef>
              <a:spcAft>
                <a:spcPct val="0"/>
              </a:spcAft>
              <a:defRPr kumimoji="1">
                <a:solidFill>
                  <a:schemeClr val="tx1"/>
                </a:solidFill>
                <a:latin typeface="Verdana" pitchFamily="34" charset="0"/>
                <a:ea typeface="新細明體" pitchFamily="18" charset="-120"/>
              </a:defRPr>
            </a:lvl8pPr>
            <a:lvl9pPr marL="3886200" indent="-228600" defTabSz="820738" eaLnBrk="0" fontAlgn="base" hangingPunct="0">
              <a:spcBef>
                <a:spcPct val="0"/>
              </a:spcBef>
              <a:spcAft>
                <a:spcPct val="0"/>
              </a:spcAft>
              <a:defRPr kumimoji="1">
                <a:solidFill>
                  <a:schemeClr val="tx1"/>
                </a:solidFill>
                <a:latin typeface="Verdana" pitchFamily="34" charset="0"/>
                <a:ea typeface="新細明體" pitchFamily="18" charset="-120"/>
              </a:defRPr>
            </a:lvl9pPr>
          </a:lstStyle>
          <a:p>
            <a:pPr algn="ctr">
              <a:spcBef>
                <a:spcPct val="20000"/>
              </a:spcBef>
            </a:pPr>
            <a:r>
              <a:rPr lang="zh-TW" altLang="en-US" sz="4800" b="1" dirty="0">
                <a:solidFill>
                  <a:srgbClr val="0000FF"/>
                </a:solidFill>
                <a:effectLst>
                  <a:outerShdw blurRad="38100" dist="38100" dir="2700000" algn="tl">
                    <a:srgbClr val="FFFFFF"/>
                  </a:outerShdw>
                </a:effectLst>
                <a:latin typeface="Times New Roman" pitchFamily="18" charset="0"/>
                <a:ea typeface="標楷體" pitchFamily="65" charset="-120"/>
                <a:cs typeface="Times New Roman" pitchFamily="18" charset="0"/>
              </a:rPr>
              <a:t>敬 請 指 </a:t>
            </a:r>
            <a:r>
              <a:rPr lang="zh-TW" altLang="en-US" sz="4800" b="1" dirty="0" smtClean="0">
                <a:solidFill>
                  <a:srgbClr val="0000FF"/>
                </a:solidFill>
                <a:effectLst>
                  <a:outerShdw blurRad="38100" dist="38100" dir="2700000" algn="tl">
                    <a:srgbClr val="FFFFFF"/>
                  </a:outerShdw>
                </a:effectLst>
                <a:latin typeface="Times New Roman" pitchFamily="18" charset="0"/>
                <a:ea typeface="標楷體" pitchFamily="65" charset="-120"/>
                <a:cs typeface="Times New Roman" pitchFamily="18" charset="0"/>
              </a:rPr>
              <a:t>教</a:t>
            </a:r>
            <a:endParaRPr lang="zh-TW" altLang="en-US" sz="4800" b="1" dirty="0">
              <a:solidFill>
                <a:srgbClr val="0000FF"/>
              </a:solidFill>
              <a:effectLst>
                <a:outerShdw blurRad="38100" dist="38100" dir="2700000" algn="tl">
                  <a:srgbClr val="FFFFFF"/>
                </a:outerShdw>
              </a:effectLst>
              <a:latin typeface="Times New Roman" pitchFamily="18" charset="0"/>
              <a:ea typeface="標楷體" pitchFamily="65" charset="-120"/>
              <a:cs typeface="Times New Roman" pitchFamily="18" charset="0"/>
            </a:endParaRPr>
          </a:p>
        </p:txBody>
      </p:sp>
      <p:sp>
        <p:nvSpPr>
          <p:cNvPr id="70659" name="Rectangle 2"/>
          <p:cNvSpPr>
            <a:spLocks noGrp="1" noChangeArrowheads="1"/>
          </p:cNvSpPr>
          <p:nvPr>
            <p:ph type="title"/>
          </p:nvPr>
        </p:nvSpPr>
        <p:spPr/>
        <p:txBody>
          <a:bodyPr>
            <a:normAutofit fontScale="90000"/>
          </a:bodyPr>
          <a:lstStyle/>
          <a:p>
            <a:pPr eaLnBrk="1" hangingPunct="1"/>
            <a:r>
              <a:rPr lang="zh-TW" altLang="en-US" smtClean="0"/>
              <a:t/>
            </a:r>
            <a:br>
              <a:rPr lang="zh-TW" altLang="en-US" smtClean="0"/>
            </a:br>
            <a:endParaRPr lang="en-US" altLang="zh-TW" smtClean="0"/>
          </a:p>
        </p:txBody>
      </p:sp>
      <p:sp>
        <p:nvSpPr>
          <p:cNvPr id="4" name="投影片編號版面配置區 1"/>
          <p:cNvSpPr txBox="1">
            <a:spLocks noGrp="1"/>
          </p:cNvSpPr>
          <p:nvPr/>
        </p:nvSpPr>
        <p:spPr bwMode="auto">
          <a:xfrm>
            <a:off x="7780338" y="6553150"/>
            <a:ext cx="1304925" cy="3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ea typeface="新細明體" charset="-120"/>
              </a:defRPr>
            </a:lvl1pPr>
            <a:lvl2pPr marL="742950" indent="-285750" eaLnBrk="0" hangingPunct="0">
              <a:defRPr kumimoji="1">
                <a:solidFill>
                  <a:schemeClr val="tx1"/>
                </a:solidFill>
                <a:latin typeface="Calibri" pitchFamily="34" charset="0"/>
                <a:ea typeface="新細明體" charset="-120"/>
              </a:defRPr>
            </a:lvl2pPr>
            <a:lvl3pPr marL="1143000" indent="-228600" eaLnBrk="0" hangingPunct="0">
              <a:defRPr kumimoji="1">
                <a:solidFill>
                  <a:schemeClr val="tx1"/>
                </a:solidFill>
                <a:latin typeface="Calibri" pitchFamily="34" charset="0"/>
                <a:ea typeface="新細明體" charset="-120"/>
              </a:defRPr>
            </a:lvl3pPr>
            <a:lvl4pPr marL="1600200" indent="-228600" eaLnBrk="0" hangingPunct="0">
              <a:defRPr kumimoji="1">
                <a:solidFill>
                  <a:schemeClr val="tx1"/>
                </a:solidFill>
                <a:latin typeface="Calibri" pitchFamily="34" charset="0"/>
                <a:ea typeface="新細明體" charset="-120"/>
              </a:defRPr>
            </a:lvl4pPr>
            <a:lvl5pPr marL="2057400" indent="-228600" eaLnBrk="0" hangingPunct="0">
              <a:defRPr kumimoji="1">
                <a:solidFill>
                  <a:schemeClr val="tx1"/>
                </a:solidFill>
                <a:latin typeface="Calibri" pitchFamily="34" charset="0"/>
                <a:ea typeface="新細明體" charset="-120"/>
              </a:defRPr>
            </a:lvl5pPr>
            <a:lvl6pPr marL="2514600" indent="-228600" eaLnBrk="0" fontAlgn="base" hangingPunct="0">
              <a:spcBef>
                <a:spcPct val="0"/>
              </a:spcBef>
              <a:spcAft>
                <a:spcPct val="0"/>
              </a:spcAft>
              <a:defRPr kumimoji="1">
                <a:solidFill>
                  <a:schemeClr val="tx1"/>
                </a:solidFill>
                <a:latin typeface="Calibri" pitchFamily="34" charset="0"/>
                <a:ea typeface="新細明體" charset="-120"/>
              </a:defRPr>
            </a:lvl6pPr>
            <a:lvl7pPr marL="2971800" indent="-228600" eaLnBrk="0" fontAlgn="base" hangingPunct="0">
              <a:spcBef>
                <a:spcPct val="0"/>
              </a:spcBef>
              <a:spcAft>
                <a:spcPct val="0"/>
              </a:spcAft>
              <a:defRPr kumimoji="1">
                <a:solidFill>
                  <a:schemeClr val="tx1"/>
                </a:solidFill>
                <a:latin typeface="Calibri" pitchFamily="34" charset="0"/>
                <a:ea typeface="新細明體" charset="-120"/>
              </a:defRPr>
            </a:lvl7pPr>
            <a:lvl8pPr marL="3429000" indent="-228600" eaLnBrk="0" fontAlgn="base" hangingPunct="0">
              <a:spcBef>
                <a:spcPct val="0"/>
              </a:spcBef>
              <a:spcAft>
                <a:spcPct val="0"/>
              </a:spcAft>
              <a:defRPr kumimoji="1">
                <a:solidFill>
                  <a:schemeClr val="tx1"/>
                </a:solidFill>
                <a:latin typeface="Calibri" pitchFamily="34" charset="0"/>
                <a:ea typeface="新細明體" charset="-120"/>
              </a:defRPr>
            </a:lvl8pPr>
            <a:lvl9pPr marL="3886200" indent="-228600" eaLnBrk="0" fontAlgn="base" hangingPunct="0">
              <a:spcBef>
                <a:spcPct val="0"/>
              </a:spcBef>
              <a:spcAft>
                <a:spcPct val="0"/>
              </a:spcAft>
              <a:defRPr kumimoji="1">
                <a:solidFill>
                  <a:schemeClr val="tx1"/>
                </a:solidFill>
                <a:latin typeface="Calibri" pitchFamily="34" charset="0"/>
                <a:ea typeface="新細明體" charset="-120"/>
              </a:defRPr>
            </a:lvl9pPr>
          </a:lstStyle>
          <a:p>
            <a:pPr algn="r" eaLnBrk="1" hangingPunct="1"/>
            <a:fld id="{A582D525-6A7B-47DC-B90A-C2D7D1540B40}" type="slidenum">
              <a:rPr lang="en-US" altLang="zh-TW" sz="1400" b="1">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rPr>
              <a:pPr algn="r" eaLnBrk="1" hangingPunct="1"/>
              <a:t>12</a:t>
            </a:fld>
            <a:endParaRPr lang="en-US" altLang="zh-TW" sz="1400" b="1" dirty="0">
              <a:solidFill>
                <a:srgbClr val="000000"/>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val="1475615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gradFill rotWithShape="1">
          <a:gsLst>
            <a:gs pos="0">
              <a:srgbClr val="FF99FF"/>
            </a:gs>
            <a:gs pos="100000">
              <a:schemeClr val="bg1"/>
            </a:gs>
          </a:gsLst>
          <a:lin ang="5400000" scaled="1"/>
        </a:gradFill>
        <a:ln w="9525">
          <a:solidFill>
            <a:schemeClr val="tx1"/>
          </a:solidFill>
          <a:round/>
          <a:headEnd/>
          <a:tailEnd/>
        </a:ln>
      </a:spPr>
      <a:bodyPr wrap="none" rtlCol="0" anchor="ctr"/>
      <a:lstStyle>
        <a:defPPr algn="ctr">
          <a:defRPr b="1" dirty="0">
            <a:solidFill>
              <a:schemeClr val="tx2"/>
            </a:solidFill>
          </a:defRPr>
        </a:defPPr>
      </a:lstStyle>
    </a:spDef>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9199</TotalTime>
  <Words>1804</Words>
  <Application>Microsoft Office PowerPoint</Application>
  <PresentationFormat>如螢幕大小 (4:3)</PresentationFormat>
  <Paragraphs>146</Paragraphs>
  <Slides>12</Slides>
  <Notes>3</Notes>
  <HiddenSlides>0</HiddenSlides>
  <MMClips>0</MMClips>
  <ScaleCrop>false</ScaleCrop>
  <HeadingPairs>
    <vt:vector size="4" baseType="variant">
      <vt:variant>
        <vt:lpstr>佈景主題</vt:lpstr>
      </vt:variant>
      <vt:variant>
        <vt:i4>1</vt:i4>
      </vt:variant>
      <vt:variant>
        <vt:lpstr>投影片標題</vt:lpstr>
      </vt:variant>
      <vt:variant>
        <vt:i4>12</vt:i4>
      </vt:variant>
    </vt:vector>
  </HeadingPairs>
  <TitlesOfParts>
    <vt:vector size="13" baseType="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許嘉文</dc:creator>
  <cp:lastModifiedBy>魏智群</cp:lastModifiedBy>
  <cp:revision>951</cp:revision>
  <cp:lastPrinted>2016-12-30T01:33:11Z</cp:lastPrinted>
  <dcterms:created xsi:type="dcterms:W3CDTF">2016-08-20T23:13:51Z</dcterms:created>
  <dcterms:modified xsi:type="dcterms:W3CDTF">2016-12-30T02:23:02Z</dcterms:modified>
</cp:coreProperties>
</file>