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685" r:id="rId2"/>
    <p:sldMasterId id="2147483672" r:id="rId3"/>
    <p:sldMasterId id="2147483723" r:id="rId4"/>
    <p:sldMasterId id="2147483710" r:id="rId5"/>
    <p:sldMasterId id="2147484019" r:id="rId6"/>
  </p:sldMasterIdLst>
  <p:notesMasterIdLst>
    <p:notesMasterId r:id="rId12"/>
  </p:notesMasterIdLst>
  <p:handoutMasterIdLst>
    <p:handoutMasterId r:id="rId13"/>
  </p:handoutMasterIdLst>
  <p:sldIdLst>
    <p:sldId id="299" r:id="rId7"/>
    <p:sldId id="499" r:id="rId8"/>
    <p:sldId id="500" r:id="rId9"/>
    <p:sldId id="501" r:id="rId10"/>
    <p:sldId id="497" r:id="rId11"/>
  </p:sldIdLst>
  <p:sldSz cx="9144000" cy="6858000" type="screen4x3"/>
  <p:notesSz cx="6797675" cy="987425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5pPr>
    <a:lvl6pPr marL="2286000" algn="l" defTabSz="914400" rtl="0" eaLnBrk="1" latinLnBrk="0" hangingPunct="1"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6pPr>
    <a:lvl7pPr marL="2743200" algn="l" defTabSz="914400" rtl="0" eaLnBrk="1" latinLnBrk="0" hangingPunct="1"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7pPr>
    <a:lvl8pPr marL="3200400" algn="l" defTabSz="914400" rtl="0" eaLnBrk="1" latinLnBrk="0" hangingPunct="1"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8pPr>
    <a:lvl9pPr marL="3657600" algn="l" defTabSz="914400" rtl="0" eaLnBrk="1" latinLnBrk="0" hangingPunct="1">
      <a:defRPr kumimoji="1" sz="4000" kern="1200">
        <a:solidFill>
          <a:schemeClr val="tx2"/>
        </a:solidFill>
        <a:latin typeface="Times New Roman" pitchFamily="18" charset="0"/>
        <a:ea typeface="標楷體" pitchFamily="65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240D"/>
    <a:srgbClr val="66FF33"/>
    <a:srgbClr val="00FFFF"/>
    <a:srgbClr val="FF3399"/>
    <a:srgbClr val="0000FF"/>
    <a:srgbClr val="CCCCFF"/>
    <a:srgbClr val="9999FF"/>
    <a:srgbClr val="FF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6" autoAdjust="0"/>
    <p:restoredTop sz="94660"/>
  </p:normalViewPr>
  <p:slideViewPr>
    <p:cSldViewPr>
      <p:cViewPr varScale="1">
        <p:scale>
          <a:sx n="80" d="100"/>
          <a:sy n="80" d="100"/>
        </p:scale>
        <p:origin x="-130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46674" cy="49348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49915" y="2"/>
            <a:ext cx="2946674" cy="493482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>
              <a:defRPr sz="1200"/>
            </a:lvl1pPr>
          </a:lstStyle>
          <a:p>
            <a:pPr>
              <a:defRPr/>
            </a:pPr>
            <a:fld id="{D2117DD3-2488-467C-9B25-BE7724D86732}" type="datetimeFigureOut">
              <a:rPr lang="zh-TW" altLang="en-US"/>
              <a:pPr>
                <a:defRPr/>
              </a:pPr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378465"/>
            <a:ext cx="2946674" cy="49348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49915" y="9378465"/>
            <a:ext cx="2946674" cy="49348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>
              <a:defRPr sz="1200"/>
            </a:lvl1pPr>
          </a:lstStyle>
          <a:p>
            <a:pPr>
              <a:defRPr/>
            </a:pPr>
            <a:fld id="{8C51E4F3-4F72-4460-8B8E-BE5178F9B01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76313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2"/>
            <a:ext cx="2946674" cy="49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915" y="2"/>
            <a:ext cx="2946674" cy="49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7125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334" y="4690384"/>
            <a:ext cx="5439010" cy="4443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465"/>
            <a:ext cx="2946674" cy="49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915" y="9378465"/>
            <a:ext cx="2946674" cy="49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5881D954-426E-45D2-B4CB-F1D39D95DEA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473514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286412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備忘稿版面配置區 2"/>
          <p:cNvSpPr>
            <a:spLocks noGrp="1"/>
          </p:cNvSpPr>
          <p:nvPr>
            <p:ph type="body" idx="1"/>
          </p:nvPr>
        </p:nvSpPr>
        <p:spPr>
          <a:xfrm>
            <a:off x="906503" y="4690384"/>
            <a:ext cx="4984672" cy="4443644"/>
          </a:xfrm>
          <a:noFill/>
          <a:ln/>
        </p:spPr>
        <p:txBody>
          <a:bodyPr/>
          <a:lstStyle/>
          <a:p>
            <a:pPr eaLnBrk="1" hangingPunct="1"/>
            <a:endParaRPr lang="zh-TW" altLang="zh-TW" smtClean="0">
              <a:ea typeface="新細明體" charset="-120"/>
            </a:endParaRPr>
          </a:p>
        </p:txBody>
      </p:sp>
      <p:sp>
        <p:nvSpPr>
          <p:cNvPr id="59396" name="投影片編號版面配置區 3"/>
          <p:cNvSpPr txBox="1">
            <a:spLocks noGrp="1"/>
          </p:cNvSpPr>
          <p:nvPr/>
        </p:nvSpPr>
        <p:spPr bwMode="auto">
          <a:xfrm>
            <a:off x="3851003" y="9380771"/>
            <a:ext cx="2946673" cy="493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 anchor="b"/>
          <a:lstStyle/>
          <a:p>
            <a:pPr algn="r"/>
            <a:fld id="{E5F3B960-0782-405F-ACA2-EF7943B7FDCD}" type="slidenum">
              <a:rPr lang="en-US" altLang="zh-TW" sz="1200">
                <a:solidFill>
                  <a:schemeClr val="tx1"/>
                </a:solidFill>
                <a:ea typeface="新細明體" charset="-120"/>
              </a:rPr>
              <a:pPr algn="r"/>
              <a:t>5</a:t>
            </a:fld>
            <a:endParaRPr lang="en-US" altLang="zh-TW" sz="1200">
              <a:solidFill>
                <a:schemeClr val="tx1"/>
              </a:solidFill>
              <a:ea typeface="新細明體" charset="-12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9310D-68C6-4801-9B67-CF2039A02D6C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07580-0F3C-422C-BA03-EC17D5A9963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577287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16B3-F1CD-408C-96B3-3233923BD43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42116-FBE9-46D1-BDF5-326C621208E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26819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06B883-89A4-454C-8492-EB5E6B34EBED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C21E2-EC8F-4B49-95F4-252252530681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41481940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50F5E-D5C1-4E7B-8162-C0DDB5E2B4DD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0400372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458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67EC-F9D9-4B82-95EF-8C82C41DCCAF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462981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7E926F-AA92-4656-9ED7-C903C31D2EC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578549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9B995A-77DF-428D-8992-508A5058F02C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36838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BD7E7-BB87-4809-B753-BF2EE6778B65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922503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DA4EF-18FF-4CB4-A976-FC6EBE090944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16511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7EDC0-8CAD-4D12-AAD7-7D3A631BB3EF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3852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1145D-3908-46C9-8465-2808B54C9941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958F6-1FF0-44C5-B49C-8654A354861A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85657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32F744-6441-47A6-91D7-817638CC0A1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078331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5AA58B-BD44-45DA-A6A9-E93647D875D1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988089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58597-8F36-44C4-9390-34BD4FB86E0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122787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5855F-4583-473F-AE16-8DA34E18C6F9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38914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CA3472-E336-4BF2-BB3E-A93EC2712BB7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020003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/>
          <a:lstStyle/>
          <a:p>
            <a:fld id="{62DAAF11-50E9-4880-9AAC-9CF795592FB1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/>
          <a:lstStyle/>
          <a:p>
            <a:fld id="{3E0A7042-2D8A-4435-861C-71B3CC36B756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59400-5717-4145-A6A5-9F75D0DDBDAA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07580-0F3C-422C-BA03-EC17D5A9963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72103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32616-399F-4AE0-9E44-D4E4AC683E5D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958F6-1FF0-44C5-B49C-8654A354861A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98423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C31FA8-6C4C-4D59-80E9-CF6B40BCB70D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6798D-A022-4963-936F-030DAA1415B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19476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0DD7A-044C-4FDA-BA60-B05DE457456E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6798D-A022-4963-936F-030DAA1415B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3758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4748B-F43A-4F36-B14A-5635137C7E2F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FE8CE-7F56-472B-B3C9-888BD3D506B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241211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438FE-796F-4D86-836C-742280908F14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CC5A1-A629-4F49-B36D-346B4D0213C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849781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4E8DE-48B3-4064-835C-EF063DCBA089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63E7-9ECC-4D22-A055-4E0169A182CD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016918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2BC73-353B-45F5-B440-0F0048910F66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CC860-AE64-4338-A078-31B4C4AC3A9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9789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97903-2B7B-44C7-A88C-EC861B50CA87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3720AE-1AA3-4139-9B10-D508332EF19B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831795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74C31-08FF-4A43-B74D-5A1F2AFA1802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7513D-2818-4F7F-819B-EDD32AF59D96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407019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F05AEF-1730-4DAA-BE94-E8B587B2FBD6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42116-FBE9-46D1-BDF5-326C621208E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17859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E6D3E-B91C-462F-986C-FADD0DD36939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C21E2-EC8F-4B49-95F4-252252530681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126294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50F5E-D5C1-4E7B-8162-C0DDB5E2B4DD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15815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A425B-7CC3-404B-A383-B565D9643EB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FE8CE-7F56-472B-B3C9-888BD3D506B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6681201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909A8D-B8B6-4B13-8FB1-1BB96E5D05E8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407580-0F3C-422C-BA03-EC17D5A9963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721033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D8D54-D480-44DF-AE89-4FE8A554201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2958F6-1FF0-44C5-B49C-8654A354861A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984234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F0613-63CD-4DDF-836C-C697583511BD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76798D-A022-4963-936F-030DAA1415B4}" type="slidenum">
              <a:rPr lang="en-US" altLang="zh-TW" smtClean="0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837589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2D4E3-D147-48F5-8857-9C04AA97A2D6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9FE8CE-7F56-472B-B3C9-888BD3D506B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241211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2E196-05AE-4421-A6A4-434FBBC6E013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CC5A1-A629-4F49-B36D-346B4D0213C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8497814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7EEA9-EF41-4B36-BAB2-C1271D78810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63E7-9ECC-4D22-A055-4E0169A182CD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8016918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DC3B3-EA77-4CA0-AE6D-AB1B37FA16B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7CC860-AE64-4338-A078-31B4C4AC3A9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69789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14EF5-97B8-4492-91D5-084FE34CBB76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3720AE-1AA3-4139-9B10-D508332EF19B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83179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87834-B4C7-4A10-981E-8C9852241093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7513D-2818-4F7F-819B-EDD32AF59D96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84070193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AB451D-0D86-4B81-9576-E6637B560E1D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D42116-FBE9-46D1-BDF5-326C621208E0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17859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BC1C8-218C-4321-A4DF-19B5714FD9AC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CC5A1-A629-4F49-B36D-346B4D0213C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2980786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C0ED-FDCC-4AFC-9FE4-D955B41AE8DA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4C21E2-EC8F-4B49-95F4-252252530681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7126294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50F5E-D5C1-4E7B-8162-C0DDB5E2B4DD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315815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44450" y="2393950"/>
          <a:ext cx="9077325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Image" r:id="rId3" imgW="10209524" imgH="1815873" progId="Photoshop.Image.6">
                  <p:embed/>
                </p:oleObj>
              </mc:Choice>
              <mc:Fallback>
                <p:oleObj name="Image" r:id="rId3" imgW="10209524" imgH="1815873" progId="Photoshop.Image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" y="2393950"/>
                        <a:ext cx="9077325" cy="1819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88" name="Group 16"/>
          <p:cNvGrpSpPr>
            <a:grpSpLocks/>
          </p:cNvGrpSpPr>
          <p:nvPr/>
        </p:nvGrpSpPr>
        <p:grpSpPr bwMode="auto">
          <a:xfrm>
            <a:off x="34925" y="4292600"/>
            <a:ext cx="9074150" cy="2520950"/>
            <a:chOff x="0" y="2640"/>
            <a:chExt cx="5760" cy="1680"/>
          </a:xfrm>
        </p:grpSpPr>
        <p:sp>
          <p:nvSpPr>
            <p:cNvPr id="3089" name="Rectangle 17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168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090" name="Rectangle 18"/>
            <p:cNvSpPr>
              <a:spLocks noChangeArrowheads="1"/>
            </p:cNvSpPr>
            <p:nvPr userDrawn="1"/>
          </p:nvSpPr>
          <p:spPr bwMode="gray">
            <a:xfrm>
              <a:off x="0" y="2640"/>
              <a:ext cx="5760" cy="96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3091" name="Rectangle 19"/>
          <p:cNvSpPr>
            <a:spLocks noChangeArrowheads="1"/>
          </p:cNvSpPr>
          <p:nvPr/>
        </p:nvSpPr>
        <p:spPr bwMode="gray">
          <a:xfrm>
            <a:off x="34925" y="44450"/>
            <a:ext cx="9074150" cy="2282825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grpSp>
        <p:nvGrpSpPr>
          <p:cNvPr id="3092" name="Group 20"/>
          <p:cNvGrpSpPr>
            <a:grpSpLocks/>
          </p:cNvGrpSpPr>
          <p:nvPr/>
        </p:nvGrpSpPr>
        <p:grpSpPr bwMode="auto">
          <a:xfrm>
            <a:off x="-4763" y="0"/>
            <a:ext cx="9148763" cy="6856413"/>
            <a:chOff x="-3" y="0"/>
            <a:chExt cx="5763" cy="4319"/>
          </a:xfrm>
        </p:grpSpPr>
        <p:sp>
          <p:nvSpPr>
            <p:cNvPr id="3093" name="AutoShape 21"/>
            <p:cNvSpPr>
              <a:spLocks noChangeArrowheads="1"/>
            </p:cNvSpPr>
            <p:nvPr userDrawn="1"/>
          </p:nvSpPr>
          <p:spPr bwMode="gray">
            <a:xfrm>
              <a:off x="24" y="24"/>
              <a:ext cx="5712" cy="4272"/>
            </a:xfrm>
            <a:prstGeom prst="roundRect">
              <a:avLst>
                <a:gd name="adj" fmla="val 6227"/>
              </a:avLst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3094" name="Freeform 22"/>
            <p:cNvSpPr>
              <a:spLocks/>
            </p:cNvSpPr>
            <p:nvPr userDrawn="1"/>
          </p:nvSpPr>
          <p:spPr bwMode="gray">
            <a:xfrm>
              <a:off x="0" y="0"/>
              <a:ext cx="288" cy="288"/>
            </a:xfrm>
            <a:custGeom>
              <a:avLst/>
              <a:gdLst>
                <a:gd name="T0" fmla="*/ 0 w 336"/>
                <a:gd name="T1" fmla="*/ 48 h 384"/>
                <a:gd name="T2" fmla="*/ 0 w 336"/>
                <a:gd name="T3" fmla="*/ 384 h 384"/>
                <a:gd name="T4" fmla="*/ 96 w 336"/>
                <a:gd name="T5" fmla="*/ 192 h 384"/>
                <a:gd name="T6" fmla="*/ 192 w 336"/>
                <a:gd name="T7" fmla="*/ 48 h 384"/>
                <a:gd name="T8" fmla="*/ 336 w 336"/>
                <a:gd name="T9" fmla="*/ 0 h 384"/>
                <a:gd name="T10" fmla="*/ 0 w 336"/>
                <a:gd name="T1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95" name="Freeform 23"/>
            <p:cNvSpPr>
              <a:spLocks/>
            </p:cNvSpPr>
            <p:nvPr userDrawn="1"/>
          </p:nvSpPr>
          <p:spPr bwMode="gray">
            <a:xfrm rot="-5408600">
              <a:off x="-50" y="4030"/>
              <a:ext cx="336" cy="242"/>
            </a:xfrm>
            <a:custGeom>
              <a:avLst/>
              <a:gdLst>
                <a:gd name="T0" fmla="*/ 0 w 336"/>
                <a:gd name="T1" fmla="*/ 48 h 384"/>
                <a:gd name="T2" fmla="*/ 0 w 336"/>
                <a:gd name="T3" fmla="*/ 384 h 384"/>
                <a:gd name="T4" fmla="*/ 96 w 336"/>
                <a:gd name="T5" fmla="*/ 192 h 384"/>
                <a:gd name="T6" fmla="*/ 192 w 336"/>
                <a:gd name="T7" fmla="*/ 48 h 384"/>
                <a:gd name="T8" fmla="*/ 336 w 336"/>
                <a:gd name="T9" fmla="*/ 0 h 384"/>
                <a:gd name="T10" fmla="*/ 0 w 336"/>
                <a:gd name="T1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96" name="Freeform 24"/>
            <p:cNvSpPr>
              <a:spLocks/>
            </p:cNvSpPr>
            <p:nvPr userDrawn="1"/>
          </p:nvSpPr>
          <p:spPr bwMode="gray">
            <a:xfrm rot="10769190">
              <a:off x="5519" y="4031"/>
              <a:ext cx="232" cy="287"/>
            </a:xfrm>
            <a:custGeom>
              <a:avLst/>
              <a:gdLst>
                <a:gd name="T0" fmla="*/ 0 w 336"/>
                <a:gd name="T1" fmla="*/ 48 h 384"/>
                <a:gd name="T2" fmla="*/ 0 w 336"/>
                <a:gd name="T3" fmla="*/ 384 h 384"/>
                <a:gd name="T4" fmla="*/ 96 w 336"/>
                <a:gd name="T5" fmla="*/ 192 h 384"/>
                <a:gd name="T6" fmla="*/ 192 w 336"/>
                <a:gd name="T7" fmla="*/ 48 h 384"/>
                <a:gd name="T8" fmla="*/ 336 w 336"/>
                <a:gd name="T9" fmla="*/ 0 h 384"/>
                <a:gd name="T10" fmla="*/ 0 w 336"/>
                <a:gd name="T1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gray">
            <a:xfrm rot="5400000">
              <a:off x="5472" y="0"/>
              <a:ext cx="288" cy="288"/>
            </a:xfrm>
            <a:custGeom>
              <a:avLst/>
              <a:gdLst>
                <a:gd name="T0" fmla="*/ 0 w 336"/>
                <a:gd name="T1" fmla="*/ 48 h 384"/>
                <a:gd name="T2" fmla="*/ 0 w 336"/>
                <a:gd name="T3" fmla="*/ 384 h 384"/>
                <a:gd name="T4" fmla="*/ 96 w 336"/>
                <a:gd name="T5" fmla="*/ 192 h 384"/>
                <a:gd name="T6" fmla="*/ 192 w 336"/>
                <a:gd name="T7" fmla="*/ 48 h 384"/>
                <a:gd name="T8" fmla="*/ 336 w 336"/>
                <a:gd name="T9" fmla="*/ 0 h 384"/>
                <a:gd name="T10" fmla="*/ 0 w 336"/>
                <a:gd name="T11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384">
                  <a:moveTo>
                    <a:pt x="0" y="48"/>
                  </a:moveTo>
                  <a:lnTo>
                    <a:pt x="0" y="384"/>
                  </a:lnTo>
                  <a:lnTo>
                    <a:pt x="96" y="192"/>
                  </a:lnTo>
                  <a:lnTo>
                    <a:pt x="192" y="48"/>
                  </a:lnTo>
                  <a:lnTo>
                    <a:pt x="336" y="0"/>
                  </a:lnTo>
                  <a:lnTo>
                    <a:pt x="0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ltGray">
          <a:xfrm>
            <a:off x="762000" y="990600"/>
            <a:ext cx="7772400" cy="1066800"/>
          </a:xfrm>
          <a:extLst>
            <a:ext uri="{AF507438-7753-43E0-B8FC-AC1667EBCBE1}">
              <a14:hiddenEffects xmlns:a14="http://schemas.microsoft.com/office/drawing/2010/main">
                <a:effectLst>
                  <a:outerShdw dist="53882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533400"/>
          </a:xfrm>
        </p:spPr>
        <p:txBody>
          <a:bodyPr/>
          <a:lstStyle>
            <a:lvl1pPr marL="0" indent="0" algn="ctr">
              <a:buFontTx/>
              <a:buNone/>
              <a:defRPr sz="2800">
                <a:solidFill>
                  <a:schemeClr val="tx2"/>
                </a:solidFill>
              </a:defRPr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60A67EC-F9D9-4B82-95EF-8C82C41DCCAF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grpSp>
        <p:nvGrpSpPr>
          <p:cNvPr id="3098" name="Group 26"/>
          <p:cNvGrpSpPr>
            <a:grpSpLocks/>
          </p:cNvGrpSpPr>
          <p:nvPr/>
        </p:nvGrpSpPr>
        <p:grpSpPr bwMode="auto">
          <a:xfrm>
            <a:off x="2482850" y="2895600"/>
            <a:ext cx="2698750" cy="1041400"/>
            <a:chOff x="1610" y="1965"/>
            <a:chExt cx="1700" cy="656"/>
          </a:xfrm>
        </p:grpSpPr>
        <p:pic>
          <p:nvPicPr>
            <p:cNvPr id="3099" name="Picture 27" descr="Untitled-1 copy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426" y="1965"/>
              <a:ext cx="590" cy="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0" name="Picture 28" descr="Untitled-1 copy"/>
            <p:cNvPicPr>
              <a:picLocks noChangeAspect="1" noChangeArrowheads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061" y="2372"/>
              <a:ext cx="249" cy="2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01" name="Picture 29" descr="Untitled-1 copy"/>
            <p:cNvPicPr>
              <a:picLocks noChangeAspect="1" noChangeArrowheads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1610" y="2237"/>
              <a:ext cx="363" cy="3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E926F-AA92-4656-9ED7-C903C31D2EC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12496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9B995A-77DF-428D-8992-508A5058F02C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48435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949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BD7E7-BB87-4809-B753-BF2EE6778B65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887567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9DA4EF-18FF-4CB4-A976-FC6EBE090944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850198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A7EDC0-8CAD-4D12-AAD7-7D3A631BB3EF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5427430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32F744-6441-47A6-91D7-817638CC0A1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8355488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5AA58B-BD44-45DA-A6A9-E93647D875D1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24439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CFBF-D864-4D25-87C9-CD34F7125493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F63E7-9ECC-4D22-A055-4E0169A182CD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92643310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C58597-8F36-44C4-9390-34BD4FB86E0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644127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35855F-4583-473F-AE16-8DA34E18C6F9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0515683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12298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12298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CA3472-E336-4BF2-BB3E-A93EC2712BB7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264827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6629400" cy="868362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949825"/>
          </a:xfrm>
        </p:spPr>
        <p:txBody>
          <a:bodyPr/>
          <a:lstStyle/>
          <a:p>
            <a:r>
              <a:rPr lang="zh-TW" altLang="en-US" smtClean="0"/>
              <a:t>按一下圖示以新增表格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030B8C4-9706-416B-A535-3FB36153CEA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4BA257-B5D7-42D8-99B9-2A6A2D8BE4D7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131408541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DFCF4-BBC9-49AC-8112-6392BD605243}" type="datetime1">
              <a:rPr lang="zh-TW" altLang="en-US" smtClean="0"/>
              <a:t>2015/7/29</a:t>
            </a:fld>
            <a:endParaRPr lang="zh-TW" altLang="en-US" dirty="0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6876256" y="6381328"/>
            <a:ext cx="2133600" cy="365125"/>
          </a:xfrm>
        </p:spPr>
        <p:txBody>
          <a:bodyPr/>
          <a:lstStyle>
            <a:lvl1pPr>
              <a:defRPr sz="1500" b="1" baseline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487CC860-AE64-4338-A078-31B4C4AC3A94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59167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6F484-88BC-430B-9BAF-7AC8F21ED340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3720AE-1AA3-4139-9B10-D508332EF19B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941238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7E2FE-2E9A-4BBF-A390-70CAFF618BB2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D7513D-2818-4F7F-819B-EDD32AF59D96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135985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theme" Target="../theme/theme3.xml"/><Relationship Id="rId9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microsoft.com/office/2007/relationships/hdphoto" Target="../media/hdphoto3.wdp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image" Target="../media/image7.png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9.png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">
              <a:schemeClr val="accent4">
                <a:lumMod val="20000"/>
                <a:lumOff val="80000"/>
              </a:schemeClr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0B8C4-9706-416B-A535-3FB36153CEA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4BA257-B5D7-42D8-99B9-2A6A2D8BE4D7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  <p:pic>
        <p:nvPicPr>
          <p:cNvPr id="7" name="Picture 7" descr="版A02底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317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7740650" y="0"/>
            <a:ext cx="1403350" cy="8366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" name="Rectangle 10"/>
          <p:cNvSpPr>
            <a:spLocks noChangeArrowheads="1"/>
          </p:cNvSpPr>
          <p:nvPr userDrawn="1"/>
        </p:nvSpPr>
        <p:spPr bwMode="auto">
          <a:xfrm>
            <a:off x="6300788" y="0"/>
            <a:ext cx="1800225" cy="620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ChalkSketch/>
                    </a14:imgEffect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2622" y="145955"/>
            <a:ext cx="1936829" cy="4747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88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36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">
              <a:schemeClr val="accent4">
                <a:lumMod val="20000"/>
                <a:lumOff val="80000"/>
              </a:schemeClr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F0AD81-EE3E-4853-AC6C-D9EB1AEE3697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EE02E-E755-4FA5-95D4-375167E6BA3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3071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">
              <a:schemeClr val="accent4">
                <a:lumMod val="20000"/>
                <a:lumOff val="80000"/>
              </a:schemeClr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D:\DATA\中心網站資料\中心簡報\20120619\PIC1_L4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9525" y="-6350"/>
            <a:ext cx="9153525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D:\DATA\照片&amp;圖檔\中心\logo\logo+nsrrc001.jpg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825" y="260350"/>
            <a:ext cx="416401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3317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ChalkSketch/>
                    </a14:imgEffect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791" y="170223"/>
            <a:ext cx="2082545" cy="5104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 descr="版A02底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317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967" r:id="rId2"/>
    <p:sldLayoutId id="2147483968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">
              <a:schemeClr val="accent4">
                <a:lumMod val="20000"/>
                <a:lumOff val="80000"/>
              </a:schemeClr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D2F0E-31D2-44B5-A915-E990213A7B39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4BA257-B5D7-42D8-99B9-2A6A2D8BE4D7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  <p:pic>
        <p:nvPicPr>
          <p:cNvPr id="7" name="Picture 7" descr="版A02底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317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7740650" y="0"/>
            <a:ext cx="1403350" cy="8366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" name="Rectangle 10"/>
          <p:cNvSpPr>
            <a:spLocks noChangeArrowheads="1"/>
          </p:cNvSpPr>
          <p:nvPr userDrawn="1"/>
        </p:nvSpPr>
        <p:spPr bwMode="auto">
          <a:xfrm>
            <a:off x="6300788" y="0"/>
            <a:ext cx="1800225" cy="620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ChalkSketch/>
                    </a14:imgEffect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366" y="145956"/>
            <a:ext cx="1111085" cy="27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1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  <p:sldLayoutId id="214748373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2000">
              <a:schemeClr val="accent4">
                <a:lumMod val="20000"/>
                <a:lumOff val="80000"/>
              </a:schemeClr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203BA-0348-45B9-A205-D3C7F2582BB4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94BA257-B5D7-42D8-99B9-2A6A2D8BE4D7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  <p:pic>
        <p:nvPicPr>
          <p:cNvPr id="7" name="Picture 7" descr="版A02底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317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 userDrawn="1"/>
        </p:nvSpPr>
        <p:spPr bwMode="auto">
          <a:xfrm>
            <a:off x="7740650" y="0"/>
            <a:ext cx="1403350" cy="8366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9" name="Rectangle 10"/>
          <p:cNvSpPr>
            <a:spLocks noChangeArrowheads="1"/>
          </p:cNvSpPr>
          <p:nvPr userDrawn="1"/>
        </p:nvSpPr>
        <p:spPr bwMode="auto">
          <a:xfrm>
            <a:off x="6300788" y="0"/>
            <a:ext cx="1800225" cy="620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" name="圖片 9"/>
          <p:cNvPicPr>
            <a:picLocks noChangeAspect="1"/>
          </p:cNvPicPr>
          <p:nvPr userDrawn="1"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ChalkSketch/>
                    </a14:imgEffect>
                    <a14:imgEffect>
                      <a14:brightnessContrast bright="-4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8366" y="145956"/>
            <a:ext cx="1111085" cy="27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41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  <p:sldLayoutId id="214748372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35" name="Group 11"/>
          <p:cNvGrpSpPr>
            <a:grpSpLocks/>
          </p:cNvGrpSpPr>
          <p:nvPr/>
        </p:nvGrpSpPr>
        <p:grpSpPr bwMode="auto">
          <a:xfrm>
            <a:off x="0" y="285750"/>
            <a:ext cx="9156700" cy="911225"/>
            <a:chOff x="-1" y="196"/>
            <a:chExt cx="5768" cy="635"/>
          </a:xfrm>
        </p:grpSpPr>
        <p:sp>
          <p:nvSpPr>
            <p:cNvPr id="1036" name="Rectangle 12"/>
            <p:cNvSpPr>
              <a:spLocks noChangeArrowheads="1"/>
            </p:cNvSpPr>
            <p:nvPr userDrawn="1"/>
          </p:nvSpPr>
          <p:spPr bwMode="gray">
            <a:xfrm>
              <a:off x="1" y="196"/>
              <a:ext cx="5766" cy="63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tx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1037" name="Freeform 13"/>
            <p:cNvSpPr>
              <a:spLocks/>
            </p:cNvSpPr>
            <p:nvPr userDrawn="1"/>
          </p:nvSpPr>
          <p:spPr bwMode="gray">
            <a:xfrm flipH="1" flipV="1">
              <a:off x="2265" y="196"/>
              <a:ext cx="3497" cy="226"/>
            </a:xfrm>
            <a:custGeom>
              <a:avLst/>
              <a:gdLst>
                <a:gd name="T0" fmla="*/ 45 w 1497"/>
                <a:gd name="T1" fmla="*/ 590 h 590"/>
                <a:gd name="T2" fmla="*/ 1497 w 1497"/>
                <a:gd name="T3" fmla="*/ 590 h 590"/>
                <a:gd name="T4" fmla="*/ 0 w 1497"/>
                <a:gd name="T5" fmla="*/ 0 h 590"/>
                <a:gd name="T6" fmla="*/ 0 w 1497"/>
                <a:gd name="T7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tx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1038" name="Freeform 14"/>
            <p:cNvSpPr>
              <a:spLocks/>
            </p:cNvSpPr>
            <p:nvPr userDrawn="1"/>
          </p:nvSpPr>
          <p:spPr bwMode="gray">
            <a:xfrm>
              <a:off x="-1" y="513"/>
              <a:ext cx="3702" cy="311"/>
            </a:xfrm>
            <a:custGeom>
              <a:avLst/>
              <a:gdLst>
                <a:gd name="T0" fmla="*/ 45 w 1497"/>
                <a:gd name="T1" fmla="*/ 590 h 590"/>
                <a:gd name="T2" fmla="*/ 1497 w 1497"/>
                <a:gd name="T3" fmla="*/ 590 h 590"/>
                <a:gd name="T4" fmla="*/ 0 w 1497"/>
                <a:gd name="T5" fmla="*/ 0 h 590"/>
                <a:gd name="T6" fmla="*/ 0 w 1497"/>
                <a:gd name="T7" fmla="*/ 590 h 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97" h="590">
                  <a:moveTo>
                    <a:pt x="45" y="590"/>
                  </a:moveTo>
                  <a:lnTo>
                    <a:pt x="1497" y="590"/>
                  </a:lnTo>
                  <a:lnTo>
                    <a:pt x="0" y="0"/>
                  </a:lnTo>
                  <a:lnTo>
                    <a:pt x="0" y="590"/>
                  </a:lnTo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</p:grpSp>
      <p:sp>
        <p:nvSpPr>
          <p:cNvPr id="1039" name="Rectangle 15"/>
          <p:cNvSpPr>
            <a:spLocks noChangeArrowheads="1"/>
          </p:cNvSpPr>
          <p:nvPr/>
        </p:nvSpPr>
        <p:spPr bwMode="gray">
          <a:xfrm>
            <a:off x="1588" y="0"/>
            <a:ext cx="9144000" cy="241300"/>
          </a:xfrm>
          <a:prstGeom prst="rect">
            <a:avLst/>
          </a:prstGeom>
          <a:gradFill rotWithShape="0">
            <a:gsLst>
              <a:gs pos="0">
                <a:schemeClr val="tx1"/>
              </a:gs>
              <a:gs pos="100000">
                <a:schemeClr val="tx1">
                  <a:gamma/>
                  <a:shade val="46275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1040" name="Rectangle 16"/>
          <p:cNvSpPr>
            <a:spLocks noChangeArrowheads="1"/>
          </p:cNvSpPr>
          <p:nvPr/>
        </p:nvSpPr>
        <p:spPr bwMode="gray">
          <a:xfrm>
            <a:off x="12700" y="1235075"/>
            <a:ext cx="9132888" cy="158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2">
                  <a:gamma/>
                  <a:tint val="0"/>
                  <a:invGamma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pic>
        <p:nvPicPr>
          <p:cNvPr id="1041" name="Picture 17" descr="Untitled-1 copy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252413" y="382588"/>
            <a:ext cx="720725" cy="72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Untitled-1 copy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973138" y="765175"/>
            <a:ext cx="358775" cy="35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676400" y="274638"/>
            <a:ext cx="6629400" cy="868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rgbClr val="000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47800"/>
            <a:ext cx="8229600" cy="494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charset="-120"/>
              </a:defRPr>
            </a:lvl1pPr>
          </a:lstStyle>
          <a:p>
            <a:fld id="{1030B8C4-9706-416B-A535-3FB36153CEAB}" type="datetime1">
              <a:rPr lang="zh-TW" altLang="en-US" smtClean="0"/>
              <a:t>2015/7/29</a:t>
            </a:fld>
            <a:endParaRPr lang="zh-TW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charset="-120"/>
              </a:defRPr>
            </a:lvl1pPr>
          </a:lstStyle>
          <a:p>
            <a:endParaRPr lang="zh-TW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新細明體" charset="-120"/>
              </a:defRPr>
            </a:lvl1pPr>
          </a:lstStyle>
          <a:p>
            <a:pPr>
              <a:defRPr/>
            </a:pPr>
            <a:fld id="{794BA257-B5D7-42D8-99B9-2A6A2D8BE4D7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  <p:sldLayoutId id="2147484031" r:id="rId12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01_&#25919;&#24220;&#25505;&#36092;&#37679;&#35492;&#34892;&#28858;&#24907;&#27171;_09200229060.xls" TargetMode="External"/><Relationship Id="rId7" Type="http://schemas.openxmlformats.org/officeDocument/2006/relationships/hyperlink" Target="05_&#30064;&#36074;&#25505;&#36092;&#26368;&#20302;&#27161;&#37679;&#35492;&#34892;&#28858;&#24907;&#27171;_09900068980.doc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8.xml"/><Relationship Id="rId6" Type="http://schemas.openxmlformats.org/officeDocument/2006/relationships/hyperlink" Target="04_&#27231;&#38364;&#20659;&#36664;&#20844;&#21578;&#37679;&#35492;&#34892;&#28858;&#24907;&#27171;-94.3.4.xls" TargetMode="External"/><Relationship Id="rId5" Type="http://schemas.openxmlformats.org/officeDocument/2006/relationships/hyperlink" Target="03_&#25919;&#24220;&#25505;&#36092;&#27861;&#31532;22&#26781;&#31532;1&#38917;&#21508;&#27454;&#22519;&#34892;&#37679;&#35492;&#24907;&#27171;_09900041120.doc" TargetMode="External"/><Relationship Id="rId4" Type="http://schemas.openxmlformats.org/officeDocument/2006/relationships/hyperlink" Target="02_&#26368;&#26377;&#21033;&#27161;&#37679;&#35492;&#34892;&#28858;&#24907;&#27171;.doc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26368;&#26377;&#21033;&#27161;&#20844;&#38283;&#35413;&#36984;&#23526;&#21209;&#20316;&#26989;&#20108;&#21313;&#22235;&#21839;_0941120056.pd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0844;&#37096;&#38272;&#20154;&#21147;&#36939;&#29992;&#20043;&#21214;&#21205;&#27402;&#30410;&#20445;&#38556;&#21450;&#21214;&#21205;&#22522;&#28310;&#27861;&#20462;&#27491;&#26041;&#21521;&#35498;&#26126;_&#21214;&#21205;&#27966;&#36963;.pdf" TargetMode="External"/><Relationship Id="rId7" Type="http://schemas.openxmlformats.org/officeDocument/2006/relationships/hyperlink" Target="99&#24180;&#24230;&#21214;&#21205;&#27966;&#36963;&#36939;&#29992;&#24773;&#24418;&#23526;&#22320;&#35370;&#35222;&#32080;&#35542;100.1.24.pdf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8.xml"/><Relationship Id="rId6" Type="http://schemas.openxmlformats.org/officeDocument/2006/relationships/hyperlink" Target="&#21214;&#27966;&#25033;&#34892;&#27880;&#24847;&#20107;&#38917;6&#12289;7&#20462;&#27491;&#23565;&#29031;&#34920;.docx" TargetMode="External"/><Relationship Id="rId5" Type="http://schemas.openxmlformats.org/officeDocument/2006/relationships/hyperlink" Target="&#34892;&#25919;&#38498;&#36939;&#29992;&#21214;&#21205;&#27966;&#36963;&#25033;&#34892;&#27880;&#24847;&#20107;&#38917;.DOC" TargetMode="External"/><Relationship Id="rId4" Type="http://schemas.openxmlformats.org/officeDocument/2006/relationships/hyperlink" Target="&#26126;&#30906;&#21312;&#20998;&#21214;&#21209;&#25215;&#25900;&#33287;&#21214;&#21205;&#27966;&#36963;&#31561;&#21214;&#21209;&#25505;&#36092;&#26041;&#24335;&#20043;&#19981;&#21516;.pd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>
            <a:spLocks noChangeArrowheads="1"/>
          </p:cNvSpPr>
          <p:nvPr/>
        </p:nvSpPr>
        <p:spPr bwMode="auto">
          <a:xfrm>
            <a:off x="899592" y="2348880"/>
            <a:ext cx="7667625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6000" b="1" dirty="0"/>
              <a:t>採購錯誤行為態</a:t>
            </a:r>
            <a:r>
              <a:rPr lang="zh-TW" altLang="en-US" sz="6000" b="1" dirty="0" smtClean="0"/>
              <a:t>樣</a:t>
            </a:r>
            <a:endParaRPr lang="en-US" altLang="zh-TW" sz="6000" b="1" dirty="0" smtClean="0"/>
          </a:p>
          <a:p>
            <a:pPr algn="ctr"/>
            <a:endParaRPr lang="en-US" altLang="zh-TW" sz="4400" b="1" dirty="0"/>
          </a:p>
          <a:p>
            <a:pPr algn="ctr"/>
            <a:endParaRPr lang="en-US" altLang="zh-TW" sz="2800" b="1" dirty="0" smtClean="0"/>
          </a:p>
          <a:p>
            <a:pPr algn="ctr"/>
            <a:endParaRPr lang="en-US" altLang="zh-TW" sz="2800" b="1" dirty="0" smtClean="0"/>
          </a:p>
          <a:p>
            <a:pPr algn="ctr"/>
            <a:r>
              <a:rPr lang="zh-TW" altLang="en-US" sz="2800" b="1" dirty="0" smtClean="0"/>
              <a:t>秘書處</a:t>
            </a:r>
            <a:endParaRPr lang="en-US" altLang="zh-TW" sz="2800" b="1" dirty="0" smtClean="0"/>
          </a:p>
          <a:p>
            <a:pPr algn="ctr"/>
            <a:endParaRPr lang="zh-TW" altLang="en-US" sz="1600" dirty="0">
              <a:solidFill>
                <a:srgbClr val="000066"/>
              </a:solidFill>
            </a:endParaRPr>
          </a:p>
        </p:txBody>
      </p:sp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lang="zh-TW" altLang="zh-TW" sz="3600" dirty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年度「政府採購稽核研討會」</a:t>
            </a:r>
            <a:endParaRPr lang="zh-TW" altLang="en-US" sz="3600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804248" y="6445752"/>
            <a:ext cx="2133600" cy="244475"/>
          </a:xfr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1</a:t>
            </a:fld>
            <a:endParaRPr lang="zh-TW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37860"/>
            <a:ext cx="1584176" cy="46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804248" y="6337860"/>
            <a:ext cx="2133600" cy="304800"/>
          </a:xfrm>
          <a:prstGeom prst="rect">
            <a:avLst/>
          </a:prstGeo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2</a:t>
            </a:fld>
            <a:endParaRPr lang="zh-TW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37860"/>
            <a:ext cx="1584176" cy="46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標題 3"/>
          <p:cNvSpPr txBox="1">
            <a:spLocks/>
          </p:cNvSpPr>
          <p:nvPr/>
        </p:nvSpPr>
        <p:spPr>
          <a:xfrm>
            <a:off x="1676400" y="404664"/>
            <a:ext cx="6629400" cy="73833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kumimoji="0" lang="en-US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kumimoji="0" lang="zh-TW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年度「政府採購稽核研討會」</a:t>
            </a:r>
            <a:endParaRPr kumimoji="0" lang="zh-TW" altLang="en-US" sz="3600" kern="0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120924" y="1916832"/>
            <a:ext cx="73342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 smtClean="0"/>
              <a:t>採購錯誤行為態樣</a:t>
            </a:r>
            <a:endParaRPr lang="en-US" altLang="zh-TW" sz="3200" b="1" dirty="0" smtClean="0"/>
          </a:p>
          <a:p>
            <a:pPr algn="ctr"/>
            <a:endParaRPr lang="en-US" altLang="zh-TW" sz="32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3" action="ppaction://hlinkfile"/>
              </a:rPr>
              <a:t>政府採購錯誤行為態樣</a:t>
            </a:r>
            <a:r>
              <a:rPr lang="en-US" altLang="zh-TW" sz="2400" b="1" dirty="0" smtClean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1</a:t>
            </a:r>
          </a:p>
          <a:p>
            <a:endParaRPr lang="en-US" altLang="zh-TW" sz="8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4" action="ppaction://hlinkfile"/>
              </a:rPr>
              <a:t>最有利標錯誤行為態樣</a:t>
            </a:r>
            <a:r>
              <a:rPr lang="en-US" altLang="zh-TW" sz="2400" b="1" dirty="0" smtClean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2</a:t>
            </a:r>
            <a:endParaRPr lang="en-US" altLang="zh-TW" sz="2400" b="1" dirty="0" smtClean="0"/>
          </a:p>
          <a:p>
            <a:endParaRPr lang="en-US" altLang="zh-TW" sz="8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5" action="ppaction://hlinkfile"/>
              </a:rPr>
              <a:t>政府採購法第</a:t>
            </a:r>
            <a:r>
              <a:rPr lang="en-US" altLang="zh-TW" sz="2400" b="1" dirty="0" smtClean="0">
                <a:hlinkClick r:id="rId5" action="ppaction://hlinkfile"/>
              </a:rPr>
              <a:t>22</a:t>
            </a:r>
            <a:r>
              <a:rPr lang="zh-TW" altLang="en-US" sz="2400" b="1" dirty="0" smtClean="0">
                <a:hlinkClick r:id="rId5" action="ppaction://hlinkfile"/>
              </a:rPr>
              <a:t>條第</a:t>
            </a:r>
            <a:r>
              <a:rPr lang="en-US" altLang="zh-TW" sz="2400" b="1" dirty="0" smtClean="0">
                <a:hlinkClick r:id="rId5" action="ppaction://hlinkfile"/>
              </a:rPr>
              <a:t>1</a:t>
            </a:r>
            <a:r>
              <a:rPr lang="zh-TW" altLang="en-US" sz="2400" b="1" dirty="0" smtClean="0">
                <a:hlinkClick r:id="rId5" action="ppaction://hlinkfile"/>
              </a:rPr>
              <a:t>項各款執行錯誤態樣</a:t>
            </a:r>
            <a:r>
              <a:rPr lang="en-US" altLang="zh-TW" sz="2400" b="1" dirty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3</a:t>
            </a:r>
            <a:endParaRPr lang="en-US" altLang="zh-TW" sz="2400" b="1" dirty="0" smtClean="0"/>
          </a:p>
          <a:p>
            <a:endParaRPr lang="en-US" altLang="zh-TW" sz="8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6" action="ppaction://hlinkfile"/>
              </a:rPr>
              <a:t>機關傳輸公告錯誤行為態樣</a:t>
            </a:r>
            <a:r>
              <a:rPr lang="en-US" altLang="zh-TW" sz="2400" b="1" dirty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4</a:t>
            </a:r>
            <a:endParaRPr lang="en-US" altLang="zh-TW" sz="2400" b="1" dirty="0" smtClean="0"/>
          </a:p>
          <a:p>
            <a:endParaRPr lang="en-US" altLang="zh-TW" sz="8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7" action="ppaction://hlinkfile"/>
              </a:rPr>
              <a:t>異質採購最低標錯誤行為態樣</a:t>
            </a:r>
            <a:r>
              <a:rPr lang="en-US" altLang="zh-TW" sz="2400" b="1" dirty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5</a:t>
            </a:r>
            <a:endParaRPr lang="en-US" altLang="zh-TW" sz="2400" b="1" dirty="0"/>
          </a:p>
          <a:p>
            <a:pPr marL="285750" indent="-285750">
              <a:buFont typeface="Times New Roman" panose="02020603050405020304" pitchFamily="18" charset="0"/>
              <a:buChar char="►"/>
            </a:pPr>
            <a:endParaRPr lang="zh-TW" altLang="en-US" sz="1600" dirty="0">
              <a:solidFill>
                <a:srgbClr val="00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38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804248" y="6415590"/>
            <a:ext cx="2133600" cy="304800"/>
          </a:xfrm>
          <a:prstGeom prst="rect">
            <a:avLst/>
          </a:prstGeo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3</a:t>
            </a:fld>
            <a:endParaRPr lang="zh-TW" alt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37860"/>
            <a:ext cx="1584176" cy="46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標題 3"/>
          <p:cNvSpPr txBox="1">
            <a:spLocks/>
          </p:cNvSpPr>
          <p:nvPr/>
        </p:nvSpPr>
        <p:spPr>
          <a:xfrm>
            <a:off x="1676400" y="404664"/>
            <a:ext cx="6629400" cy="73833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kumimoji="0" lang="en-US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kumimoji="0" lang="zh-TW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年度「政府採購稽核研討會」</a:t>
            </a:r>
            <a:endParaRPr kumimoji="0" lang="zh-TW" altLang="en-US" sz="3600" kern="0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120924" y="1916832"/>
            <a:ext cx="7334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 smtClean="0"/>
              <a:t>採購</a:t>
            </a:r>
            <a:r>
              <a:rPr lang="zh-TW" altLang="en-US" sz="3200" b="1" dirty="0"/>
              <a:t>評選實務</a:t>
            </a:r>
            <a:endParaRPr lang="en-US" altLang="zh-TW" sz="3200" b="1" dirty="0" smtClean="0"/>
          </a:p>
          <a:p>
            <a:pPr algn="ctr"/>
            <a:endParaRPr lang="en-US" altLang="zh-TW" sz="3200" b="1" dirty="0" smtClean="0"/>
          </a:p>
          <a:p>
            <a:pPr marL="285750" indent="-285750">
              <a:buFont typeface="Times New Roman" panose="02020603050405020304" pitchFamily="18" charset="0"/>
              <a:buChar char="►"/>
            </a:pPr>
            <a:r>
              <a:rPr lang="zh-TW" altLang="en-US" sz="2400" b="1" dirty="0" smtClean="0">
                <a:hlinkClick r:id="rId3" action="ppaction://hlinkfile"/>
              </a:rPr>
              <a:t>最有利標公開評選實務作業二十四問</a:t>
            </a:r>
            <a:r>
              <a:rPr lang="en-US" altLang="zh-TW" sz="2400" b="1" dirty="0" smtClean="0"/>
              <a:t>-</a:t>
            </a:r>
            <a:r>
              <a:rPr lang="zh-TW" altLang="en-US" sz="2400" b="1" dirty="0" smtClean="0"/>
              <a:t>附件</a:t>
            </a:r>
            <a:r>
              <a:rPr lang="en-US" altLang="zh-TW" sz="2400" b="1" dirty="0" smtClean="0"/>
              <a:t>6</a:t>
            </a:r>
            <a:endParaRPr lang="en-US" altLang="zh-TW" sz="800" b="1" dirty="0"/>
          </a:p>
          <a:p>
            <a:pPr marL="285750" indent="-285750">
              <a:buFont typeface="Times New Roman" panose="02020603050405020304" pitchFamily="18" charset="0"/>
              <a:buChar char="►"/>
            </a:pPr>
            <a:endParaRPr lang="en-US" altLang="zh-TW" sz="800" b="1" dirty="0" smtClean="0"/>
          </a:p>
        </p:txBody>
      </p:sp>
    </p:spTree>
    <p:extLst>
      <p:ext uri="{BB962C8B-B14F-4D97-AF65-F5344CB8AC3E}">
        <p14:creationId xmlns:p14="http://schemas.microsoft.com/office/powerpoint/2010/main" val="64458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>
          <a:xfrm>
            <a:off x="6876256" y="6445752"/>
            <a:ext cx="2133600" cy="244475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fld id="{A35EE02E-E755-4FA5-95D4-375167E6BA3C}" type="slidenum">
              <a:rPr lang="zh-TW" altLang="en-US" smtClean="0"/>
              <a:pPr/>
              <a:t>4</a:t>
            </a:fld>
            <a:endParaRPr lang="zh-TW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37860"/>
            <a:ext cx="1584176" cy="46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標題 3"/>
          <p:cNvSpPr txBox="1">
            <a:spLocks/>
          </p:cNvSpPr>
          <p:nvPr/>
        </p:nvSpPr>
        <p:spPr>
          <a:xfrm>
            <a:off x="1676400" y="404664"/>
            <a:ext cx="6629400" cy="73833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kumimoji="0" lang="en-US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kumimoji="0" lang="zh-TW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年度「政府採購稽核研討會」</a:t>
            </a:r>
            <a:endParaRPr kumimoji="0" lang="zh-TW" altLang="en-US" sz="3600" kern="0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401608" y="1844824"/>
            <a:ext cx="8424936" cy="372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3200" dirty="0" smtClean="0">
                <a:latin typeface="標楷體" pitchFamily="65" charset="-120"/>
              </a:rPr>
              <a:t>勞動</a:t>
            </a:r>
            <a:r>
              <a:rPr lang="zh-TW" altLang="en-US" sz="3200" dirty="0">
                <a:latin typeface="標楷體" pitchFamily="65" charset="-120"/>
              </a:rPr>
              <a:t>派遣及勞務承攬採購案性質</a:t>
            </a:r>
            <a:r>
              <a:rPr lang="zh-TW" altLang="en-US" sz="3200" dirty="0" smtClean="0">
                <a:latin typeface="標楷體" pitchFamily="65" charset="-120"/>
              </a:rPr>
              <a:t>之差異</a:t>
            </a:r>
            <a:endParaRPr lang="en-US" altLang="zh-TW" sz="3200" dirty="0" smtClean="0">
              <a:latin typeface="標楷體" pitchFamily="65" charset="-120"/>
            </a:endParaRPr>
          </a:p>
          <a:p>
            <a:pPr algn="ctr"/>
            <a:endParaRPr lang="en-US" altLang="zh-TW" sz="2400" dirty="0" smtClean="0">
              <a:latin typeface="標楷體" pitchFamily="65" charset="-12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en-US" sz="2000" b="1" dirty="0">
                <a:latin typeface="標楷體" pitchFamily="65" charset="-120"/>
                <a:hlinkClick r:id="rId3" action="ppaction://hlinkfile"/>
              </a:rPr>
              <a:t>公部門人力運用之勞動權益保障及勞動基準法修正方向</a:t>
            </a:r>
            <a:r>
              <a:rPr lang="zh-TW" altLang="en-US" sz="2000" b="1" dirty="0" smtClean="0">
                <a:latin typeface="標楷體" pitchFamily="65" charset="-120"/>
                <a:hlinkClick r:id="rId3" action="ppaction://hlinkfile"/>
              </a:rPr>
              <a:t>說明</a:t>
            </a:r>
            <a:r>
              <a:rPr lang="en-US" altLang="zh-TW" sz="2000" b="1" dirty="0" smtClean="0">
                <a:latin typeface="標楷體" pitchFamily="65" charset="-120"/>
              </a:rPr>
              <a:t>-</a:t>
            </a:r>
            <a:r>
              <a:rPr lang="zh-TW" altLang="en-US" sz="2000" b="1" dirty="0" smtClean="0">
                <a:latin typeface="標楷體" pitchFamily="65" charset="-120"/>
              </a:rPr>
              <a:t>附件</a:t>
            </a:r>
            <a:r>
              <a:rPr lang="en-US" altLang="zh-TW" sz="2000" b="1" dirty="0" smtClean="0">
                <a:latin typeface="標楷體" pitchFamily="65" charset="-120"/>
              </a:rPr>
              <a:t>7</a:t>
            </a:r>
            <a:endParaRPr lang="en-US" altLang="zh-TW" sz="2000" b="1" dirty="0" smtClean="0">
              <a:latin typeface="標楷體" pitchFamily="65" charset="-120"/>
            </a:endParaRPr>
          </a:p>
          <a:p>
            <a:endParaRPr lang="en-US" altLang="zh-TW" sz="2000" b="1" dirty="0" smtClean="0">
              <a:latin typeface="標楷體" pitchFamily="65" charset="-12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en-US" sz="2000" b="1" dirty="0">
                <a:latin typeface="標楷體" pitchFamily="65" charset="-120"/>
                <a:hlinkClick r:id="rId4" action="ppaction://hlinkfile"/>
              </a:rPr>
              <a:t>明確區分勞務承攬與勞動派遣等勞務採購方式之</a:t>
            </a:r>
            <a:r>
              <a:rPr lang="zh-TW" altLang="en-US" sz="2000" b="1" dirty="0" smtClean="0">
                <a:latin typeface="標楷體" pitchFamily="65" charset="-120"/>
                <a:hlinkClick r:id="rId4" action="ppaction://hlinkfile"/>
              </a:rPr>
              <a:t>不同</a:t>
            </a:r>
            <a:r>
              <a:rPr lang="en-US" altLang="zh-TW" sz="2000" b="1" dirty="0" smtClean="0">
                <a:latin typeface="標楷體" pitchFamily="65" charset="-120"/>
              </a:rPr>
              <a:t>-</a:t>
            </a:r>
            <a:r>
              <a:rPr lang="zh-TW" altLang="en-US" sz="2000" b="1" dirty="0" smtClean="0">
                <a:latin typeface="標楷體" pitchFamily="65" charset="-120"/>
              </a:rPr>
              <a:t>附件</a:t>
            </a:r>
            <a:r>
              <a:rPr lang="en-US" altLang="zh-TW" sz="2000" b="1" dirty="0" smtClean="0">
                <a:latin typeface="標楷體" pitchFamily="65" charset="-120"/>
              </a:rPr>
              <a:t>8</a:t>
            </a:r>
            <a:endParaRPr lang="en-US" altLang="zh-TW" sz="2000" b="1" dirty="0" smtClean="0">
              <a:latin typeface="標楷體" pitchFamily="65" charset="-120"/>
            </a:endParaRPr>
          </a:p>
          <a:p>
            <a:endParaRPr lang="en-US" altLang="zh-TW" sz="2000" b="1" dirty="0" smtClean="0">
              <a:latin typeface="標楷體" pitchFamily="65" charset="-12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en-US" sz="2000" b="1" dirty="0">
                <a:latin typeface="標楷體" pitchFamily="65" charset="-120"/>
                <a:hlinkClick r:id="rId5" action="ppaction://hlinkfile"/>
              </a:rPr>
              <a:t>行政院運用勞動派遣應行</a:t>
            </a:r>
            <a:r>
              <a:rPr lang="zh-TW" altLang="en-US" sz="2000" b="1" dirty="0" smtClean="0">
                <a:latin typeface="標楷體" pitchFamily="65" charset="-120"/>
                <a:hlinkClick r:id="rId5" action="ppaction://hlinkfile"/>
              </a:rPr>
              <a:t>注意事項</a:t>
            </a:r>
            <a:r>
              <a:rPr lang="en-US" altLang="zh-TW" sz="2000" b="1" dirty="0" smtClean="0">
                <a:latin typeface="標楷體" pitchFamily="65" charset="-120"/>
              </a:rPr>
              <a:t>-</a:t>
            </a:r>
            <a:r>
              <a:rPr lang="zh-TW" altLang="en-US" sz="2000" b="1" dirty="0" smtClean="0">
                <a:latin typeface="標楷體" pitchFamily="65" charset="-120"/>
              </a:rPr>
              <a:t>附件</a:t>
            </a:r>
            <a:r>
              <a:rPr lang="en-US" altLang="zh-TW" sz="2000" b="1" dirty="0" smtClean="0">
                <a:latin typeface="標楷體" pitchFamily="65" charset="-120"/>
              </a:rPr>
              <a:t>9</a:t>
            </a:r>
            <a:endParaRPr lang="en-US" altLang="zh-TW" sz="2000" b="1" dirty="0" smtClean="0">
              <a:latin typeface="標楷體" pitchFamily="65" charset="-120"/>
            </a:endParaRPr>
          </a:p>
          <a:p>
            <a:endParaRPr lang="en-US" altLang="zh-TW" sz="2000" b="1" dirty="0" smtClean="0">
              <a:latin typeface="標楷體" pitchFamily="65" charset="-12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en-US" sz="2000" b="1" dirty="0">
                <a:latin typeface="標楷體" pitchFamily="65" charset="-120"/>
                <a:hlinkClick r:id="rId6" action="ppaction://hlinkfile"/>
              </a:rPr>
              <a:t>行政院運用勞動派遣應行</a:t>
            </a:r>
            <a:r>
              <a:rPr lang="zh-TW" altLang="en-US" sz="2000" b="1" dirty="0" smtClean="0">
                <a:latin typeface="標楷體" pitchFamily="65" charset="-120"/>
                <a:hlinkClick r:id="rId6" action="ppaction://hlinkfile"/>
              </a:rPr>
              <a:t>注意事項</a:t>
            </a:r>
            <a:r>
              <a:rPr lang="zh-TW" altLang="en-US" sz="2000" b="1" dirty="0" smtClean="0">
                <a:latin typeface="標楷體" pitchFamily="65" charset="-120"/>
                <a:hlinkClick r:id="rId6" action="ppaction://hlinkfile"/>
              </a:rPr>
              <a:t>修正</a:t>
            </a:r>
            <a:r>
              <a:rPr lang="en-US" altLang="zh-TW" sz="2000" b="1" dirty="0" smtClean="0">
                <a:latin typeface="標楷體" pitchFamily="65" charset="-120"/>
              </a:rPr>
              <a:t>-</a:t>
            </a:r>
            <a:r>
              <a:rPr lang="zh-TW" altLang="en-US" sz="2000" b="1" dirty="0" smtClean="0">
                <a:latin typeface="標楷體" pitchFamily="65" charset="-120"/>
              </a:rPr>
              <a:t>附件</a:t>
            </a:r>
            <a:r>
              <a:rPr lang="en-US" altLang="zh-TW" sz="2000" b="1" dirty="0" smtClean="0">
                <a:latin typeface="標楷體" pitchFamily="65" charset="-120"/>
              </a:rPr>
              <a:t>10</a:t>
            </a:r>
            <a:endParaRPr lang="en-US" altLang="zh-TW" sz="2000" b="1" dirty="0" smtClean="0">
              <a:latin typeface="標楷體" pitchFamily="65" charset="-120"/>
            </a:endParaRPr>
          </a:p>
          <a:p>
            <a:endParaRPr lang="en-US" altLang="zh-TW" sz="2000" b="1" dirty="0" smtClean="0">
              <a:latin typeface="標楷體" pitchFamily="65" charset="-12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zh-TW" altLang="en-US" sz="2000" b="1" dirty="0">
                <a:latin typeface="標楷體" pitchFamily="65" charset="-120"/>
                <a:hlinkClick r:id="rId7" action="ppaction://hlinkfile"/>
              </a:rPr>
              <a:t>勞動派遣運用情形實地訪視</a:t>
            </a:r>
            <a:r>
              <a:rPr lang="zh-TW" altLang="en-US" sz="2000" b="1" dirty="0" smtClean="0">
                <a:latin typeface="標楷體" pitchFamily="65" charset="-120"/>
                <a:hlinkClick r:id="rId7" action="ppaction://hlinkfile"/>
              </a:rPr>
              <a:t>結論</a:t>
            </a:r>
            <a:r>
              <a:rPr lang="en-US" altLang="zh-TW" sz="2000" b="1" dirty="0" smtClean="0">
                <a:latin typeface="標楷體" pitchFamily="65" charset="-120"/>
              </a:rPr>
              <a:t>-</a:t>
            </a:r>
            <a:r>
              <a:rPr lang="zh-TW" altLang="en-US" sz="2000" b="1" dirty="0" smtClean="0">
                <a:latin typeface="標楷體" pitchFamily="65" charset="-120"/>
              </a:rPr>
              <a:t>附件</a:t>
            </a:r>
            <a:r>
              <a:rPr lang="en-US" altLang="zh-TW" sz="2000" b="1" dirty="0" smtClean="0">
                <a:latin typeface="標楷體" pitchFamily="65" charset="-120"/>
              </a:rPr>
              <a:t>11</a:t>
            </a:r>
            <a:endParaRPr lang="en-US" altLang="zh-TW" sz="3200" dirty="0" smtClean="0"/>
          </a:p>
        </p:txBody>
      </p:sp>
    </p:spTree>
    <p:extLst>
      <p:ext uri="{BB962C8B-B14F-4D97-AF65-F5344CB8AC3E}">
        <p14:creationId xmlns:p14="http://schemas.microsoft.com/office/powerpoint/2010/main" val="193190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3"/>
          <p:cNvSpPr>
            <a:spLocks noChangeArrowheads="1"/>
          </p:cNvSpPr>
          <p:nvPr/>
        </p:nvSpPr>
        <p:spPr bwMode="auto">
          <a:xfrm>
            <a:off x="0" y="3212976"/>
            <a:ext cx="914400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TW" altLang="en-US" sz="7200" b="1" dirty="0" smtClean="0"/>
              <a:t>簡 報 完 畢</a:t>
            </a:r>
            <a:endParaRPr lang="en-US" altLang="zh-TW" sz="7200" b="1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>
          <a:xfrm>
            <a:off x="6804248" y="6445752"/>
            <a:ext cx="2133600" cy="244475"/>
          </a:xfrm>
        </p:spPr>
        <p:txBody>
          <a:bodyPr/>
          <a:lstStyle/>
          <a:p>
            <a:fld id="{A35EE02E-E755-4FA5-95D4-375167E6BA3C}" type="slidenum">
              <a:rPr lang="zh-TW" altLang="en-US" smtClean="0"/>
              <a:pPr/>
              <a:t>5</a:t>
            </a:fld>
            <a:endParaRPr lang="zh-TW" altLang="en-US"/>
          </a:p>
        </p:txBody>
      </p:sp>
      <p:sp>
        <p:nvSpPr>
          <p:cNvPr id="4" name="標題 3"/>
          <p:cNvSpPr txBox="1">
            <a:spLocks/>
          </p:cNvSpPr>
          <p:nvPr/>
        </p:nvSpPr>
        <p:spPr>
          <a:xfrm>
            <a:off x="1676400" y="404664"/>
            <a:ext cx="6629400" cy="73833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1"/>
                </a:solidFill>
                <a:latin typeface="Arial" charset="0"/>
              </a:defRPr>
            </a:lvl9pPr>
          </a:lstStyle>
          <a:p>
            <a:r>
              <a:rPr kumimoji="0" lang="en-US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104</a:t>
            </a:r>
            <a:r>
              <a:rPr kumimoji="0" lang="zh-TW" altLang="zh-TW" sz="3600" kern="0" dirty="0" smtClean="0">
                <a:solidFill>
                  <a:srgbClr val="FFFF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年度「政府採購稽核研討會」</a:t>
            </a:r>
            <a:endParaRPr kumimoji="0" lang="zh-TW" altLang="en-US" sz="3600" kern="0" dirty="0">
              <a:solidFill>
                <a:srgbClr val="FFFF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337860"/>
            <a:ext cx="1584176" cy="460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401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佈景主題">
  <a:themeElements>
    <a:clrScheme name="1_Office 佈景主題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佈景主題">
      <a:majorFont>
        <a:latin typeface="Calibri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佈景主題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ms01_1">
  <a:themeElements>
    <a:clrScheme name="自訂 5">
      <a:dk1>
        <a:srgbClr val="1D528D"/>
      </a:dk1>
      <a:lt1>
        <a:srgbClr val="FFFFFF"/>
      </a:lt1>
      <a:dk2>
        <a:srgbClr val="000000"/>
      </a:dk2>
      <a:lt2>
        <a:srgbClr val="CACACA"/>
      </a:lt2>
      <a:accent1>
        <a:srgbClr val="0099CC"/>
      </a:accent1>
      <a:accent2>
        <a:srgbClr val="BFA907"/>
      </a:accent2>
      <a:accent3>
        <a:srgbClr val="FFFFFF"/>
      </a:accent3>
      <a:accent4>
        <a:srgbClr val="174578"/>
      </a:accent4>
      <a:accent5>
        <a:srgbClr val="AACAE2"/>
      </a:accent5>
      <a:accent6>
        <a:srgbClr val="AD9906"/>
      </a:accent6>
      <a:hlink>
        <a:srgbClr val="1D2F89"/>
      </a:hlink>
      <a:folHlink>
        <a:srgbClr val="009999"/>
      </a:folHlink>
    </a:clrScheme>
    <a:fontScheme name="ms01_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TW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zh-TW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s01_1 1">
        <a:dk1>
          <a:srgbClr val="1D528D"/>
        </a:dk1>
        <a:lt1>
          <a:srgbClr val="FFFFFF"/>
        </a:lt1>
        <a:dk2>
          <a:srgbClr val="000000"/>
        </a:dk2>
        <a:lt2>
          <a:srgbClr val="CACACA"/>
        </a:lt2>
        <a:accent1>
          <a:srgbClr val="0099CC"/>
        </a:accent1>
        <a:accent2>
          <a:srgbClr val="BFA907"/>
        </a:accent2>
        <a:accent3>
          <a:srgbClr val="FFFFFF"/>
        </a:accent3>
        <a:accent4>
          <a:srgbClr val="174578"/>
        </a:accent4>
        <a:accent5>
          <a:srgbClr val="AACAE2"/>
        </a:accent5>
        <a:accent6>
          <a:srgbClr val="AD9906"/>
        </a:accent6>
        <a:hlink>
          <a:srgbClr val="6E81E0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2">
        <a:dk1>
          <a:srgbClr val="4E40A4"/>
        </a:dk1>
        <a:lt1>
          <a:srgbClr val="FFFFFF"/>
        </a:lt1>
        <a:dk2>
          <a:srgbClr val="000000"/>
        </a:dk2>
        <a:lt2>
          <a:srgbClr val="CACACA"/>
        </a:lt2>
        <a:accent1>
          <a:srgbClr val="8B65E9"/>
        </a:accent1>
        <a:accent2>
          <a:srgbClr val="008080"/>
        </a:accent2>
        <a:accent3>
          <a:srgbClr val="FFFFFF"/>
        </a:accent3>
        <a:accent4>
          <a:srgbClr val="41358B"/>
        </a:accent4>
        <a:accent5>
          <a:srgbClr val="C4B8F2"/>
        </a:accent5>
        <a:accent6>
          <a:srgbClr val="007373"/>
        </a:accent6>
        <a:hlink>
          <a:srgbClr val="0066CC"/>
        </a:hlink>
        <a:folHlink>
          <a:srgbClr val="8AB15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s01_1 3">
        <a:dk1>
          <a:srgbClr val="666699"/>
        </a:dk1>
        <a:lt1>
          <a:srgbClr val="FFFFFF"/>
        </a:lt1>
        <a:dk2>
          <a:srgbClr val="000000"/>
        </a:dk2>
        <a:lt2>
          <a:srgbClr val="CACACA"/>
        </a:lt2>
        <a:accent1>
          <a:srgbClr val="72B88E"/>
        </a:accent1>
        <a:accent2>
          <a:srgbClr val="C78DD7"/>
        </a:accent2>
        <a:accent3>
          <a:srgbClr val="FFFFFF"/>
        </a:accent3>
        <a:accent4>
          <a:srgbClr val="565682"/>
        </a:accent4>
        <a:accent5>
          <a:srgbClr val="BCD8C6"/>
        </a:accent5>
        <a:accent6>
          <a:srgbClr val="B47FC3"/>
        </a:accent6>
        <a:hlink>
          <a:srgbClr val="3197BB"/>
        </a:hlink>
        <a:folHlink>
          <a:srgbClr val="878FA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7075</TotalTime>
  <Words>208</Words>
  <Application>Microsoft Office PowerPoint</Application>
  <PresentationFormat>如螢幕大小 (4:3)</PresentationFormat>
  <Paragraphs>42</Paragraphs>
  <Slides>5</Slides>
  <Notes>2</Notes>
  <HiddenSlides>0</HiddenSlides>
  <MMClips>0</MMClips>
  <ScaleCrop>false</ScaleCrop>
  <HeadingPairs>
    <vt:vector size="6" baseType="variant">
      <vt:variant>
        <vt:lpstr>佈景主題</vt:lpstr>
      </vt:variant>
      <vt:variant>
        <vt:i4>6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5</vt:i4>
      </vt:variant>
    </vt:vector>
  </HeadingPairs>
  <TitlesOfParts>
    <vt:vector size="12" baseType="lpstr">
      <vt:lpstr>Office 佈景主題</vt:lpstr>
      <vt:lpstr>自訂設計</vt:lpstr>
      <vt:lpstr>1_Office 佈景主題</vt:lpstr>
      <vt:lpstr>3_Office 佈景主題</vt:lpstr>
      <vt:lpstr>2_Office 佈景主題</vt:lpstr>
      <vt:lpstr>ms01_1</vt:lpstr>
      <vt:lpstr>Image</vt:lpstr>
      <vt:lpstr>104年度「政府採購稽核研討會」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102細部計畫書審查會議簡報</dc:title>
  <dc:creator>yuchih@nsrrc.org.tw</dc:creator>
  <cp:lastModifiedBy>林志昌</cp:lastModifiedBy>
  <cp:revision>613</cp:revision>
  <cp:lastPrinted>2015-07-29T08:55:18Z</cp:lastPrinted>
  <dcterms:created xsi:type="dcterms:W3CDTF">2010-02-09T20:22:08Z</dcterms:created>
  <dcterms:modified xsi:type="dcterms:W3CDTF">2015-07-29T09:15:56Z</dcterms:modified>
</cp:coreProperties>
</file>