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7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</p:sldIdLst>
  <p:sldSz cx="9906000" cy="6858000" type="A4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5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</a:rPr>
              <a:t>請按這裡移動投影片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 algn="l">
              <a:buNone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請按這裡編輯備註格式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 algn="l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&lt;頁首&gt;</a:t>
            </a:r>
          </a:p>
        </p:txBody>
      </p:sp>
      <p:sp>
        <p:nvSpPr>
          <p:cNvPr id="68" name="PlaceHolder 4"/>
          <p:cNvSpPr>
            <a:spLocks noGrp="1"/>
          </p:cNvSpPr>
          <p:nvPr>
            <p:ph type="dt" idx="16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&lt;日期/時間&gt;</a:t>
            </a:r>
          </a:p>
        </p:txBody>
      </p:sp>
      <p:sp>
        <p:nvSpPr>
          <p:cNvPr id="69" name="PlaceHolder 5"/>
          <p:cNvSpPr>
            <a:spLocks noGrp="1"/>
          </p:cNvSpPr>
          <p:nvPr>
            <p:ph type="ftr" idx="17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l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l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&lt;頁尾&gt;</a:t>
            </a:r>
          </a:p>
        </p:txBody>
      </p:sp>
      <p:sp>
        <p:nvSpPr>
          <p:cNvPr id="70" name="PlaceHolder 6"/>
          <p:cNvSpPr>
            <a:spLocks noGrp="1"/>
          </p:cNvSpPr>
          <p:nvPr>
            <p:ph type="sldNum" idx="18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E837E972-D8E6-41F9-B20D-17671648FD0D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E54B3A51-8F4A-4B45-A15F-8A8789D54B0B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6040" y="744480"/>
            <a:ext cx="5376600" cy="3723840"/>
          </a:xfrm>
          <a:prstGeom prst="rect">
            <a:avLst/>
          </a:prstGeom>
          <a:ln w="0">
            <a:noFill/>
          </a:ln>
        </p:spPr>
      </p:sp>
      <p:sp>
        <p:nvSpPr>
          <p:cNvPr id="672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8320"/>
          </a:xfrm>
          <a:prstGeom prst="rect">
            <a:avLst/>
          </a:prstGeom>
          <a:noFill/>
          <a:ln w="0">
            <a:noFill/>
          </a:ln>
        </p:spPr>
        <p:txBody>
          <a:bodyPr lIns="92520" tIns="46440" rIns="92520" bIns="4644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A9E1D0A7-603C-490F-A6C2-8C718D6877D7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11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699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2DBD2EFD-EAD0-4AC1-A110-47FA1642008A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12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02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63CA194F-CB09-4097-BC74-FC45A0097703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13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05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181B4663-CE90-45D1-AA32-FFFC8F66A7A0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14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08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5CEBC964-A7D1-432B-8717-3B2773C677D8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15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711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7088C1C1-2AB0-442F-8F68-E0494B75AD94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17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44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14" name="PlaceHolder 2"/>
          <p:cNvSpPr>
            <a:spLocks noGrp="1"/>
          </p:cNvSpPr>
          <p:nvPr>
            <p:ph type="body"/>
          </p:nvPr>
        </p:nvSpPr>
        <p:spPr>
          <a:xfrm>
            <a:off x="906480" y="4714920"/>
            <a:ext cx="4984560" cy="4468320"/>
          </a:xfrm>
          <a:prstGeom prst="rect">
            <a:avLst/>
          </a:prstGeom>
          <a:noFill/>
          <a:ln w="0">
            <a:noFill/>
          </a:ln>
        </p:spPr>
        <p:txBody>
          <a:bodyPr lIns="92520" tIns="46080" rIns="92520" bIns="4608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DC7D9271-8A89-4418-AA4A-3AD20235D564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18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17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2B5C597C-F6B8-4A04-B149-67177085E00A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19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20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F8A18773-CD8B-4C34-AA84-530B4FB8EFBF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20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23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4809BD33-B8D9-4177-BD2B-3436099E393C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21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726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FA9B1965-0402-4836-80BA-E2EBF141FDA5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3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44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675" name="PlaceHolder 2"/>
          <p:cNvSpPr>
            <a:spLocks noGrp="1"/>
          </p:cNvSpPr>
          <p:nvPr>
            <p:ph type="body"/>
          </p:nvPr>
        </p:nvSpPr>
        <p:spPr>
          <a:xfrm>
            <a:off x="906480" y="4714920"/>
            <a:ext cx="4984560" cy="4468320"/>
          </a:xfrm>
          <a:prstGeom prst="rect">
            <a:avLst/>
          </a:prstGeom>
          <a:noFill/>
          <a:ln w="0">
            <a:noFill/>
          </a:ln>
        </p:spPr>
        <p:txBody>
          <a:bodyPr lIns="92520" tIns="46080" rIns="92520" bIns="4608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8E51ABAB-3DC8-4F0D-98D6-F58B03D3F8A4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22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729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203E3939-632A-4E7D-8C46-7F72B37679A9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23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732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1D1A20B9-4C5B-4956-B4FA-37AC7681EEC1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24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35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1365F719-B41D-4157-9019-177E22418701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25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738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594B4A91-21D2-4275-980A-284070DA9D12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26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41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33ACD56B-BB45-4D78-A901-5B38013B9C01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27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744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55A627A5-8E6A-46B4-857F-0FD023978E11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28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47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EDCC8B44-8332-45C0-870C-AE9DE4E95435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29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750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36FE1D34-36A1-4EA9-BED1-2A7990283691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30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53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815CD058-9950-43F4-A46C-A67D6876E016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31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756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7039F837-A072-4907-86B8-40B55B923A5A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4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678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6760CFF9-04FF-453C-9540-C37D125B5526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37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59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B7A3FDDD-5D21-419E-BF8A-B1C199B765BB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38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762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7DF40F53-793B-407B-8589-285EE81A8F81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51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75275" cy="3722688"/>
          </a:xfrm>
          <a:prstGeom prst="rect">
            <a:avLst/>
          </a:prstGeom>
          <a:ln w="0">
            <a:noFill/>
          </a:ln>
        </p:spPr>
      </p:sp>
      <p:sp>
        <p:nvSpPr>
          <p:cNvPr id="765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EA31E69B-915A-4F23-B871-DC8207E4EDD7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5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681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FA79A7D4-297D-4D86-AE5B-76CD5D608778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6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684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7A2C4808-D529-485E-AE0E-7E81D0FA7D50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7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687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08BE9C7F-16B2-4A70-ADE9-4DA65AFAA822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8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690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988FABD5-84F5-42C3-A8D4-2065786CEDEB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9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693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Rectangle 7"/>
          <p:cNvSpPr/>
          <p:nvPr/>
        </p:nvSpPr>
        <p:spPr>
          <a:xfrm>
            <a:off x="3846600" y="9442440"/>
            <a:ext cx="2923920" cy="46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800" tIns="46080" rIns="91800" bIns="46080" anchor="b">
            <a:noAutofit/>
          </a:bodyPr>
          <a:lstStyle/>
          <a:p>
            <a:pPr algn="r" defTabSz="920880">
              <a:lnSpc>
                <a:spcPct val="100000"/>
              </a:lnSpc>
              <a:tabLst>
                <a:tab pos="0" algn="l"/>
              </a:tabLst>
            </a:pPr>
            <a:fld id="{49FAE2C4-10C7-4FB1-897E-28FAB3153CF9}" type="slidenum"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10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12800" y="746280"/>
            <a:ext cx="5374800" cy="3722400"/>
          </a:xfrm>
          <a:prstGeom prst="rect">
            <a:avLst/>
          </a:prstGeom>
          <a:ln w="0">
            <a:noFill/>
          </a:ln>
        </p:spPr>
      </p:sp>
      <p:sp>
        <p:nvSpPr>
          <p:cNvPr id="696" name="PlaceHolder 2"/>
          <p:cNvSpPr>
            <a:spLocks noGrp="1"/>
          </p:cNvSpPr>
          <p:nvPr>
            <p:ph type="body"/>
          </p:nvPr>
        </p:nvSpPr>
        <p:spPr>
          <a:xfrm>
            <a:off x="903240" y="4714920"/>
            <a:ext cx="4990680" cy="4466880"/>
          </a:xfrm>
          <a:prstGeom prst="rect">
            <a:avLst/>
          </a:prstGeom>
          <a:noFill/>
          <a:ln w="0">
            <a:noFill/>
          </a:ln>
        </p:spPr>
        <p:txBody>
          <a:bodyPr lIns="91800" tIns="45720" rIns="91800" bIns="45720" anchor="t">
            <a:noAutofit/>
          </a:bodyPr>
          <a:lstStyle/>
          <a:p>
            <a:pPr indent="0" algn="l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324080" y="59076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/>
          <a:p>
            <a:pPr indent="0" algn="l" defTabSz="914400">
              <a:buNone/>
              <a:tabLst>
                <a:tab pos="0" algn="l"/>
              </a:tabLst>
            </a:pP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495360" y="1600200"/>
            <a:ext cx="8915040" cy="452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章節標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782640" y="4406760"/>
            <a:ext cx="8419680" cy="1361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000" b="1" u="none" strike="noStrike" cap="all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000" b="1" u="none" strike="noStrike" cap="all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000" b="1" u="none" strike="noStrike" cap="all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782640" y="2906640"/>
            <a:ext cx="841968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100000"/>
              </a:lnSpc>
              <a:spcBef>
                <a:spcPts val="499"/>
              </a:spcBef>
              <a:buNone/>
              <a:tabLst>
                <a:tab pos="0" algn="l"/>
              </a:tabLst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spcBef>
                <a:spcPts val="499"/>
              </a:spcBef>
              <a:buNone/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sldNum" idx="9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BEED5DE9-8314-44B2-A83F-70D3DCAC71C9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95360" y="27468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95360" y="1600200"/>
            <a:ext cx="438120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00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499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00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00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00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5029200" y="1600200"/>
            <a:ext cx="438120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00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499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00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00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00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sldNum" idx="10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5096356D-F1B0-4906-88E2-4A77EC00135B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比對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95360" y="27468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95360" y="1535040"/>
            <a:ext cx="437652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  <a:defRPr lang="zh-TW" sz="24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r>
              <a:rPr lang="zh-TW" sz="24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95360" y="2174760"/>
            <a:ext cx="437652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60000"/>
              <a:buFont typeface="Wingdings" charset="2"/>
              <a:buChar char=""/>
              <a:tabLst>
                <a:tab pos="0" algn="l"/>
              </a:tabLst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499"/>
              </a:spcBef>
              <a:buClr>
                <a:srgbClr val="FF0000"/>
              </a:buClr>
              <a:buSzPct val="55000"/>
              <a:buFont typeface="Wingdings" charset="2"/>
              <a:buChar char=""/>
              <a:tabLst>
                <a:tab pos="0" algn="l"/>
              </a:tabLst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400"/>
              </a:spcBef>
              <a:buClr>
                <a:srgbClr val="3333CC"/>
              </a:buClr>
              <a:buSzPct val="50000"/>
              <a:buFont typeface="Wingdings" charset="2"/>
              <a:buChar char=""/>
              <a:tabLst>
                <a:tab pos="0" algn="l"/>
              </a:tabLst>
              <a:def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00"/>
              </a:spcBef>
              <a:buClr>
                <a:srgbClr val="FFCF01"/>
              </a:buClr>
              <a:buSzPct val="55000"/>
              <a:buFont typeface="Wingdings" charset="2"/>
              <a:buChar char=""/>
              <a:tabLst>
                <a:tab pos="0" algn="l"/>
              </a:tabLst>
              <a:defRPr lang="zh-TW" sz="16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00"/>
              </a:spcBef>
              <a:buClr>
                <a:srgbClr val="00E4A8"/>
              </a:buClr>
              <a:buSzPct val="50000"/>
              <a:buFont typeface="Wingdings" charset="2"/>
              <a:buChar char=""/>
              <a:tabLst>
                <a:tab pos="0" algn="l"/>
              </a:tabLst>
              <a:defRPr lang="zh-TW" sz="16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60000"/>
              <a:buFont typeface="Wingdings" charset="2"/>
              <a:buChar char=""/>
              <a:tabLst>
                <a:tab pos="0" algn="l"/>
              </a:tabLst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499"/>
              </a:spcBef>
              <a:buClr>
                <a:srgbClr val="FF0000"/>
              </a:buClr>
              <a:buSzPct val="55000"/>
              <a:buFont typeface="Wingdings" charset="2"/>
              <a:buChar char=""/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3333CC"/>
              </a:buClr>
              <a:buSzPct val="50000"/>
              <a:buFont typeface="Wingdings" charset="2"/>
              <a:buChar char=""/>
              <a:tabLst>
                <a:tab pos="0" algn="l"/>
              </a:tabLst>
            </a:pPr>
            <a:r>
              <a: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FFCF01"/>
              </a:buClr>
              <a:buSzPct val="55000"/>
              <a:buFont typeface="Wingdings" charset="2"/>
              <a:buChar char=""/>
              <a:tabLst>
                <a:tab pos="0" algn="l"/>
              </a:tabLst>
            </a:pPr>
            <a:r>
              <a:rPr lang="zh-TW" sz="16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00E4A8"/>
              </a:buClr>
              <a:buSzPct val="50000"/>
              <a:buFont typeface="Wingdings" charset="2"/>
              <a:buChar char=""/>
              <a:tabLst>
                <a:tab pos="0" algn="l"/>
              </a:tabLst>
            </a:pPr>
            <a:r>
              <a:rPr lang="zh-TW" sz="16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5032440" y="1535040"/>
            <a:ext cx="437796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  <a:defRPr lang="zh-TW" sz="24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r>
              <a:rPr lang="zh-TW" sz="24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50" name="PlaceHolder 5"/>
          <p:cNvSpPr>
            <a:spLocks noGrp="1"/>
          </p:cNvSpPr>
          <p:nvPr>
            <p:ph type="body"/>
          </p:nvPr>
        </p:nvSpPr>
        <p:spPr>
          <a:xfrm>
            <a:off x="5032440" y="2174760"/>
            <a:ext cx="437796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r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60000"/>
              <a:buFont typeface="Wingdings" charset="2"/>
              <a:buChar char=""/>
              <a:tabLst>
                <a:tab pos="0" algn="l"/>
              </a:tabLst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499"/>
              </a:spcBef>
              <a:buClr>
                <a:srgbClr val="FF0000"/>
              </a:buClr>
              <a:buSzPct val="55000"/>
              <a:buFont typeface="Wingdings" charset="2"/>
              <a:buChar char=""/>
              <a:tabLst>
                <a:tab pos="0" algn="l"/>
              </a:tabLst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400"/>
              </a:spcBef>
              <a:buClr>
                <a:srgbClr val="3333CC"/>
              </a:buClr>
              <a:buSzPct val="50000"/>
              <a:buFont typeface="Wingdings" charset="2"/>
              <a:buChar char=""/>
              <a:tabLst>
                <a:tab pos="0" algn="l"/>
              </a:tabLst>
              <a:def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00"/>
              </a:spcBef>
              <a:buClr>
                <a:srgbClr val="FFCF01"/>
              </a:buClr>
              <a:buSzPct val="55000"/>
              <a:buFont typeface="Wingdings" charset="2"/>
              <a:buChar char=""/>
              <a:tabLst>
                <a:tab pos="0" algn="l"/>
              </a:tabLst>
              <a:defRPr lang="zh-TW" sz="16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00"/>
              </a:spcBef>
              <a:buClr>
                <a:srgbClr val="00E4A8"/>
              </a:buClr>
              <a:buSzPct val="50000"/>
              <a:buFont typeface="Wingdings" charset="2"/>
              <a:buChar char=""/>
              <a:tabLst>
                <a:tab pos="0" algn="l"/>
              </a:tabLst>
              <a:defRPr lang="zh-TW" sz="16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r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60000"/>
              <a:buFont typeface="Wingdings" charset="2"/>
              <a:buChar char=""/>
              <a:tabLst>
                <a:tab pos="0" algn="l"/>
              </a:tabLst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499"/>
              </a:spcBef>
              <a:buClr>
                <a:srgbClr val="FF0000"/>
              </a:buClr>
              <a:buSzPct val="55000"/>
              <a:buFont typeface="Wingdings" charset="2"/>
              <a:buChar char=""/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3333CC"/>
              </a:buClr>
              <a:buSzPct val="50000"/>
              <a:buFont typeface="Wingdings" charset="2"/>
              <a:buChar char=""/>
              <a:tabLst>
                <a:tab pos="0" algn="l"/>
              </a:tabLst>
            </a:pPr>
            <a:r>
              <a:rPr lang="zh-TW" sz="1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FFCF01"/>
              </a:buClr>
              <a:buSzPct val="55000"/>
              <a:buFont typeface="Wingdings" charset="2"/>
              <a:buChar char=""/>
              <a:tabLst>
                <a:tab pos="0" algn="l"/>
              </a:tabLst>
            </a:pPr>
            <a:r>
              <a:rPr lang="zh-TW" sz="16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00"/>
              </a:spcBef>
              <a:buClr>
                <a:srgbClr val="00E4A8"/>
              </a:buClr>
              <a:buSzPct val="50000"/>
              <a:buFont typeface="Wingdings" charset="2"/>
              <a:buChar char=""/>
              <a:tabLst>
                <a:tab pos="0" algn="l"/>
              </a:tabLst>
            </a:pPr>
            <a:r>
              <a:rPr lang="zh-TW" sz="16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51" name="PlaceHolder 6"/>
          <p:cNvSpPr>
            <a:spLocks noGrp="1"/>
          </p:cNvSpPr>
          <p:nvPr>
            <p:ph type="sldNum" idx="11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FC6EBBCF-539D-4629-B348-C7B518F8A93A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95360" y="27468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ldNum" idx="12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7BF2694E-38D8-46C9-8366-23B137438F28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ldNum" idx="13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77E885C9-BE50-47A2-A2F4-96586F41FE31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l">
              <a:buNone/>
              <a:defRPr lang="zh-TW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>
              <a:buNone/>
            </a:pPr>
            <a:r>
              <a:rPr lang="zh-TW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請按這裡編輯題名文字格式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zh-TW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zh-TW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marL="432000" indent="-324000" algn="l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請按這裡編輯大綱文字格式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864000" lvl="1" indent="-324000" algn="l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TW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第二個大綱層次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296000" lvl="2" indent="-288000" algn="l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第三個大綱層次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728000" lvl="3" indent="-216000" algn="l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TW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第四個大綱層次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160000" lvl="4" indent="-216000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第五個大綱層次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592000" lvl="5" indent="-216000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第六個大綱層次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3024000" lvl="6" indent="-216000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第七個大綱層次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含標題的內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95360" y="272880"/>
            <a:ext cx="3258720" cy="1161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2000" b="1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2000" b="1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2000" b="1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3873600" y="272880"/>
            <a:ext cx="5536800" cy="585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95360" y="1434960"/>
            <a:ext cx="3258720" cy="469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spcBef>
                <a:spcPts val="300"/>
              </a:spcBef>
              <a:buNone/>
              <a:tabLst>
                <a:tab pos="0" algn="l"/>
              </a:tabLst>
              <a:defRPr lang="zh-TW" sz="1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spcBef>
                <a:spcPts val="300"/>
              </a:spcBef>
              <a:buNone/>
              <a:tabLst>
                <a:tab pos="0" algn="l"/>
              </a:tabLst>
            </a:pPr>
            <a:r>
              <a:rPr lang="zh-TW" sz="1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sldNum" idx="14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6CB66BC9-B604-4AF7-9116-9423244EFA2F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含標題的圖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1941480" y="4800600"/>
            <a:ext cx="5943240" cy="566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2000" b="1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2000" b="1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2000" b="1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1941480" y="612720"/>
            <a:ext cx="5943240" cy="4114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spcBef>
                <a:spcPts val="30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defRPr>
            </a:lvl1pPr>
            <a:lvl2pPr lvl="1" algn="l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algn="l" defTabSz="914400">
              <a:spcBef>
                <a:spcPts val="30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rPr>
              <a:t>請按這裡編輯大綱文字格式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457200" lvl="1" indent="-324000" algn="l" defTabSz="9144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第二個大綱層次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914400" lvl="2" indent="-288000" algn="l" defTabSz="9144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第三個大綱層次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371600" lvl="3" indent="-216000" algn="l" defTabSz="9144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tabLst>
                <a:tab pos="0" algn="l"/>
              </a:tabLst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第四個大綱層次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828800" lvl="4" indent="-216000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第五個大綱層次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286000" lvl="5" indent="-216000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第六個大綱層次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743200" lvl="6" indent="-216000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第七個大綱層次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1941480" y="5367240"/>
            <a:ext cx="5943240" cy="804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spcBef>
                <a:spcPts val="300"/>
              </a:spcBef>
              <a:buNone/>
              <a:tabLst>
                <a:tab pos="0" algn="l"/>
              </a:tabLst>
              <a:defRPr lang="zh-TW" sz="1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spcBef>
                <a:spcPts val="300"/>
              </a:spcBef>
              <a:buNone/>
              <a:tabLst>
                <a:tab pos="0" algn="l"/>
              </a:tabLst>
            </a:pPr>
            <a:r>
              <a:rPr lang="zh-TW" sz="1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sldNum" idx="15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F99BD92C-286B-4341-908B-A767030C0F71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95360" y="27468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95360" y="1600200"/>
            <a:ext cx="8915040" cy="45255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sldNum" idx="1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95472A22-CA53-4CB6-9118-100E2A9A4D7C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7182000" y="274680"/>
            <a:ext cx="222840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95360" y="274680"/>
            <a:ext cx="653364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sldNum" idx="2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F5917601-3798-4113-B8A2-31575CD6F3E7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95360" y="27468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95360" y="1600200"/>
            <a:ext cx="438120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5029200" y="1600200"/>
            <a:ext cx="438120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sldNum" idx="3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6A14C26F-392B-45AA-8B8F-A06D3BDB8179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標題，文字及圖表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95360" y="27468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95360" y="1600200"/>
            <a:ext cx="438120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5029200" y="1600200"/>
            <a:ext cx="438120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defRPr>
            </a:lvl1pPr>
            <a:lvl2pPr lvl="1" algn="l" defTabSz="914400">
              <a:spcBef>
                <a:spcPts val="700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defRPr>
            </a:lvl2pPr>
            <a:lvl3pPr lvl="2" algn="l" defTabSz="914400">
              <a:spcBef>
                <a:spcPts val="601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defRPr>
            </a:lvl3pPr>
            <a:lvl4pPr lvl="3" algn="l" defTabSz="914400"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defRPr>
            </a:lvl4pPr>
            <a:lvl5pPr lvl="4" algn="l" defTabSz="914400"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defRPr>
            </a:lvl5pPr>
            <a:lvl6pPr lvl="5" algn="l" defTabSz="9144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defRPr>
            </a:lvl6pPr>
            <a:lvl7pPr lvl="6" algn="l" defTabSz="9144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defRPr>
            </a:lvl7pPr>
          </a:lstStyle>
          <a:p>
            <a:pPr marL="343080" indent="-343080" algn="l" defTabSz="914400"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rPr>
              <a:t>請按這裡編輯大綱文字格式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457200" lvl="1" indent="-324000" algn="l" defTabSz="914400">
              <a:spcBef>
                <a:spcPts val="7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rPr>
              <a:t>第二個大綱層次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914400" lvl="2" indent="-288000" algn="l" defTabSz="914400">
              <a:spcBef>
                <a:spcPts val="6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rPr>
              <a:t>第三個大綱層次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371600" lvl="3" indent="-216000" algn="l" defTabSz="914400"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rPr>
              <a:t>第四個大綱層次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828800" lvl="4" indent="-216000" algn="l" defTabSz="914400"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rPr>
              <a:t>第五個大綱層次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286000" lvl="5" indent="-216000" algn="l" defTabSz="9144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rPr>
              <a:t>第六個大綱層次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743200" lvl="6" indent="-216000" algn="l" defTabSz="9144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</a:rPr>
              <a:t>第七個大綱層次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sldNum" idx="4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D9BA79D-84C7-4C64-AF54-B72BF3F62BA0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body"/>
          </p:nvPr>
        </p:nvSpPr>
        <p:spPr>
          <a:xfrm>
            <a:off x="495360" y="274680"/>
            <a:ext cx="8915040" cy="5851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buClr>
                <a:srgbClr val="FFCF01"/>
              </a:buClr>
              <a:buSzPct val="55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buClr>
                <a:srgbClr val="00E4A8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914400" lvl="2" indent="-28800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371600" lvl="3" indent="-216000" algn="l" defTabSz="914400">
              <a:lnSpc>
                <a:spcPct val="100000"/>
              </a:lnSpc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828800" lvl="4" indent="-216000" algn="l" defTabSz="914400">
              <a:lnSpc>
                <a:spcPct val="100000"/>
              </a:lnSpc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sldNum" idx="5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CAC15D31-4EAB-4324-99CC-97CB5116779F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95360" y="27468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95360" y="1600200"/>
            <a:ext cx="89150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marL="343080" indent="-343080" algn="l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請按這裡編輯大綱文字格式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457200" lvl="1" indent="-324000" algn="l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第二個大綱層次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914400" lvl="2" indent="-288000" algn="l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第三個大綱層次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371600" lvl="3" indent="-216000" algn="l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第四個大綱層次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828800" lvl="4" indent="-216000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第五個大綱層次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286000" lvl="5" indent="-216000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第六個大綱層次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743200" lvl="6" indent="-216000" algn="l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TW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第七個大綱層次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sldNum" idx="6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0F1BB4A3-3759-40CB-BA57-3A50096714AF}" type="slidenum"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1324080" y="59076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95360" y="1600200"/>
            <a:ext cx="89150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sldNum" idx="8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789D67C3-A3F3-4824-841A-22360F8D77BE}" type="slidenum">
              <a:rPr lang="en-US" sz="14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及物件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324080" y="590760"/>
            <a:ext cx="89150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100000"/>
              </a:lnSpc>
              <a:buNone/>
              <a:tabLst>
                <a:tab pos="0" algn="l"/>
              </a:tabLst>
              <a:def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0" u="none" strike="noStrike">
                <a:solidFill>
                  <a:srgbClr val="333399"/>
                </a:solidFill>
                <a:effectLst/>
                <a:uFillTx/>
                <a:latin typeface="Tahoma"/>
                <a:ea typeface="新細明體"/>
              </a:rPr>
              <a:t>按一下以編輯母片標題樣式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95360" y="1600200"/>
            <a:ext cx="89150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  <a:def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  <a:lvl2pPr lvl="1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  <a:def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2pPr>
            <a:lvl3pPr lvl="2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  <a:def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3pPr>
            <a:lvl4pPr lvl="3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4pPr>
            <a:lvl5pPr lvl="4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  <a:def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5pPr>
          </a:lstStyle>
          <a:p>
            <a:pPr marL="343080" indent="-343080" algn="l" defTabSz="914400">
              <a:lnSpc>
                <a:spcPct val="100000"/>
              </a:lnSpc>
              <a:spcBef>
                <a:spcPts val="799"/>
              </a:spcBef>
              <a:buClr>
                <a:srgbClr val="3333CC"/>
              </a:buClr>
              <a:buSzPct val="60000"/>
              <a:buFont typeface="Wingdings" charset="2"/>
              <a:buChar char=""/>
            </a:pPr>
            <a:r>
              <a:rPr lang="zh-TW" sz="32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按一下以編輯母片文字樣式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743040" lvl="1" indent="-285840" algn="l" defTabSz="91440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SzPct val="55000"/>
              <a:buFont typeface="Wingdings" charset="2"/>
              <a:buChar char=""/>
            </a:pPr>
            <a:r>
              <a:rPr lang="zh-TW" sz="2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第二層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143000" lvl="2" indent="-228600" algn="l" defTabSz="914400">
              <a:lnSpc>
                <a:spcPct val="100000"/>
              </a:lnSpc>
              <a:spcBef>
                <a:spcPts val="601"/>
              </a:spcBef>
              <a:buClr>
                <a:srgbClr val="3333CC"/>
              </a:buClr>
              <a:buSzPct val="50000"/>
              <a:buFont typeface="Wingdings" charset="2"/>
              <a:buChar char=""/>
            </a:pPr>
            <a:r>
              <a:rPr lang="zh-TW" sz="24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第三層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1600200" lvl="3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FFCF01"/>
              </a:buClr>
              <a:buSzPct val="55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第四層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2057400" lvl="4" indent="-228600" algn="l" defTabSz="914400">
              <a:lnSpc>
                <a:spcPct val="100000"/>
              </a:lnSpc>
              <a:spcBef>
                <a:spcPts val="499"/>
              </a:spcBef>
              <a:buClr>
                <a:srgbClr val="00E4A8"/>
              </a:buClr>
              <a:buSzPct val="50000"/>
              <a:buFont typeface="Wingdings" charset="2"/>
              <a:buChar char=""/>
            </a:pPr>
            <a:r>
              <a:rPr lang="zh-TW" sz="20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第五層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sldNum" idx="7"/>
          </p:nvPr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FAE43B7D-C311-4FF6-92EA-01006756D02D}" type="slidenum">
              <a:rPr lang="en-US" sz="14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新細明體"/>
              </a:rPr>
              <a:t>‹#›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2438280"/>
            <a:ext cx="9759600" cy="1052280"/>
            <a:chOff x="0" y="2438280"/>
            <a:chExt cx="9759600" cy="1052280"/>
          </a:xfrm>
        </p:grpSpPr>
        <p:grpSp>
          <p:nvGrpSpPr>
            <p:cNvPr id="3" name="Group 3"/>
            <p:cNvGrpSpPr/>
            <p:nvPr/>
          </p:nvGrpSpPr>
          <p:grpSpPr>
            <a:xfrm>
              <a:off x="314280" y="2546280"/>
              <a:ext cx="779400" cy="474480"/>
              <a:chOff x="314280" y="2546280"/>
              <a:chExt cx="779400" cy="474480"/>
            </a:xfrm>
          </p:grpSpPr>
          <p:sp>
            <p:nvSpPr>
              <p:cNvPr id="4" name="Rectangle 4"/>
              <p:cNvSpPr/>
              <p:nvPr/>
            </p:nvSpPr>
            <p:spPr>
              <a:xfrm>
                <a:off x="314280" y="2546280"/>
                <a:ext cx="478440" cy="474480"/>
              </a:xfrm>
              <a:prstGeom prst="rect">
                <a:avLst/>
              </a:prstGeom>
              <a:solidFill>
                <a:srgbClr val="3333CC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anchor="ctr">
                <a:noAutofit/>
              </a:bodyPr>
              <a:lstStyle/>
              <a:p>
                <a:endParaRPr lang="en-US" sz="1400" b="1" u="none" strike="noStrike">
                  <a:solidFill>
                    <a:srgbClr val="008000"/>
                  </a:solidFill>
                  <a:effectLst/>
                  <a:uFillTx/>
                  <a:latin typeface="Times New Roman"/>
                </a:endParaRPr>
              </a:p>
            </p:txBody>
          </p:sp>
          <p:sp>
            <p:nvSpPr>
              <p:cNvPr id="5" name="Rectangle 5"/>
              <p:cNvSpPr/>
              <p:nvPr/>
            </p:nvSpPr>
            <p:spPr>
              <a:xfrm>
                <a:off x="734040" y="2546280"/>
                <a:ext cx="359640" cy="474480"/>
              </a:xfrm>
              <a:prstGeom prst="rect">
                <a:avLst/>
              </a:prstGeom>
              <a:gradFill rotWithShape="0">
                <a:gsLst>
                  <a:gs pos="0">
                    <a:srgbClr val="3333CC"/>
                  </a:gs>
                  <a:gs pos="100000">
                    <a:srgbClr val="FFFFFF"/>
                  </a:gs>
                </a:gsLst>
                <a:lin ang="0"/>
              </a:gra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anchor="ctr">
                <a:noAutofit/>
              </a:bodyPr>
              <a:lstStyle/>
              <a:p>
                <a:endParaRPr lang="en-US" sz="1400" b="1" u="none" strike="noStrike">
                  <a:solidFill>
                    <a:srgbClr val="008000"/>
                  </a:solidFill>
                  <a:effectLst/>
                  <a:uFillTx/>
                  <a:latin typeface="Times New Roman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452160" y="2968560"/>
              <a:ext cx="801360" cy="474480"/>
              <a:chOff x="452160" y="2968560"/>
              <a:chExt cx="801360" cy="474480"/>
            </a:xfrm>
          </p:grpSpPr>
          <p:sp>
            <p:nvSpPr>
              <p:cNvPr id="7" name="Rectangle 7"/>
              <p:cNvSpPr/>
              <p:nvPr/>
            </p:nvSpPr>
            <p:spPr>
              <a:xfrm>
                <a:off x="452160" y="2968560"/>
                <a:ext cx="458640" cy="474480"/>
              </a:xfrm>
              <a:prstGeom prst="rect">
                <a:avLst/>
              </a:prstGeom>
              <a:solidFill>
                <a:srgbClr val="FFCF0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anchor="ctr">
                <a:noAutofit/>
              </a:bodyPr>
              <a:lstStyle/>
              <a:p>
                <a:endParaRPr lang="en-US" sz="1400" b="1" u="none" strike="noStrike">
                  <a:solidFill>
                    <a:srgbClr val="008000"/>
                  </a:solidFill>
                  <a:effectLst/>
                  <a:uFillTx/>
                  <a:latin typeface="Times New Roman"/>
                </a:endParaRPr>
              </a:p>
            </p:txBody>
          </p:sp>
          <p:sp>
            <p:nvSpPr>
              <p:cNvPr id="8" name="Rectangle 8"/>
              <p:cNvSpPr/>
              <p:nvPr/>
            </p:nvSpPr>
            <p:spPr>
              <a:xfrm>
                <a:off x="854280" y="2968560"/>
                <a:ext cx="399240" cy="474480"/>
              </a:xfrm>
              <a:prstGeom prst="rect">
                <a:avLst/>
              </a:prstGeom>
              <a:gradFill rotWithShape="0">
                <a:gsLst>
                  <a:gs pos="0">
                    <a:srgbClr val="FFCF01"/>
                  </a:gs>
                  <a:gs pos="100000">
                    <a:srgbClr val="FFFFFF"/>
                  </a:gs>
                </a:gsLst>
                <a:lin ang="0"/>
              </a:gra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anchor="ctr">
                <a:noAutofit/>
              </a:bodyPr>
              <a:lstStyle/>
              <a:p>
                <a:endParaRPr lang="en-US" sz="1400" b="1" u="none" strike="noStrike">
                  <a:solidFill>
                    <a:srgbClr val="008000"/>
                  </a:solidFill>
                  <a:effectLst/>
                  <a:uFillTx/>
                  <a:latin typeface="Times New Roman"/>
                </a:endParaRPr>
              </a:p>
            </p:txBody>
          </p:sp>
        </p:grpSp>
        <p:sp>
          <p:nvSpPr>
            <p:cNvPr id="9" name="Rectangle 9"/>
            <p:cNvSpPr/>
            <p:nvPr/>
          </p:nvSpPr>
          <p:spPr>
            <a:xfrm>
              <a:off x="0" y="2895480"/>
              <a:ext cx="606600" cy="42192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anchor="ctr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Times New Roman"/>
              </a:endParaRP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687960" y="2438280"/>
              <a:ext cx="34200" cy="1052280"/>
            </a:xfrm>
            <a:prstGeom prst="rect">
              <a:avLst/>
            </a:prstGeom>
            <a:solidFill>
              <a:srgbClr val="1C1C1C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17280" rIns="17280" anchor="ctr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Times New Roman"/>
              </a:endParaRPr>
            </a:p>
          </p:txBody>
        </p:sp>
        <p:sp>
          <p:nvSpPr>
            <p:cNvPr id="11" name="Rectangle 11"/>
            <p:cNvSpPr/>
            <p:nvPr/>
          </p:nvSpPr>
          <p:spPr>
            <a:xfrm flipV="1">
              <a:off x="342360" y="3259800"/>
              <a:ext cx="9417240" cy="55080"/>
            </a:xfrm>
            <a:prstGeom prst="rect">
              <a:avLst/>
            </a:prstGeom>
            <a:gradFill rotWithShape="0">
              <a:gsLst>
                <a:gs pos="0">
                  <a:srgbClr val="1C1C1C"/>
                </a:gs>
                <a:gs pos="100000">
                  <a:srgbClr val="FFFFFF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tIns="27720" bIns="27720" anchor="ctr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Times New Roman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7ABCF50B-F08E-4A40-AD6B-BF1A5E293CCB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1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72" name="Picture 2" descr="magic"/>
          <p:cNvPicPr/>
          <p:nvPr/>
        </p:nvPicPr>
        <p:blipFill>
          <a:blip r:embed="rId3"/>
          <a:stretch/>
        </p:blipFill>
        <p:spPr>
          <a:xfrm>
            <a:off x="4889520" y="3365640"/>
            <a:ext cx="126720" cy="126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" name="Rectangle 4"/>
          <p:cNvSpPr/>
          <p:nvPr/>
        </p:nvSpPr>
        <p:spPr>
          <a:xfrm>
            <a:off x="1044720" y="4800600"/>
            <a:ext cx="7927560" cy="147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noAutofit/>
          </a:bodyPr>
          <a:lstStyle/>
          <a:p>
            <a:endParaRPr lang="en-US" sz="3200" b="1" u="none" strike="noStrike">
              <a:solidFill>
                <a:srgbClr val="006600"/>
              </a:solidFill>
              <a:effectLst/>
              <a:uFillTx/>
              <a:latin typeface="標楷體"/>
            </a:endParaRPr>
          </a:p>
        </p:txBody>
      </p:sp>
      <p:sp>
        <p:nvSpPr>
          <p:cNvPr id="74" name="Rectangle 7"/>
          <p:cNvSpPr/>
          <p:nvPr/>
        </p:nvSpPr>
        <p:spPr>
          <a:xfrm>
            <a:off x="1044720" y="1311120"/>
            <a:ext cx="7652880" cy="264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54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○○○○○○工程</a:t>
            </a:r>
            <a:br>
              <a:rPr sz="5400"/>
            </a:br>
            <a:r>
              <a:rPr lang="zh-TW" sz="54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工程施工查核簡報</a:t>
            </a: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Rectangle 8"/>
          <p:cNvSpPr/>
          <p:nvPr/>
        </p:nvSpPr>
        <p:spPr>
          <a:xfrm>
            <a:off x="1689120" y="3400560"/>
            <a:ext cx="6400440" cy="320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defTabSz="914400">
              <a:lnSpc>
                <a:spcPts val="3501"/>
              </a:lnSpc>
              <a:spcBef>
                <a:spcPts val="18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A.</a:t>
            </a:r>
            <a:r>
              <a:rPr lang="zh-TW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主辦機關</a:t>
            </a: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/</a:t>
            </a:r>
            <a:r>
              <a:rPr lang="zh-TW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單位：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ts val="3501"/>
              </a:lnSpc>
              <a:spcBef>
                <a:spcPts val="1899"/>
              </a:spcBef>
              <a:tabLst>
                <a:tab pos="0" algn="l"/>
              </a:tabLst>
            </a:pP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標楷體"/>
                <a:ea typeface="標楷體"/>
              </a:rPr>
              <a:t>專案管理單位：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ts val="3501"/>
              </a:lnSpc>
              <a:spcBef>
                <a:spcPts val="18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B.</a:t>
            </a:r>
            <a:r>
              <a:rPr lang="zh-TW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設計</a:t>
            </a: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/</a:t>
            </a:r>
            <a:r>
              <a:rPr lang="zh-TW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監造單位：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ts val="3501"/>
              </a:lnSpc>
              <a:spcBef>
                <a:spcPts val="18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C.</a:t>
            </a:r>
            <a:r>
              <a:rPr lang="zh-TW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承攬廠商：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ts val="3501"/>
              </a:lnSpc>
              <a:spcBef>
                <a:spcPts val="1899"/>
              </a:spcBef>
              <a:tabLst>
                <a:tab pos="0" algn="l"/>
              </a:tabLst>
            </a:pPr>
            <a:r>
              <a:rPr lang="zh-TW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查核</a:t>
            </a:r>
            <a:r>
              <a:rPr lang="zh-TW" sz="3200" b="1" u="none" strike="noStrike">
                <a:solidFill>
                  <a:srgbClr val="0D0D0D"/>
                </a:solidFill>
                <a:effectLst/>
                <a:uFillTx/>
                <a:latin typeface="Times New Roman"/>
                <a:ea typeface="標楷體"/>
              </a:rPr>
              <a:t>日期 </a:t>
            </a:r>
            <a:r>
              <a:rPr lang="zh-TW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：</a:t>
            </a: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Times New Roman"/>
                <a:ea typeface="標楷體"/>
              </a:rPr>
              <a:t> </a:t>
            </a: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○</a:t>
            </a: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Times New Roman"/>
                <a:ea typeface="標楷體"/>
              </a:rPr>
              <a:t> 年 </a:t>
            </a: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○</a:t>
            </a: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Times New Roman"/>
                <a:ea typeface="標楷體"/>
              </a:rPr>
              <a:t> 月 </a:t>
            </a: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標楷體"/>
                <a:ea typeface="標楷體"/>
              </a:rPr>
              <a:t>○</a:t>
            </a:r>
            <a:r>
              <a:rPr lang="en-US" sz="3200" b="1" u="none" strike="noStrike">
                <a:solidFill>
                  <a:srgbClr val="0D0D0D"/>
                </a:solidFill>
                <a:effectLst/>
                <a:uFillTx/>
                <a:latin typeface="Times New Roman"/>
                <a:ea typeface="標楷體"/>
              </a:rPr>
              <a:t> 日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文字方塊 2"/>
          <p:cNvSpPr/>
          <p:nvPr/>
        </p:nvSpPr>
        <p:spPr>
          <a:xfrm>
            <a:off x="281160" y="225000"/>
            <a:ext cx="9438840" cy="1234800"/>
          </a:xfrm>
          <a:prstGeom prst="rect">
            <a:avLst/>
          </a:prstGeom>
          <a:solidFill>
            <a:srgbClr val="FFFF00"/>
          </a:solidFill>
          <a:ln w="9528">
            <a:solidFill>
              <a:srgbClr val="FF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ts val="1800"/>
              </a:lnSpc>
              <a:tabLst>
                <a:tab pos="0" algn="l"/>
              </a:tabLst>
            </a:pPr>
            <a:r>
              <a:rPr lang="zh-TW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備註</a:t>
            </a:r>
            <a:r>
              <a:rPr lang="en-US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:1.</a:t>
            </a:r>
            <a:r>
              <a:rPr lang="zh-TW" sz="1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紅色</a:t>
            </a:r>
            <a:r>
              <a:rPr lang="zh-TW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部分，依案件性質填列或刪除。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ts val="18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          2.</a:t>
            </a:r>
            <a:r>
              <a:rPr lang="zh-TW" sz="16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藍色</a:t>
            </a:r>
            <a:r>
              <a:rPr lang="zh-TW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部分為說明文字或建議格式，說明文字於編擬時刪除、建議格式可依案件需求調整。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ts val="18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          3.</a:t>
            </a:r>
            <a:r>
              <a:rPr lang="zh-TW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簡報請加頁碼，文字注意清晰或另以附件呈現，各單位簡報請先比對整理，</a:t>
            </a:r>
            <a:r>
              <a:rPr lang="zh-TW" sz="1600" b="1" u="sng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重複性資料可備註頁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ts val="18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       </a:t>
            </a:r>
            <a:r>
              <a:rPr lang="zh-TW" sz="1600" b="1" u="sng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碼</a:t>
            </a:r>
            <a:r>
              <a:rPr lang="zh-TW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，以避免過多重複。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ts val="18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          4.</a:t>
            </a:r>
            <a:r>
              <a:rPr lang="en-US" sz="1600" b="1" u="none" strike="noStrike">
                <a:solidFill>
                  <a:srgbClr val="00B050"/>
                </a:solidFill>
                <a:effectLst/>
                <a:uFillTx/>
                <a:latin typeface="Times New Roman"/>
                <a:ea typeface="標楷體"/>
              </a:rPr>
              <a:t> </a:t>
            </a:r>
            <a:r>
              <a:rPr lang="zh-TW" sz="1600" b="1" u="none" strike="noStrike">
                <a:solidFill>
                  <a:srgbClr val="00B050"/>
                </a:solidFill>
                <a:effectLst/>
                <a:uFillTx/>
                <a:latin typeface="Times New Roman"/>
                <a:ea typeface="標楷體"/>
              </a:rPr>
              <a:t>綠色</a:t>
            </a:r>
            <a:r>
              <a:rPr lang="zh-TW" sz="1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部分為更新處。</a:t>
            </a:r>
            <a:endParaRPr lang="en-U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文字方塊 1"/>
          <p:cNvSpPr/>
          <p:nvPr/>
        </p:nvSpPr>
        <p:spPr>
          <a:xfrm>
            <a:off x="8656560" y="0"/>
            <a:ext cx="1203120" cy="30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32BF72"/>
                </a:solidFill>
                <a:effectLst/>
                <a:uFillTx/>
                <a:latin typeface="Times New Roman"/>
                <a:ea typeface="標楷體"/>
              </a:rPr>
              <a:t>115.06</a:t>
            </a:r>
            <a:r>
              <a:rPr lang="zh-TW" sz="14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版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B2EC68DD-9C15-4341-993A-F66FD752793D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10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三、品質督導情形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Rectangle 8"/>
          <p:cNvSpPr/>
          <p:nvPr/>
        </p:nvSpPr>
        <p:spPr>
          <a:xfrm>
            <a:off x="952560" y="1460520"/>
            <a:ext cx="4749480" cy="73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2 .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4" name="矩形 28"/>
          <p:cNvSpPr/>
          <p:nvPr/>
        </p:nvSpPr>
        <p:spPr>
          <a:xfrm>
            <a:off x="581040" y="2174760"/>
            <a:ext cx="9429480" cy="518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701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【含辦理方式、頻率、督導紀錄內容、照片、追蹤管制等】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3A166C77-E326-4C3A-AC36-F7915EACC78D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11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三、品質督導情形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Rectangle 8"/>
          <p:cNvSpPr/>
          <p:nvPr/>
        </p:nvSpPr>
        <p:spPr>
          <a:xfrm>
            <a:off x="952560" y="1460520"/>
            <a:ext cx="5765400" cy="73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執行結果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(1)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工程督導小組： ○次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(2)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主辦單位主管督導：○次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(3)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承辦人督導：○次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(4)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督導統計表</a:t>
            </a: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如下</a:t>
            </a: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130" name="Group 111"/>
          <p:cNvGraphicFramePr/>
          <p:nvPr/>
        </p:nvGraphicFramePr>
        <p:xfrm>
          <a:off x="471600" y="3929040"/>
          <a:ext cx="8352000" cy="2201400"/>
        </p:xfrm>
        <a:graphic>
          <a:graphicData uri="http://schemas.openxmlformats.org/drawingml/2006/table">
            <a:tbl>
              <a:tblPr/>
              <a:tblGrid>
                <a:gridCol w="707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5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64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63480">
                <a:tc>
                  <a:txBody>
                    <a:bodyPr/>
                    <a:lstStyle/>
                    <a:p>
                      <a:endParaRPr lang="en-US" sz="1800" b="1" u="none" strike="noStrike">
                        <a:solidFill>
                          <a:srgbClr val="0000FF"/>
                        </a:solidFill>
                        <a:effectLst/>
                        <a:uFillTx/>
                        <a:latin typeface="標楷體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督導單位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/</a:t>
                      </a: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人員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督導日期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缺失項目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改善期限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完成改善日期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12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1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12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2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12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3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5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4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1" name="矩形 10"/>
          <p:cNvSpPr/>
          <p:nvPr/>
        </p:nvSpPr>
        <p:spPr>
          <a:xfrm>
            <a:off x="3154320" y="1538280"/>
            <a:ext cx="6302160" cy="1160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701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【督導單位及人員之次數統計說明】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1701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ABF1B334-5BAA-4EDF-B28E-D2EC396E63CE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12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四、職安衛及空污等督導情形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Rectangle 8"/>
          <p:cNvSpPr/>
          <p:nvPr/>
        </p:nvSpPr>
        <p:spPr>
          <a:xfrm>
            <a:off x="952560" y="1460520"/>
            <a:ext cx="8534160" cy="2908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endParaRPr lang="en-US" sz="3000" b="1" u="none" strike="noStrike">
              <a:solidFill>
                <a:srgbClr val="000066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Rectangle 8"/>
          <p:cNvSpPr/>
          <p:nvPr/>
        </p:nvSpPr>
        <p:spPr>
          <a:xfrm>
            <a:off x="952560" y="1460520"/>
            <a:ext cx="7476840" cy="73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職業安全衛生督導情形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空污、噪音防制及環保督導情形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Rectangle 8"/>
          <p:cNvSpPr/>
          <p:nvPr/>
        </p:nvSpPr>
        <p:spPr>
          <a:xfrm>
            <a:off x="642960" y="2876400"/>
            <a:ext cx="8619840" cy="90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3000" b="1" u="none" strike="noStrike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【說明上述各項督導次數、結果、追蹤管制等】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矩形 1"/>
          <p:cNvSpPr/>
          <p:nvPr/>
        </p:nvSpPr>
        <p:spPr>
          <a:xfrm>
            <a:off x="225360" y="5634000"/>
            <a:ext cx="8937360" cy="1005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1077840" indent="-107784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【備註】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: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依工程會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111.1.10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工程管字第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1100301405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號函，將「工地職業安全」及「工程人員設置」項目列為查核重點，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108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年開工之工程如採用鋼管施工架，應設置符合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CNS4750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以上之鋼管施工架。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BFCD96DA-45E0-4DCC-AB6F-23F2F753AE0C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13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五、施工查核作業檢核情形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44" name="圖片 143"/>
          <p:cNvPicPr/>
          <p:nvPr/>
        </p:nvPicPr>
        <p:blipFill>
          <a:blip r:embed="rId3"/>
          <a:stretch/>
        </p:blipFill>
        <p:spPr>
          <a:xfrm>
            <a:off x="3060000" y="1350000"/>
            <a:ext cx="3876840" cy="5472000"/>
          </a:xfrm>
          <a:prstGeom prst="rect">
            <a:avLst/>
          </a:prstGeom>
          <a:noFill/>
          <a:ln w="9360">
            <a:solidFill>
              <a:srgbClr val="00B050"/>
            </a:solidFill>
            <a:miter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F844964B-CD4D-4CC0-9D34-7ABB3F5E26BB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14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六、工程會</a:t>
            </a: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或國科會</a:t>
            </a: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歷次查核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9" name="Rectangle 8"/>
          <p:cNvSpPr/>
          <p:nvPr/>
        </p:nvSpPr>
        <p:spPr>
          <a:xfrm>
            <a:off x="952560" y="1460520"/>
            <a:ext cx="8241840" cy="3282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工程會施工查核之日期、成績、主要缺失項目</a:t>
            </a: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200" b="1" u="sng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檢附查核紀錄</a:t>
            </a: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及後續追蹤改善情形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國家科學及技術委員會施工查核之日期、成績、主要缺失項目</a:t>
            </a: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200" b="1" u="sng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檢附查核紀錄</a:t>
            </a: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及後續追蹤改善情形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品質缺失扣點處置情形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8B246694-5C3A-4D6D-9305-9C0FED8400E5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15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七、其他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Rectangle 8"/>
          <p:cNvSpPr/>
          <p:nvPr/>
        </p:nvSpPr>
        <p:spPr>
          <a:xfrm>
            <a:off x="950760" y="3622680"/>
            <a:ext cx="8316720" cy="3009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1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 </a:t>
            </a:r>
            <a:r>
              <a:rPr lang="zh-TW" sz="1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【備註：為利查核委員便於了解工程執行績效，並納入查核依據，建議由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                  主辦機關擇優1</a:t>
            </a:r>
            <a:r>
              <a:rPr lang="zh-TW" sz="1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至</a:t>
            </a:r>
            <a:r>
              <a:rPr lang="en-US" sz="1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3</a:t>
            </a:r>
            <a:r>
              <a:rPr lang="zh-TW" sz="1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項摘要說明各單位之執行成果】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尚待排除障礙及因應對策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已排除障礙及解決方式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4.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工程之特殊性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5.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生態檢核及節能減碳檢核辦理情形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155" name="表格 4"/>
          <p:cNvGraphicFramePr/>
          <p:nvPr/>
        </p:nvGraphicFramePr>
        <p:xfrm>
          <a:off x="1224000" y="1930320"/>
          <a:ext cx="7495920" cy="1653120"/>
        </p:xfrm>
        <a:graphic>
          <a:graphicData uri="http://schemas.openxmlformats.org/drawingml/2006/table">
            <a:tbl>
              <a:tblPr/>
              <a:tblGrid>
                <a:gridCol w="2129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6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28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2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Calibri"/>
                          <a:ea typeface="標楷體"/>
                        </a:rPr>
                        <a:t>單位</a:t>
                      </a:r>
                      <a:endParaRPr lang="en-US" sz="2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2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Calibri"/>
                          <a:ea typeface="標楷體"/>
                        </a:rPr>
                        <a:t>自評優點</a:t>
                      </a:r>
                      <a:endParaRPr lang="en-US" sz="2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8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2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Calibri"/>
                          <a:ea typeface="標楷體"/>
                        </a:rPr>
                        <a:t>主辦機關</a:t>
                      </a:r>
                      <a:endParaRPr lang="en-US" sz="2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en-US" sz="2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Arial"/>
                          <a:ea typeface="新細明體"/>
                        </a:rPr>
                        <a:t> </a:t>
                      </a:r>
                      <a:endParaRPr lang="en-US" sz="2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28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2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Calibri"/>
                          <a:ea typeface="標楷體"/>
                        </a:rPr>
                        <a:t>監造單位</a:t>
                      </a:r>
                      <a:endParaRPr lang="en-US" sz="2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en-US" sz="2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Arial"/>
                          <a:ea typeface="新細明體"/>
                        </a:rPr>
                        <a:t> </a:t>
                      </a:r>
                      <a:endParaRPr lang="en-US" sz="2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28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2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Calibri"/>
                          <a:ea typeface="標楷體"/>
                        </a:rPr>
                        <a:t>承攬廠商</a:t>
                      </a:r>
                      <a:endParaRPr lang="en-US" sz="2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en-US" sz="2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Arial"/>
                          <a:ea typeface="新細明體"/>
                        </a:rPr>
                        <a:t> </a:t>
                      </a:r>
                      <a:endParaRPr lang="en-US" sz="2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6" name="Rectangle 8"/>
          <p:cNvSpPr/>
          <p:nvPr/>
        </p:nvSpPr>
        <p:spPr>
          <a:xfrm>
            <a:off x="950760" y="1314360"/>
            <a:ext cx="8316720" cy="615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2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各單位執行績效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8" name="Rectangle 7"/>
          <p:cNvSpPr/>
          <p:nvPr/>
        </p:nvSpPr>
        <p:spPr>
          <a:xfrm>
            <a:off x="1003320" y="1749600"/>
            <a:ext cx="7652880" cy="4020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【</a:t>
            </a:r>
            <a:r>
              <a:rPr lang="en-US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B.</a:t>
            </a:r>
            <a:r>
              <a:rPr lang="zh-TW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設計</a:t>
            </a:r>
            <a:r>
              <a:rPr lang="en-US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/</a:t>
            </a:r>
            <a:r>
              <a:rPr lang="zh-TW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監造單位】</a:t>
            </a: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54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簡報</a:t>
            </a: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40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報告人</a:t>
            </a:r>
            <a:r>
              <a:rPr lang="en-US" sz="40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/</a:t>
            </a:r>
            <a:r>
              <a:rPr lang="zh-TW" sz="40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職務：</a:t>
            </a:r>
            <a:r>
              <a:rPr lang="en-US" sz="40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○/○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B-2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60" name="Picture 2" descr="magic"/>
          <p:cNvPicPr/>
          <p:nvPr/>
        </p:nvPicPr>
        <p:blipFill>
          <a:blip r:embed="rId3"/>
          <a:stretch/>
        </p:blipFill>
        <p:spPr>
          <a:xfrm>
            <a:off x="4889520" y="3365640"/>
            <a:ext cx="126720" cy="126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1" name="Rectangle 6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2" name="PlaceHolder 1"/>
          <p:cNvSpPr>
            <a:spLocks noGrp="1"/>
          </p:cNvSpPr>
          <p:nvPr>
            <p:ph/>
          </p:nvPr>
        </p:nvSpPr>
        <p:spPr>
          <a:xfrm>
            <a:off x="1155600" y="1422360"/>
            <a:ext cx="7873560" cy="4196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一、設計概要及工程現況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三、品質</a:t>
            </a:r>
            <a:r>
              <a:rPr lang="zh-TW" sz="3600" b="1" u="none" strike="noStrike">
                <a:solidFill>
                  <a:schemeClr val="dk1"/>
                </a:solidFill>
                <a:effectLst/>
                <a:uFillTx/>
                <a:latin typeface="Tahoma"/>
                <a:ea typeface="標楷體"/>
              </a:rPr>
              <a:t>查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證執行成果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四、工程進度及差異分析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五、職安衛及空污等查驗情形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六、其他重要紀事或成果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title"/>
          </p:nvPr>
        </p:nvSpPr>
        <p:spPr>
          <a:xfrm>
            <a:off x="3276720" y="388800"/>
            <a:ext cx="3454200" cy="850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簡 報 大 綱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B-3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一、設計概要及工程現況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Rectangle 8"/>
          <p:cNvSpPr/>
          <p:nvPr/>
        </p:nvSpPr>
        <p:spPr>
          <a:xfrm>
            <a:off x="766800" y="1376280"/>
            <a:ext cx="8157960" cy="304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設計概要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【例如以主要設計圖簡要說明設計理念與需求】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工程概況及完成情形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【說明主要施工項目、金額、比率及完成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情形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契約變更情形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【詳細說明變更內容</a:t>
            </a: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工期或經費等</a:t>
            </a: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、原因、責任檢討、行政作業進度、符合契約變更作業期限情形】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B-4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71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Rectangle 8"/>
          <p:cNvSpPr/>
          <p:nvPr/>
        </p:nvSpPr>
        <p:spPr>
          <a:xfrm>
            <a:off x="723960" y="1486080"/>
            <a:ext cx="8152920" cy="4889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監造計畫摘要說明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【例如編擬依據、章節內容、編修及核定歷程等說明】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32AC61F2-DCF2-4E14-91E4-D6253E60E20F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2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9" name="Rectangle 7"/>
          <p:cNvSpPr/>
          <p:nvPr/>
        </p:nvSpPr>
        <p:spPr>
          <a:xfrm>
            <a:off x="1003320" y="1749600"/>
            <a:ext cx="7652880" cy="4366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【</a:t>
            </a:r>
            <a:r>
              <a:rPr lang="en-US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A.</a:t>
            </a:r>
            <a:r>
              <a:rPr lang="zh-TW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主辦機關</a:t>
            </a:r>
            <a:r>
              <a:rPr lang="en-US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/</a:t>
            </a:r>
            <a:r>
              <a:rPr lang="zh-TW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單位】</a:t>
            </a: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5400" b="1" u="none" strike="noStrike">
                <a:solidFill>
                  <a:srgbClr val="FF0000"/>
                </a:solidFill>
                <a:effectLst/>
                <a:uFillTx/>
                <a:latin typeface="標楷體"/>
                <a:ea typeface="標楷體"/>
              </a:rPr>
              <a:t>【專案管理單位】</a:t>
            </a:r>
            <a:r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imes New Roman"/>
                <a:ea typeface="標楷體"/>
              </a:rPr>
              <a:t> 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54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簡報</a:t>
            </a: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40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報告人</a:t>
            </a:r>
            <a:r>
              <a:rPr lang="en-US" sz="40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/</a:t>
            </a:r>
            <a:r>
              <a:rPr lang="zh-TW" sz="40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職稱：</a:t>
            </a:r>
            <a:r>
              <a:rPr lang="en-US" sz="40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○/○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B-5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5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Rectangle 8"/>
          <p:cNvSpPr/>
          <p:nvPr/>
        </p:nvSpPr>
        <p:spPr>
          <a:xfrm>
            <a:off x="723960" y="1486080"/>
            <a:ext cx="8637120" cy="73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監造組織及權責分工</a:t>
            </a: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含投保及兼職情形</a:t>
            </a: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矩形 18"/>
          <p:cNvSpPr/>
          <p:nvPr/>
        </p:nvSpPr>
        <p:spPr>
          <a:xfrm>
            <a:off x="3378240" y="2171520"/>
            <a:ext cx="2349000" cy="669600"/>
          </a:xfrm>
          <a:prstGeom prst="rect">
            <a:avLst/>
          </a:prstGeom>
          <a:noFill/>
          <a:ln w="12701">
            <a:solidFill>
              <a:srgbClr val="0000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0000" anchor="t" anchorCtr="1">
            <a:spAutoFit/>
          </a:bodyPr>
          <a:lstStyle/>
          <a:p>
            <a:pPr algn="ctr" defTabSz="914400">
              <a:lnSpc>
                <a:spcPts val="1001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管理階層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ts val="2401"/>
              </a:lnSpc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〈包括各部門〉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矩形 27"/>
          <p:cNvSpPr/>
          <p:nvPr/>
        </p:nvSpPr>
        <p:spPr>
          <a:xfrm>
            <a:off x="3587760" y="5189400"/>
            <a:ext cx="1949040" cy="469440"/>
          </a:xfrm>
          <a:prstGeom prst="rect">
            <a:avLst/>
          </a:prstGeom>
          <a:noFill/>
          <a:ln w="12701">
            <a:solidFill>
              <a:srgbClr val="0000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1400"/>
              </a:spcBef>
              <a:tabLst>
                <a:tab pos="0" algn="l"/>
              </a:tabLst>
            </a:pPr>
            <a:r>
              <a:rPr lang="zh-TW" sz="24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行政人員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矩形 29"/>
          <p:cNvSpPr/>
          <p:nvPr/>
        </p:nvSpPr>
        <p:spPr>
          <a:xfrm>
            <a:off x="227160" y="5684760"/>
            <a:ext cx="9007200" cy="95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361800" indent="-361800"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【依品管規定及監造計畫內容說明，並說明人員投保、兼職及符合契約規定情形】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矩形 34"/>
          <p:cNvSpPr/>
          <p:nvPr/>
        </p:nvSpPr>
        <p:spPr>
          <a:xfrm>
            <a:off x="3390840" y="3274920"/>
            <a:ext cx="2323800" cy="644040"/>
          </a:xfrm>
          <a:prstGeom prst="rect">
            <a:avLst/>
          </a:prstGeom>
          <a:noFill/>
          <a:ln w="12701">
            <a:solidFill>
              <a:srgbClr val="0000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180000" anchor="t" anchorCtr="1">
            <a:spAutoFit/>
          </a:bodyPr>
          <a:lstStyle/>
          <a:p>
            <a:pPr algn="ctr" defTabSz="914400">
              <a:lnSpc>
                <a:spcPts val="1001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監造主任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ts val="1001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〈或專案經理〉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矩形 41"/>
          <p:cNvSpPr/>
          <p:nvPr/>
        </p:nvSpPr>
        <p:spPr>
          <a:xfrm>
            <a:off x="1243080" y="5203800"/>
            <a:ext cx="1949040" cy="469440"/>
          </a:xfrm>
          <a:prstGeom prst="rect">
            <a:avLst/>
          </a:prstGeom>
          <a:noFill/>
          <a:ln w="12701">
            <a:solidFill>
              <a:srgbClr val="0000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1400"/>
              </a:spcBef>
              <a:tabLst>
                <a:tab pos="0" algn="l"/>
              </a:tabLst>
            </a:pPr>
            <a:r>
              <a:rPr lang="zh-TW" sz="24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監造工程師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4" name="矩形 42"/>
          <p:cNvSpPr/>
          <p:nvPr/>
        </p:nvSpPr>
        <p:spPr>
          <a:xfrm>
            <a:off x="5861160" y="5197320"/>
            <a:ext cx="1949040" cy="469440"/>
          </a:xfrm>
          <a:prstGeom prst="rect">
            <a:avLst/>
          </a:prstGeom>
          <a:noFill/>
          <a:ln w="12701">
            <a:solidFill>
              <a:srgbClr val="0000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1400"/>
              </a:spcBef>
              <a:tabLst>
                <a:tab pos="0" algn="l"/>
              </a:tabLst>
            </a:pPr>
            <a:r>
              <a:rPr lang="en-US" sz="24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------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85" name="直線接點 44"/>
          <p:cNvCxnSpPr>
            <a:stCxn id="182" idx="0"/>
            <a:endCxn id="179" idx="2"/>
          </p:cNvCxnSpPr>
          <p:nvPr/>
        </p:nvCxnSpPr>
        <p:spPr>
          <a:xfrm flipV="1">
            <a:off x="4552920" y="2841120"/>
            <a:ext cx="360" cy="434160"/>
          </a:xfrm>
          <a:prstGeom prst="straightConnector1">
            <a:avLst/>
          </a:prstGeom>
          <a:ln w="12701">
            <a:solidFill>
              <a:srgbClr val="006600"/>
            </a:solidFill>
            <a:round/>
          </a:ln>
        </p:spPr>
      </p:cxnSp>
      <p:cxnSp>
        <p:nvCxnSpPr>
          <p:cNvPr id="186" name="肘形接點 46"/>
          <p:cNvCxnSpPr>
            <a:stCxn id="183" idx="0"/>
            <a:endCxn id="184" idx="0"/>
          </p:cNvCxnSpPr>
          <p:nvPr/>
        </p:nvCxnSpPr>
        <p:spPr>
          <a:xfrm rot="5400000" flipH="1" flipV="1">
            <a:off x="4523400" y="2891520"/>
            <a:ext cx="6840" cy="4618440"/>
          </a:xfrm>
          <a:prstGeom prst="bentConnector3">
            <a:avLst>
              <a:gd name="adj1" fmla="val 3627777"/>
            </a:avLst>
          </a:prstGeom>
          <a:ln w="12701">
            <a:solidFill>
              <a:srgbClr val="0000FF"/>
            </a:solidFill>
            <a:round/>
          </a:ln>
        </p:spPr>
      </p:cxnSp>
      <p:cxnSp>
        <p:nvCxnSpPr>
          <p:cNvPr id="187" name="直線接點 52"/>
          <p:cNvCxnSpPr>
            <a:stCxn id="180" idx="0"/>
            <a:endCxn id="182" idx="2"/>
          </p:cNvCxnSpPr>
          <p:nvPr/>
        </p:nvCxnSpPr>
        <p:spPr>
          <a:xfrm flipH="1" flipV="1">
            <a:off x="4552920" y="3918960"/>
            <a:ext cx="9720" cy="1270800"/>
          </a:xfrm>
          <a:prstGeom prst="straightConnector1">
            <a:avLst/>
          </a:prstGeom>
          <a:ln w="12701">
            <a:solidFill>
              <a:srgbClr val="0000FF"/>
            </a:solidFill>
            <a:round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投影片編號版面配置區 3"/>
          <p:cNvSpPr/>
          <p:nvPr/>
        </p:nvSpPr>
        <p:spPr>
          <a:xfrm>
            <a:off x="7603200" y="630612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B-6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1" name="Rectangle 8"/>
          <p:cNvSpPr/>
          <p:nvPr/>
        </p:nvSpPr>
        <p:spPr>
          <a:xfrm>
            <a:off x="723960" y="1486080"/>
            <a:ext cx="8152920" cy="4889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計畫審查情形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192" name="Group 282"/>
          <p:cNvGraphicFramePr/>
          <p:nvPr/>
        </p:nvGraphicFramePr>
        <p:xfrm>
          <a:off x="352440" y="2103480"/>
          <a:ext cx="9458640" cy="4219920"/>
        </p:xfrm>
        <a:graphic>
          <a:graphicData uri="http://schemas.openxmlformats.org/drawingml/2006/table">
            <a:tbl>
              <a:tblPr/>
              <a:tblGrid>
                <a:gridCol w="1276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6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2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8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3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62320"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計畫名稱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送審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次數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廠商送審日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監造審退日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監造同意日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機關審退日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機關同意日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文號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備註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 rowSpan="3">
                  <a:txBody>
                    <a:bodyPr/>
                    <a:lstStyle/>
                    <a:p>
                      <a:pPr algn="ctr" defTabSz="914400">
                        <a:lnSpc>
                          <a:spcPts val="24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施工計畫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---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00">
                <a:tc rowSpan="3">
                  <a:txBody>
                    <a:bodyPr/>
                    <a:lstStyle/>
                    <a:p>
                      <a:pPr algn="ctr" defTabSz="914400">
                        <a:lnSpc>
                          <a:spcPts val="24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品質計畫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---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400">
                <a:tc rowSpan="3">
                  <a:txBody>
                    <a:bodyPr/>
                    <a:lstStyle/>
                    <a:p>
                      <a:pPr algn="ctr" defTabSz="914400">
                        <a:lnSpc>
                          <a:spcPts val="24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安全衛生管理計畫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</a:t>
                      </a: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</a:t>
                      </a: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---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93" name="矩形 29"/>
          <p:cNvSpPr/>
          <p:nvPr/>
        </p:nvSpPr>
        <p:spPr>
          <a:xfrm>
            <a:off x="541440" y="6323760"/>
            <a:ext cx="6025680" cy="39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【應送○件、已核定○件、審查中○件、未送○件】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B-7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6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97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graphicFrame>
        <p:nvGraphicFramePr>
          <p:cNvPr id="198" name="Group 280"/>
          <p:cNvGraphicFramePr/>
          <p:nvPr/>
        </p:nvGraphicFramePr>
        <p:xfrm>
          <a:off x="255600" y="1677960"/>
          <a:ext cx="9503280" cy="3439200"/>
        </p:xfrm>
        <a:graphic>
          <a:graphicData uri="http://schemas.openxmlformats.org/drawingml/2006/table">
            <a:tbl>
              <a:tblPr/>
              <a:tblGrid>
                <a:gridCol w="1287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8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1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78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4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7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30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57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85720"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分項計畫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名稱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送審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次數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廠商送審日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監造審退日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監造同意日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機關審退日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機關同意日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文號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備註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680">
                <a:tc rowSpan="3">
                  <a:txBody>
                    <a:bodyPr/>
                    <a:lstStyle/>
                    <a:p>
                      <a:endParaRPr lang="en-US" sz="2000" b="1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</a:t>
                      </a: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6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</a:t>
                      </a: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0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---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680">
                <a:tc rowSpan="3">
                  <a:txBody>
                    <a:bodyPr/>
                    <a:lstStyle/>
                    <a:p>
                      <a:endParaRPr lang="en-US" sz="2000" b="1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</a:t>
                      </a: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6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</a:t>
                      </a: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6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---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680">
                <a:tc rowSpan="3">
                  <a:txBody>
                    <a:bodyPr/>
                    <a:lstStyle/>
                    <a:p>
                      <a:endParaRPr lang="en-US" sz="2000" b="1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</a:t>
                      </a: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6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</a:t>
                      </a:r>
                      <a:r>
                        <a:rPr lang="zh-TW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6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20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---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符合規定期限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(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○</a:t>
                      </a:r>
                      <a:r>
                        <a:rPr lang="zh-TW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ea typeface="標楷體"/>
                        </a:rPr>
                        <a:t>日</a:t>
                      </a:r>
                      <a:r>
                        <a:rPr lang="en-US" sz="1100" b="0" u="none" strike="noStrike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FF"/>
                            </a:solidFill>
                          </a:uFill>
                          <a:latin typeface="Times New Roman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99" name="矩形 29"/>
          <p:cNvSpPr/>
          <p:nvPr/>
        </p:nvSpPr>
        <p:spPr>
          <a:xfrm>
            <a:off x="590400" y="5029200"/>
            <a:ext cx="6025680" cy="39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【應送○件、已核定○件、審查中○件、未送○件】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0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B-8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Rectangle 8"/>
          <p:cNvSpPr/>
          <p:nvPr/>
        </p:nvSpPr>
        <p:spPr>
          <a:xfrm>
            <a:off x="723960" y="1486080"/>
            <a:ext cx="8152920" cy="4736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材料與設備抽驗程序及標準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(1)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材料設備送審管制總表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05" name="Group 93"/>
          <p:cNvGrpSpPr/>
          <p:nvPr/>
        </p:nvGrpSpPr>
        <p:grpSpPr>
          <a:xfrm>
            <a:off x="509760" y="2817720"/>
            <a:ext cx="8685360" cy="2331000"/>
            <a:chOff x="509760" y="2817720"/>
            <a:chExt cx="8685360" cy="2331000"/>
          </a:xfrm>
        </p:grpSpPr>
        <p:sp>
          <p:nvSpPr>
            <p:cNvPr id="206" name="Rectangle 7"/>
            <p:cNvSpPr/>
            <p:nvPr/>
          </p:nvSpPr>
          <p:spPr>
            <a:xfrm>
              <a:off x="509760" y="2817720"/>
              <a:ext cx="54432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項次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7" name="Rectangle 8"/>
            <p:cNvSpPr/>
            <p:nvPr/>
          </p:nvSpPr>
          <p:spPr>
            <a:xfrm>
              <a:off x="1054080" y="2817720"/>
              <a:ext cx="79992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契約詳細表項次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8" name="Rectangle 9"/>
            <p:cNvSpPr/>
            <p:nvPr/>
          </p:nvSpPr>
          <p:spPr>
            <a:xfrm>
              <a:off x="1854360" y="2817720"/>
              <a:ext cx="46944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契約數量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09" name="Rectangle 10"/>
            <p:cNvSpPr/>
            <p:nvPr/>
          </p:nvSpPr>
          <p:spPr>
            <a:xfrm>
              <a:off x="2324160" y="2817720"/>
              <a:ext cx="50760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是否取樣試驗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0" name="Rectangle 11"/>
            <p:cNvSpPr/>
            <p:nvPr/>
          </p:nvSpPr>
          <p:spPr>
            <a:xfrm>
              <a:off x="2832120" y="2817720"/>
              <a:ext cx="68544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預定送審日期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1" name="Rectangle 12"/>
            <p:cNvSpPr/>
            <p:nvPr/>
          </p:nvSpPr>
          <p:spPr>
            <a:xfrm>
              <a:off x="3517920" y="2817720"/>
              <a:ext cx="67284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是否驗廠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2" name="Rectangle 13"/>
            <p:cNvSpPr/>
            <p:nvPr/>
          </p:nvSpPr>
          <p:spPr>
            <a:xfrm>
              <a:off x="4191120" y="2817720"/>
              <a:ext cx="63468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預定試驗單位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3" name="Rectangle 14"/>
            <p:cNvSpPr/>
            <p:nvPr/>
          </p:nvSpPr>
          <p:spPr>
            <a:xfrm>
              <a:off x="4826160" y="2817720"/>
              <a:ext cx="303480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送審資料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4" name="Rectangle 15"/>
            <p:cNvSpPr/>
            <p:nvPr/>
          </p:nvSpPr>
          <p:spPr>
            <a:xfrm>
              <a:off x="7861320" y="2817720"/>
              <a:ext cx="71100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審查日期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5" name="Rectangle 16"/>
            <p:cNvSpPr/>
            <p:nvPr/>
          </p:nvSpPr>
          <p:spPr>
            <a:xfrm>
              <a:off x="8572680" y="2817720"/>
              <a:ext cx="62208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備註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(</a:t>
              </a: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歸檔編號</a:t>
              </a: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)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6" name="Rectangle 17"/>
            <p:cNvSpPr/>
            <p:nvPr/>
          </p:nvSpPr>
          <p:spPr>
            <a:xfrm>
              <a:off x="4826160" y="3236760"/>
              <a:ext cx="60912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協力廠商資料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7" name="Rectangle 18"/>
            <p:cNvSpPr/>
            <p:nvPr/>
          </p:nvSpPr>
          <p:spPr>
            <a:xfrm>
              <a:off x="5435640" y="3236760"/>
              <a:ext cx="53316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型錄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8" name="Rectangle 19"/>
            <p:cNvSpPr/>
            <p:nvPr/>
          </p:nvSpPr>
          <p:spPr>
            <a:xfrm>
              <a:off x="5969160" y="3236760"/>
              <a:ext cx="73620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相關試驗報告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19" name="Rectangle 20"/>
            <p:cNvSpPr/>
            <p:nvPr/>
          </p:nvSpPr>
          <p:spPr>
            <a:xfrm>
              <a:off x="6705720" y="3236760"/>
              <a:ext cx="55836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樣品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0" name="Rectangle 21"/>
            <p:cNvSpPr/>
            <p:nvPr/>
          </p:nvSpPr>
          <p:spPr>
            <a:xfrm>
              <a:off x="7264440" y="3236760"/>
              <a:ext cx="59652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其他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1" name="Rectangle 22"/>
            <p:cNvSpPr/>
            <p:nvPr/>
          </p:nvSpPr>
          <p:spPr>
            <a:xfrm>
              <a:off x="7861320" y="3236760"/>
              <a:ext cx="71100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審查結果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2" name="Rectangle 23"/>
            <p:cNvSpPr/>
            <p:nvPr/>
          </p:nvSpPr>
          <p:spPr>
            <a:xfrm>
              <a:off x="1054080" y="3236760"/>
              <a:ext cx="79992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材料</a:t>
              </a: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(</a:t>
              </a: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設備</a:t>
              </a: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)</a:t>
              </a: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名稱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3" name="Rectangle 24"/>
            <p:cNvSpPr/>
            <p:nvPr/>
          </p:nvSpPr>
          <p:spPr>
            <a:xfrm>
              <a:off x="2832120" y="3236760"/>
              <a:ext cx="68544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實際送審日期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4" name="Rectangle 25"/>
            <p:cNvSpPr/>
            <p:nvPr/>
          </p:nvSpPr>
          <p:spPr>
            <a:xfrm>
              <a:off x="3517920" y="3236760"/>
              <a:ext cx="67284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驗廠日期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5" name="Rectangle 26"/>
            <p:cNvSpPr/>
            <p:nvPr/>
          </p:nvSpPr>
          <p:spPr>
            <a:xfrm>
              <a:off x="509760" y="3713040"/>
              <a:ext cx="5443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6" name="Rectangle 27"/>
            <p:cNvSpPr/>
            <p:nvPr/>
          </p:nvSpPr>
          <p:spPr>
            <a:xfrm>
              <a:off x="1054080" y="3713040"/>
              <a:ext cx="79992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7" name="Rectangle 28"/>
            <p:cNvSpPr/>
            <p:nvPr/>
          </p:nvSpPr>
          <p:spPr>
            <a:xfrm>
              <a:off x="1854360" y="3713040"/>
              <a:ext cx="46944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8" name="Rectangle 29"/>
            <p:cNvSpPr/>
            <p:nvPr/>
          </p:nvSpPr>
          <p:spPr>
            <a:xfrm>
              <a:off x="2324160" y="3713040"/>
              <a:ext cx="50760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29" name="Rectangle 30"/>
            <p:cNvSpPr/>
            <p:nvPr/>
          </p:nvSpPr>
          <p:spPr>
            <a:xfrm>
              <a:off x="2832120" y="3713040"/>
              <a:ext cx="6854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0" name="Rectangle 31"/>
            <p:cNvSpPr/>
            <p:nvPr/>
          </p:nvSpPr>
          <p:spPr>
            <a:xfrm>
              <a:off x="3517920" y="3713040"/>
              <a:ext cx="6728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1" name="Rectangle 32"/>
            <p:cNvSpPr/>
            <p:nvPr/>
          </p:nvSpPr>
          <p:spPr>
            <a:xfrm>
              <a:off x="4191120" y="3713040"/>
              <a:ext cx="63468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2" name="Rectangle 33"/>
            <p:cNvSpPr/>
            <p:nvPr/>
          </p:nvSpPr>
          <p:spPr>
            <a:xfrm>
              <a:off x="4826160" y="3713040"/>
              <a:ext cx="6091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3" name="Rectangle 34"/>
            <p:cNvSpPr/>
            <p:nvPr/>
          </p:nvSpPr>
          <p:spPr>
            <a:xfrm>
              <a:off x="5435640" y="3713040"/>
              <a:ext cx="53316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4" name="Rectangle 35"/>
            <p:cNvSpPr/>
            <p:nvPr/>
          </p:nvSpPr>
          <p:spPr>
            <a:xfrm>
              <a:off x="5969160" y="3713040"/>
              <a:ext cx="73620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5" name="Rectangle 36"/>
            <p:cNvSpPr/>
            <p:nvPr/>
          </p:nvSpPr>
          <p:spPr>
            <a:xfrm>
              <a:off x="6705720" y="3713040"/>
              <a:ext cx="55836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6" name="Rectangle 37"/>
            <p:cNvSpPr/>
            <p:nvPr/>
          </p:nvSpPr>
          <p:spPr>
            <a:xfrm>
              <a:off x="7264440" y="3713040"/>
              <a:ext cx="5965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7" name="Rectangle 38"/>
            <p:cNvSpPr/>
            <p:nvPr/>
          </p:nvSpPr>
          <p:spPr>
            <a:xfrm>
              <a:off x="7861320" y="3713040"/>
              <a:ext cx="71100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8" name="Rectangle 39"/>
            <p:cNvSpPr/>
            <p:nvPr/>
          </p:nvSpPr>
          <p:spPr>
            <a:xfrm>
              <a:off x="8572680" y="3713040"/>
              <a:ext cx="62208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39" name="Rectangle 40"/>
            <p:cNvSpPr/>
            <p:nvPr/>
          </p:nvSpPr>
          <p:spPr>
            <a:xfrm>
              <a:off x="1054080" y="4071960"/>
              <a:ext cx="79992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0" name="Rectangle 41"/>
            <p:cNvSpPr/>
            <p:nvPr/>
          </p:nvSpPr>
          <p:spPr>
            <a:xfrm>
              <a:off x="2832120" y="4071960"/>
              <a:ext cx="6854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1" name="Rectangle 42"/>
            <p:cNvSpPr/>
            <p:nvPr/>
          </p:nvSpPr>
          <p:spPr>
            <a:xfrm>
              <a:off x="3517920" y="4071960"/>
              <a:ext cx="6728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2" name="Rectangle 43"/>
            <p:cNvSpPr/>
            <p:nvPr/>
          </p:nvSpPr>
          <p:spPr>
            <a:xfrm>
              <a:off x="7861320" y="4071960"/>
              <a:ext cx="71100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3" name="Rectangle 44"/>
            <p:cNvSpPr/>
            <p:nvPr/>
          </p:nvSpPr>
          <p:spPr>
            <a:xfrm>
              <a:off x="509760" y="4430880"/>
              <a:ext cx="5443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4" name="Rectangle 45"/>
            <p:cNvSpPr/>
            <p:nvPr/>
          </p:nvSpPr>
          <p:spPr>
            <a:xfrm>
              <a:off x="1054080" y="4430880"/>
              <a:ext cx="79992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5" name="Rectangle 46"/>
            <p:cNvSpPr/>
            <p:nvPr/>
          </p:nvSpPr>
          <p:spPr>
            <a:xfrm>
              <a:off x="1854360" y="4430880"/>
              <a:ext cx="46944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6" name="Rectangle 47"/>
            <p:cNvSpPr/>
            <p:nvPr/>
          </p:nvSpPr>
          <p:spPr>
            <a:xfrm>
              <a:off x="2324160" y="4430880"/>
              <a:ext cx="50760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7" name="Rectangle 48"/>
            <p:cNvSpPr/>
            <p:nvPr/>
          </p:nvSpPr>
          <p:spPr>
            <a:xfrm>
              <a:off x="2832120" y="4430880"/>
              <a:ext cx="6854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8" name="Rectangle 49"/>
            <p:cNvSpPr/>
            <p:nvPr/>
          </p:nvSpPr>
          <p:spPr>
            <a:xfrm>
              <a:off x="3517920" y="4430880"/>
              <a:ext cx="6728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49" name="Rectangle 50"/>
            <p:cNvSpPr/>
            <p:nvPr/>
          </p:nvSpPr>
          <p:spPr>
            <a:xfrm>
              <a:off x="4191120" y="4430880"/>
              <a:ext cx="63468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0" name="Rectangle 51"/>
            <p:cNvSpPr/>
            <p:nvPr/>
          </p:nvSpPr>
          <p:spPr>
            <a:xfrm>
              <a:off x="4826160" y="4430880"/>
              <a:ext cx="6091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1" name="Rectangle 52"/>
            <p:cNvSpPr/>
            <p:nvPr/>
          </p:nvSpPr>
          <p:spPr>
            <a:xfrm>
              <a:off x="5435640" y="4430880"/>
              <a:ext cx="53316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2" name="Rectangle 53"/>
            <p:cNvSpPr/>
            <p:nvPr/>
          </p:nvSpPr>
          <p:spPr>
            <a:xfrm>
              <a:off x="5969160" y="4430880"/>
              <a:ext cx="73620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3" name="Rectangle 54"/>
            <p:cNvSpPr/>
            <p:nvPr/>
          </p:nvSpPr>
          <p:spPr>
            <a:xfrm>
              <a:off x="6705720" y="4430880"/>
              <a:ext cx="55836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4" name="Rectangle 55"/>
            <p:cNvSpPr/>
            <p:nvPr/>
          </p:nvSpPr>
          <p:spPr>
            <a:xfrm>
              <a:off x="7264440" y="4430880"/>
              <a:ext cx="5965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5" name="Rectangle 56"/>
            <p:cNvSpPr/>
            <p:nvPr/>
          </p:nvSpPr>
          <p:spPr>
            <a:xfrm>
              <a:off x="7861320" y="4430880"/>
              <a:ext cx="71100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6" name="Rectangle 57"/>
            <p:cNvSpPr/>
            <p:nvPr/>
          </p:nvSpPr>
          <p:spPr>
            <a:xfrm>
              <a:off x="8572680" y="4430880"/>
              <a:ext cx="62208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7" name="Rectangle 58"/>
            <p:cNvSpPr/>
            <p:nvPr/>
          </p:nvSpPr>
          <p:spPr>
            <a:xfrm>
              <a:off x="1054080" y="4789440"/>
              <a:ext cx="79992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8" name="Rectangle 59"/>
            <p:cNvSpPr/>
            <p:nvPr/>
          </p:nvSpPr>
          <p:spPr>
            <a:xfrm>
              <a:off x="2832120" y="4789440"/>
              <a:ext cx="6854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59" name="Rectangle 60"/>
            <p:cNvSpPr/>
            <p:nvPr/>
          </p:nvSpPr>
          <p:spPr>
            <a:xfrm>
              <a:off x="3517920" y="4789440"/>
              <a:ext cx="6728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60" name="Rectangle 61"/>
            <p:cNvSpPr/>
            <p:nvPr/>
          </p:nvSpPr>
          <p:spPr>
            <a:xfrm>
              <a:off x="7861320" y="4789440"/>
              <a:ext cx="71100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261" name="Line 62"/>
            <p:cNvSpPr/>
            <p:nvPr/>
          </p:nvSpPr>
          <p:spPr>
            <a:xfrm>
              <a:off x="105408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62" name="Line 63"/>
            <p:cNvSpPr/>
            <p:nvPr/>
          </p:nvSpPr>
          <p:spPr>
            <a:xfrm>
              <a:off x="185436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63" name="Line 64"/>
            <p:cNvSpPr/>
            <p:nvPr/>
          </p:nvSpPr>
          <p:spPr>
            <a:xfrm>
              <a:off x="232416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64" name="Line 65"/>
            <p:cNvSpPr/>
            <p:nvPr/>
          </p:nvSpPr>
          <p:spPr>
            <a:xfrm>
              <a:off x="283212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65" name="Line 66"/>
            <p:cNvSpPr/>
            <p:nvPr/>
          </p:nvSpPr>
          <p:spPr>
            <a:xfrm>
              <a:off x="351792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66" name="Line 67"/>
            <p:cNvSpPr/>
            <p:nvPr/>
          </p:nvSpPr>
          <p:spPr>
            <a:xfrm>
              <a:off x="419112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67" name="Line 68"/>
            <p:cNvSpPr/>
            <p:nvPr/>
          </p:nvSpPr>
          <p:spPr>
            <a:xfrm>
              <a:off x="482616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68" name="Line 69"/>
            <p:cNvSpPr/>
            <p:nvPr/>
          </p:nvSpPr>
          <p:spPr>
            <a:xfrm>
              <a:off x="5435640" y="3236760"/>
              <a:ext cx="360" cy="191088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1910880"/>
                <a:gd name="textAreaBottom" fmla="*/ 1911240 h 1910880"/>
                <a:gd name="GluePoint1X" fmla="*/ 1 w 2"/>
                <a:gd name="GluePoint1Y" fmla="*/ 0 h 5309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5309">
                  <a:moveTo>
                    <a:pt x="0" y="0"/>
                  </a:moveTo>
                  <a:lnTo>
                    <a:pt x="2" y="5309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69" name="Line 70"/>
            <p:cNvSpPr/>
            <p:nvPr/>
          </p:nvSpPr>
          <p:spPr>
            <a:xfrm>
              <a:off x="5969160" y="3236760"/>
              <a:ext cx="360" cy="191088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1910880"/>
                <a:gd name="textAreaBottom" fmla="*/ 1911240 h 1910880"/>
                <a:gd name="GluePoint1X" fmla="*/ 1 w 2"/>
                <a:gd name="GluePoint1Y" fmla="*/ 0 h 5309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5309">
                  <a:moveTo>
                    <a:pt x="0" y="0"/>
                  </a:moveTo>
                  <a:lnTo>
                    <a:pt x="2" y="5309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0" name="Line 71"/>
            <p:cNvSpPr/>
            <p:nvPr/>
          </p:nvSpPr>
          <p:spPr>
            <a:xfrm>
              <a:off x="6705720" y="3236760"/>
              <a:ext cx="360" cy="191088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1910880"/>
                <a:gd name="textAreaBottom" fmla="*/ 1911240 h 1910880"/>
                <a:gd name="GluePoint1X" fmla="*/ 1 w 2"/>
                <a:gd name="GluePoint1Y" fmla="*/ 0 h 5309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5309">
                  <a:moveTo>
                    <a:pt x="0" y="0"/>
                  </a:moveTo>
                  <a:lnTo>
                    <a:pt x="2" y="5309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1" name="Line 72"/>
            <p:cNvSpPr/>
            <p:nvPr/>
          </p:nvSpPr>
          <p:spPr>
            <a:xfrm>
              <a:off x="7264440" y="3236760"/>
              <a:ext cx="360" cy="191088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1910880"/>
                <a:gd name="textAreaBottom" fmla="*/ 1911240 h 1910880"/>
                <a:gd name="GluePoint1X" fmla="*/ 1 w 2"/>
                <a:gd name="GluePoint1Y" fmla="*/ 0 h 5309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5309">
                  <a:moveTo>
                    <a:pt x="0" y="0"/>
                  </a:moveTo>
                  <a:lnTo>
                    <a:pt x="2" y="5309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2" name="Line 73"/>
            <p:cNvSpPr/>
            <p:nvPr/>
          </p:nvSpPr>
          <p:spPr>
            <a:xfrm>
              <a:off x="786132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3" name="Line 74"/>
            <p:cNvSpPr/>
            <p:nvPr/>
          </p:nvSpPr>
          <p:spPr>
            <a:xfrm>
              <a:off x="857268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4" name="Line 75"/>
            <p:cNvSpPr/>
            <p:nvPr/>
          </p:nvSpPr>
          <p:spPr>
            <a:xfrm>
              <a:off x="4826160" y="3236760"/>
              <a:ext cx="3746160" cy="360"/>
            </a:xfrm>
            <a:custGeom>
              <a:avLst/>
              <a:gdLst>
                <a:gd name="textAreaLeft" fmla="*/ 0 w 3746160"/>
                <a:gd name="textAreaRight" fmla="*/ 3746520 w 374616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10407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10407" h="31">
                  <a:moveTo>
                    <a:pt x="0" y="0"/>
                  </a:moveTo>
                  <a:lnTo>
                    <a:pt x="10407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5" name="Line 76"/>
            <p:cNvSpPr/>
            <p:nvPr/>
          </p:nvSpPr>
          <p:spPr>
            <a:xfrm>
              <a:off x="1054080" y="3236760"/>
              <a:ext cx="799920" cy="360"/>
            </a:xfrm>
            <a:custGeom>
              <a:avLst/>
              <a:gdLst>
                <a:gd name="textAreaLeft" fmla="*/ 0 w 799920"/>
                <a:gd name="textAreaRight" fmla="*/ 800280 w 79992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223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223" h="31">
                  <a:moveTo>
                    <a:pt x="0" y="0"/>
                  </a:moveTo>
                  <a:lnTo>
                    <a:pt x="2223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6" name="Line 77"/>
            <p:cNvSpPr/>
            <p:nvPr/>
          </p:nvSpPr>
          <p:spPr>
            <a:xfrm>
              <a:off x="2832120" y="3236760"/>
              <a:ext cx="1358640" cy="360"/>
            </a:xfrm>
            <a:custGeom>
              <a:avLst/>
              <a:gdLst>
                <a:gd name="textAreaLeft" fmla="*/ 0 w 1358640"/>
                <a:gd name="textAreaRight" fmla="*/ 1359000 w 135864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775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775" h="31">
                  <a:moveTo>
                    <a:pt x="0" y="0"/>
                  </a:moveTo>
                  <a:lnTo>
                    <a:pt x="3775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7" name="Line 78"/>
            <p:cNvSpPr/>
            <p:nvPr/>
          </p:nvSpPr>
          <p:spPr>
            <a:xfrm>
              <a:off x="509760" y="3713040"/>
              <a:ext cx="8685000" cy="360"/>
            </a:xfrm>
            <a:custGeom>
              <a:avLst/>
              <a:gdLst>
                <a:gd name="textAreaLeft" fmla="*/ 0 w 8685000"/>
                <a:gd name="textAreaRight" fmla="*/ 8685360 w 8685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412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4126" h="31">
                  <a:moveTo>
                    <a:pt x="0" y="0"/>
                  </a:moveTo>
                  <a:lnTo>
                    <a:pt x="2412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8" name="Line 79"/>
            <p:cNvSpPr/>
            <p:nvPr/>
          </p:nvSpPr>
          <p:spPr>
            <a:xfrm>
              <a:off x="1054080" y="4071960"/>
              <a:ext cx="799920" cy="360"/>
            </a:xfrm>
            <a:custGeom>
              <a:avLst/>
              <a:gdLst>
                <a:gd name="textAreaLeft" fmla="*/ 0 w 799920"/>
                <a:gd name="textAreaRight" fmla="*/ 800280 w 79992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223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223" h="31">
                  <a:moveTo>
                    <a:pt x="0" y="0"/>
                  </a:moveTo>
                  <a:lnTo>
                    <a:pt x="2223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79" name="Line 80"/>
            <p:cNvSpPr/>
            <p:nvPr/>
          </p:nvSpPr>
          <p:spPr>
            <a:xfrm>
              <a:off x="2832120" y="4071960"/>
              <a:ext cx="1358640" cy="360"/>
            </a:xfrm>
            <a:custGeom>
              <a:avLst/>
              <a:gdLst>
                <a:gd name="textAreaLeft" fmla="*/ 0 w 1358640"/>
                <a:gd name="textAreaRight" fmla="*/ 1359000 w 135864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775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775" h="31">
                  <a:moveTo>
                    <a:pt x="0" y="0"/>
                  </a:moveTo>
                  <a:lnTo>
                    <a:pt x="3775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80" name="Line 81"/>
            <p:cNvSpPr/>
            <p:nvPr/>
          </p:nvSpPr>
          <p:spPr>
            <a:xfrm>
              <a:off x="7861320" y="4071960"/>
              <a:ext cx="711000" cy="360"/>
            </a:xfrm>
            <a:custGeom>
              <a:avLst/>
              <a:gdLst>
                <a:gd name="textAreaLeft" fmla="*/ 0 w 711000"/>
                <a:gd name="textAreaRight" fmla="*/ 711360 w 711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197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1976" h="31">
                  <a:moveTo>
                    <a:pt x="0" y="0"/>
                  </a:moveTo>
                  <a:lnTo>
                    <a:pt x="197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81" name="Line 82"/>
            <p:cNvSpPr/>
            <p:nvPr/>
          </p:nvSpPr>
          <p:spPr>
            <a:xfrm>
              <a:off x="509760" y="4430880"/>
              <a:ext cx="8685000" cy="360"/>
            </a:xfrm>
            <a:custGeom>
              <a:avLst/>
              <a:gdLst>
                <a:gd name="textAreaLeft" fmla="*/ 0 w 8685000"/>
                <a:gd name="textAreaRight" fmla="*/ 8685360 w 8685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412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4126" h="31">
                  <a:moveTo>
                    <a:pt x="0" y="0"/>
                  </a:moveTo>
                  <a:lnTo>
                    <a:pt x="2412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82" name="Line 83"/>
            <p:cNvSpPr/>
            <p:nvPr/>
          </p:nvSpPr>
          <p:spPr>
            <a:xfrm>
              <a:off x="1054080" y="4789440"/>
              <a:ext cx="799920" cy="360"/>
            </a:xfrm>
            <a:custGeom>
              <a:avLst/>
              <a:gdLst>
                <a:gd name="textAreaLeft" fmla="*/ 0 w 799920"/>
                <a:gd name="textAreaRight" fmla="*/ 800280 w 79992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223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223" h="31">
                  <a:moveTo>
                    <a:pt x="0" y="0"/>
                  </a:moveTo>
                  <a:lnTo>
                    <a:pt x="2223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83" name="Line 84"/>
            <p:cNvSpPr/>
            <p:nvPr/>
          </p:nvSpPr>
          <p:spPr>
            <a:xfrm>
              <a:off x="2832120" y="4789440"/>
              <a:ext cx="1358640" cy="360"/>
            </a:xfrm>
            <a:custGeom>
              <a:avLst/>
              <a:gdLst>
                <a:gd name="textAreaLeft" fmla="*/ 0 w 1358640"/>
                <a:gd name="textAreaRight" fmla="*/ 1359000 w 135864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775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775" h="31">
                  <a:moveTo>
                    <a:pt x="0" y="0"/>
                  </a:moveTo>
                  <a:lnTo>
                    <a:pt x="3775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84" name="Line 85"/>
            <p:cNvSpPr/>
            <p:nvPr/>
          </p:nvSpPr>
          <p:spPr>
            <a:xfrm>
              <a:off x="7861320" y="4789440"/>
              <a:ext cx="711000" cy="360"/>
            </a:xfrm>
            <a:custGeom>
              <a:avLst/>
              <a:gdLst>
                <a:gd name="textAreaLeft" fmla="*/ 0 w 711000"/>
                <a:gd name="textAreaRight" fmla="*/ 711360 w 711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197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1976" h="31">
                  <a:moveTo>
                    <a:pt x="0" y="0"/>
                  </a:moveTo>
                  <a:lnTo>
                    <a:pt x="197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85" name="Line 86"/>
            <p:cNvSpPr/>
            <p:nvPr/>
          </p:nvSpPr>
          <p:spPr>
            <a:xfrm>
              <a:off x="50976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86" name="Line 87"/>
            <p:cNvSpPr/>
            <p:nvPr/>
          </p:nvSpPr>
          <p:spPr>
            <a:xfrm>
              <a:off x="9194760" y="281772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87" name="Line 88"/>
            <p:cNvSpPr/>
            <p:nvPr/>
          </p:nvSpPr>
          <p:spPr>
            <a:xfrm>
              <a:off x="509760" y="2817720"/>
              <a:ext cx="8685000" cy="360"/>
            </a:xfrm>
            <a:custGeom>
              <a:avLst/>
              <a:gdLst>
                <a:gd name="textAreaLeft" fmla="*/ 0 w 8685000"/>
                <a:gd name="textAreaRight" fmla="*/ 8685360 w 8685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412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4126" h="31">
                  <a:moveTo>
                    <a:pt x="0" y="0"/>
                  </a:moveTo>
                  <a:lnTo>
                    <a:pt x="2412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288" name="Line 89"/>
            <p:cNvSpPr/>
            <p:nvPr/>
          </p:nvSpPr>
          <p:spPr>
            <a:xfrm>
              <a:off x="509760" y="5148360"/>
              <a:ext cx="8685000" cy="360"/>
            </a:xfrm>
            <a:custGeom>
              <a:avLst/>
              <a:gdLst>
                <a:gd name="textAreaLeft" fmla="*/ 0 w 8685000"/>
                <a:gd name="textAreaRight" fmla="*/ 8685360 w 8685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412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4126" h="31">
                  <a:moveTo>
                    <a:pt x="0" y="0"/>
                  </a:moveTo>
                  <a:lnTo>
                    <a:pt x="2412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</p:grpSp>
      <p:sp>
        <p:nvSpPr>
          <p:cNvPr id="289" name="矩形 29"/>
          <p:cNvSpPr/>
          <p:nvPr/>
        </p:nvSpPr>
        <p:spPr>
          <a:xfrm>
            <a:off x="590400" y="5173560"/>
            <a:ext cx="9174306" cy="83099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 dirty="0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【應送○件、已核定○件、審查中○件、未送○件】</a:t>
            </a:r>
            <a:endParaRPr lang="en-US" sz="20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en-US" altLang="zh-TW" dirty="0">
                <a:solidFill>
                  <a:srgbClr val="0000FF"/>
                </a:solidFill>
                <a:latin typeface="Times New Roman"/>
                <a:ea typeface="標楷體"/>
              </a:rPr>
              <a:t>【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備註</a:t>
            </a:r>
            <a:r>
              <a:rPr lang="en-US" altLang="zh-TW" dirty="0">
                <a:solidFill>
                  <a:srgbClr val="0000FF"/>
                </a:solidFill>
                <a:latin typeface="Times New Roman"/>
                <a:ea typeface="標楷體"/>
              </a:rPr>
              <a:t>】</a:t>
            </a:r>
            <a:r>
              <a:rPr lang="en-US" dirty="0">
                <a:solidFill>
                  <a:srgbClr val="0000FF"/>
                </a:solidFill>
                <a:latin typeface="Times New Roman"/>
                <a:ea typeface="標楷體"/>
              </a:rPr>
              <a:t>: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「材料設備檢</a:t>
            </a:r>
            <a:r>
              <a:rPr lang="en-US" dirty="0">
                <a:solidFill>
                  <a:srgbClr val="0000FF"/>
                </a:solidFill>
                <a:latin typeface="Times New Roman"/>
                <a:ea typeface="標楷體"/>
              </a:rPr>
              <a:t>(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試</a:t>
            </a:r>
            <a:r>
              <a:rPr lang="en-US" dirty="0">
                <a:solidFill>
                  <a:srgbClr val="0000FF"/>
                </a:solidFill>
                <a:latin typeface="Times New Roman"/>
                <a:ea typeface="標楷體"/>
              </a:rPr>
              <a:t>)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驗管制總表」項次與「材料設備送審管制總表」項目應一致。</a:t>
            </a:r>
            <a:endParaRPr lang="en-US" dirty="0">
              <a:solidFill>
                <a:srgbClr val="0000FF"/>
              </a:solidFill>
              <a:latin typeface="Times New Roman"/>
              <a:ea typeface="標楷體"/>
            </a:endParaRPr>
          </a:p>
        </p:txBody>
      </p:sp>
      <p:sp>
        <p:nvSpPr>
          <p:cNvPr id="290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B-9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2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Rectangle 8"/>
          <p:cNvSpPr/>
          <p:nvPr/>
        </p:nvSpPr>
        <p:spPr>
          <a:xfrm>
            <a:off x="723960" y="1486080"/>
            <a:ext cx="8152920" cy="4736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(2)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抽驗作業程序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ahoma"/>
                <a:ea typeface="新細明體"/>
              </a:rPr>
              <a:t>【</a:t>
            </a:r>
            <a:r>
              <a:rPr lang="zh-TW" sz="30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按實際作業流程說明</a:t>
            </a: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ahoma"/>
                <a:ea typeface="新細明體"/>
              </a:rPr>
              <a:t>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5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B-10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7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Rectangle 8"/>
          <p:cNvSpPr/>
          <p:nvPr/>
        </p:nvSpPr>
        <p:spPr>
          <a:xfrm>
            <a:off x="723960" y="1486080"/>
            <a:ext cx="8152920" cy="132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(3)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材料設備檢（試）驗管制總表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0" name="矩形 29"/>
          <p:cNvSpPr/>
          <p:nvPr/>
        </p:nvSpPr>
        <p:spPr>
          <a:xfrm>
            <a:off x="590400" y="5029200"/>
            <a:ext cx="9186840" cy="1292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 dirty="0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【應送○件、已核定○件、審查中○件、未送○件】</a:t>
            </a:r>
            <a:endParaRPr lang="en-US" sz="20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en-US" altLang="zh-TW" dirty="0">
                <a:solidFill>
                  <a:srgbClr val="0000FF"/>
                </a:solidFill>
                <a:latin typeface="Times New Roman"/>
                <a:ea typeface="標楷體"/>
              </a:rPr>
              <a:t>【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備註</a:t>
            </a:r>
            <a:r>
              <a:rPr lang="en-US" altLang="zh-TW" dirty="0">
                <a:solidFill>
                  <a:srgbClr val="0000FF"/>
                </a:solidFill>
                <a:latin typeface="Times New Roman"/>
                <a:ea typeface="標楷體"/>
              </a:rPr>
              <a:t>】</a:t>
            </a:r>
            <a:r>
              <a:rPr lang="en-US" dirty="0">
                <a:solidFill>
                  <a:srgbClr val="0000FF"/>
                </a:solidFill>
                <a:latin typeface="Times New Roman"/>
                <a:ea typeface="標楷體"/>
              </a:rPr>
              <a:t>: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「材料設備檢</a:t>
            </a:r>
            <a:r>
              <a:rPr lang="en-US" dirty="0">
                <a:solidFill>
                  <a:srgbClr val="0000FF"/>
                </a:solidFill>
                <a:latin typeface="Times New Roman"/>
                <a:ea typeface="標楷體"/>
              </a:rPr>
              <a:t>(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試</a:t>
            </a:r>
            <a:r>
              <a:rPr lang="en-US" dirty="0">
                <a:solidFill>
                  <a:srgbClr val="0000FF"/>
                </a:solidFill>
                <a:latin typeface="Times New Roman"/>
                <a:ea typeface="標楷體"/>
              </a:rPr>
              <a:t>)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驗管制總表」項次與「材料設備送審管制總表」項目應一致。</a:t>
            </a:r>
            <a:endParaRPr lang="en-US" dirty="0">
              <a:solidFill>
                <a:srgbClr val="0000FF"/>
              </a:solidFill>
              <a:latin typeface="Times New Roman"/>
              <a:ea typeface="標楷體"/>
            </a:endParaRPr>
          </a:p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endParaRPr lang="en-US" sz="20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1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302" name="表格 8"/>
          <p:cNvGraphicFramePr/>
          <p:nvPr/>
        </p:nvGraphicFramePr>
        <p:xfrm>
          <a:off x="590400" y="2175120"/>
          <a:ext cx="8542800" cy="2808720"/>
        </p:xfrm>
        <a:graphic>
          <a:graphicData uri="http://schemas.openxmlformats.org/drawingml/2006/table">
            <a:tbl>
              <a:tblPr/>
              <a:tblGrid>
                <a:gridCol w="92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3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9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07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79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5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077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2200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項次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契約詳細表項次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預定進場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日期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進場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抽樣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日期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規定抽樣頻率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累積進場數量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檢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(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試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)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驗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結果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檢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(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試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)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驗及會同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人員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備註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96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材料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(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設備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)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名稱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實際進場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抽樣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累積抽樣數量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(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歸檔編號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6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6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en-US" sz="1700" b="0" u="none" strike="noStrike">
                          <a:solidFill>
                            <a:schemeClr val="dk1"/>
                          </a:solidFill>
                          <a:effectLst/>
                          <a:uFillTx/>
                          <a:latin typeface="Arial"/>
                          <a:ea typeface="新細明體"/>
                        </a:rPr>
                        <a:t> </a:t>
                      </a:r>
                      <a:endParaRPr lang="en-US" sz="17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76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6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en-US" sz="1700" b="0" u="none" strike="noStrike">
                          <a:solidFill>
                            <a:schemeClr val="dk1"/>
                          </a:solidFill>
                          <a:effectLst/>
                          <a:uFillTx/>
                          <a:latin typeface="Arial"/>
                          <a:ea typeface="新細明體"/>
                        </a:rPr>
                        <a:t> </a:t>
                      </a:r>
                      <a:endParaRPr lang="en-US" sz="17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B-11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4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Rectangle 8"/>
          <p:cNvSpPr/>
          <p:nvPr/>
        </p:nvSpPr>
        <p:spPr>
          <a:xfrm>
            <a:off x="723960" y="1486080"/>
            <a:ext cx="8152920" cy="269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4.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施工抽查程序及標準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(1)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主要工項作業流程及檢驗停留點</a:t>
            </a: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含</a:t>
            </a:r>
            <a:r>
              <a:rPr lang="zh-TW" sz="3000" b="1" u="sng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安衛</a:t>
            </a: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07" name="Picture 65"/>
          <p:cNvPicPr/>
          <p:nvPr/>
        </p:nvPicPr>
        <p:blipFill>
          <a:blip r:embed="rId3"/>
          <a:srcRect l="55977" t="13289" r="6909" b="12896"/>
          <a:stretch/>
        </p:blipFill>
        <p:spPr>
          <a:xfrm>
            <a:off x="819000" y="2835360"/>
            <a:ext cx="2906280" cy="3468240"/>
          </a:xfrm>
          <a:prstGeom prst="rect">
            <a:avLst/>
          </a:prstGeom>
          <a:noFill/>
          <a:ln w="19046">
            <a:solidFill>
              <a:srgbClr val="0000FF"/>
            </a:solidFill>
            <a:miter/>
          </a:ln>
        </p:spPr>
      </p:pic>
      <p:sp>
        <p:nvSpPr>
          <p:cNvPr id="308" name="Rectangle 3"/>
          <p:cNvSpPr/>
          <p:nvPr/>
        </p:nvSpPr>
        <p:spPr>
          <a:xfrm>
            <a:off x="3992400" y="2803680"/>
            <a:ext cx="4209840" cy="314748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Text Box 4"/>
          <p:cNvSpPr/>
          <p:nvPr/>
        </p:nvSpPr>
        <p:spPr>
          <a:xfrm>
            <a:off x="4224240" y="3944880"/>
            <a:ext cx="3762000" cy="5155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120" tIns="38880" rIns="78120" bIns="38880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701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施工照片</a:t>
            </a: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0" name="Text Box 71"/>
          <p:cNvSpPr/>
          <p:nvPr/>
        </p:nvSpPr>
        <p:spPr>
          <a:xfrm>
            <a:off x="2889360" y="2948040"/>
            <a:ext cx="742680" cy="333000"/>
          </a:xfrm>
          <a:prstGeom prst="rect">
            <a:avLst/>
          </a:prstGeom>
          <a:noFill/>
          <a:ln w="28575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案例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1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B-12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3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Rectangle 8"/>
          <p:cNvSpPr/>
          <p:nvPr/>
        </p:nvSpPr>
        <p:spPr>
          <a:xfrm>
            <a:off x="723960" y="1486080"/>
            <a:ext cx="8152920" cy="269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(2)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施工抽查標準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316" name="Group 199"/>
          <p:cNvGraphicFramePr/>
          <p:nvPr/>
        </p:nvGraphicFramePr>
        <p:xfrm>
          <a:off x="1060560" y="2598840"/>
          <a:ext cx="7392600" cy="3858480"/>
        </p:xfrm>
        <a:graphic>
          <a:graphicData uri="http://schemas.openxmlformats.org/drawingml/2006/table">
            <a:tbl>
              <a:tblPr/>
              <a:tblGrid>
                <a:gridCol w="448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0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5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54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9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54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2880"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工程項目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抽查標準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抽查時機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檢查頻率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檢查方法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00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不合格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管制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管理紀錄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040">
                <a:tc rowSpan="7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施工階段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輸送管配置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依澆置計畫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澆置前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次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/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每段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現場檢查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調整位置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抽查紀錄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04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混凝土運送時間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60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分鐘以內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澆置前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次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/1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車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檢驗出貨單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退料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抽查紀錄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4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坍度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18~22cm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公分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澆置前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次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/3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車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現場試驗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退料或重拌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抽查紀錄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04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氯離子含量檢測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小於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0.15kg/m</a:t>
                      </a:r>
                      <a:r>
                        <a:rPr lang="en-US" sz="1200" b="1" u="none" strike="noStrike" baseline="30000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3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澆置前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次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/3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車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現場試驗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退料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抽查紀錄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44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混凝土試體取樣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00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fc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’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=210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(kgf/cm</a:t>
                      </a:r>
                      <a:r>
                        <a:rPr lang="en-US" sz="1200" b="1" u="none" strike="noStrike" baseline="30000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2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)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澆置中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組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/100 m</a:t>
                      </a:r>
                      <a:r>
                        <a:rPr lang="en-US" sz="1200" b="1" u="none" strike="noStrike" baseline="30000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3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實驗室試驗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依合約規定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試驗報告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44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澆置中斷時間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不得高於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40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分鐘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澆置中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次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/1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車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現場紀錄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依合約規定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抽查紀錄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04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澆置過程中不得加水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無加水情形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澆置中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次</a:t>
                      </a:r>
                      <a:r>
                        <a:rPr lang="en-US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/1</a:t>
                      </a: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車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現場檢查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依合約規定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spcBef>
                          <a:spcPts val="799"/>
                        </a:spcBef>
                        <a:tabLst>
                          <a:tab pos="0" algn="l"/>
                        </a:tabLst>
                      </a:pPr>
                      <a:r>
                        <a:rPr lang="zh-TW" sz="12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抽查紀錄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17" name="Rectangle 477"/>
          <p:cNvSpPr/>
          <p:nvPr/>
        </p:nvSpPr>
        <p:spPr>
          <a:xfrm>
            <a:off x="2711520" y="2203560"/>
            <a:ext cx="23619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混凝土工程施工抽查標準表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 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8" name="Text Box 479"/>
          <p:cNvSpPr/>
          <p:nvPr/>
        </p:nvSpPr>
        <p:spPr>
          <a:xfrm>
            <a:off x="2019240" y="2208240"/>
            <a:ext cx="742680" cy="333000"/>
          </a:xfrm>
          <a:prstGeom prst="rect">
            <a:avLst/>
          </a:prstGeom>
          <a:noFill/>
          <a:ln w="28575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案例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9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B-13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1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322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Rectangle 8"/>
          <p:cNvSpPr/>
          <p:nvPr/>
        </p:nvSpPr>
        <p:spPr>
          <a:xfrm>
            <a:off x="723960" y="1486080"/>
            <a:ext cx="8152920" cy="133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(3)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施工抽查紀錄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24" name="Picture 696"/>
          <p:cNvPicPr/>
          <p:nvPr/>
        </p:nvPicPr>
        <p:blipFill>
          <a:blip r:embed="rId3"/>
          <a:srcRect l="55003" t="14914" r="5610" b="8909"/>
          <a:stretch/>
        </p:blipFill>
        <p:spPr>
          <a:xfrm>
            <a:off x="3994200" y="1511280"/>
            <a:ext cx="4454280" cy="516996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</p:pic>
      <p:sp>
        <p:nvSpPr>
          <p:cNvPr id="325" name="Text Box 697"/>
          <p:cNvSpPr/>
          <p:nvPr/>
        </p:nvSpPr>
        <p:spPr>
          <a:xfrm>
            <a:off x="4152960" y="1555920"/>
            <a:ext cx="742680" cy="333000"/>
          </a:xfrm>
          <a:prstGeom prst="rect">
            <a:avLst/>
          </a:prstGeom>
          <a:noFill/>
          <a:ln w="28575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案例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6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B-14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8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329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Rectangle 8"/>
          <p:cNvSpPr/>
          <p:nvPr/>
        </p:nvSpPr>
        <p:spPr>
          <a:xfrm>
            <a:off x="723960" y="1486080"/>
            <a:ext cx="8152920" cy="1333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5.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不合格品管制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331" name="Group 289"/>
          <p:cNvGraphicFramePr/>
          <p:nvPr/>
        </p:nvGraphicFramePr>
        <p:xfrm>
          <a:off x="503280" y="2351160"/>
          <a:ext cx="9027000" cy="3201120"/>
        </p:xfrm>
        <a:graphic>
          <a:graphicData uri="http://schemas.openxmlformats.org/drawingml/2006/table">
            <a:tbl>
              <a:tblPr/>
              <a:tblGrid>
                <a:gridCol w="593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5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6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74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858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8068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編號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缺失位置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缺失項目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改善對策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預防措施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通知日期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缺失改善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期限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缺失改善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完成日期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8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1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4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2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58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3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8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4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58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5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58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6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58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7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32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4A0CFEF0-3290-4B08-A89C-6C27A8C6C899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3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81" name="Picture 2" descr="magic"/>
          <p:cNvPicPr/>
          <p:nvPr/>
        </p:nvPicPr>
        <p:blipFill>
          <a:blip r:embed="rId3"/>
          <a:stretch/>
        </p:blipFill>
        <p:spPr>
          <a:xfrm>
            <a:off x="4889520" y="3365640"/>
            <a:ext cx="126720" cy="126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" name="Rectangle 6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" name="PlaceHolder 1"/>
          <p:cNvSpPr>
            <a:spLocks noGrp="1"/>
          </p:cNvSpPr>
          <p:nvPr>
            <p:ph/>
          </p:nvPr>
        </p:nvSpPr>
        <p:spPr>
          <a:xfrm>
            <a:off x="1155600" y="1422360"/>
            <a:ext cx="7530840" cy="5182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一、工程緣起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二、工程概要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三、品質督導情形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四、職安衛及空污等督導情形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五、施工查核作業檢核情形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六、工程會</a:t>
            </a: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(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或國科會</a:t>
            </a: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)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歷次查核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901"/>
              </a:spcBef>
              <a:buNone/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七、其他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title"/>
          </p:nvPr>
        </p:nvSpPr>
        <p:spPr>
          <a:xfrm>
            <a:off x="3276720" y="388800"/>
            <a:ext cx="3454200" cy="850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簡 報 大 綱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B-15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4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" name="Rectangle 8"/>
          <p:cNvSpPr/>
          <p:nvPr/>
        </p:nvSpPr>
        <p:spPr>
          <a:xfrm>
            <a:off x="723960" y="1486080"/>
            <a:ext cx="8152920" cy="308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6.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品質稽核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(1)</a:t>
            </a:r>
            <a:r>
              <a:rPr lang="zh-TW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稽核範圍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(2)</a:t>
            </a:r>
            <a:r>
              <a:rPr lang="zh-TW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稽核頻率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(3)</a:t>
            </a:r>
            <a:r>
              <a:rPr lang="zh-TW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稽核流程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(4)</a:t>
            </a:r>
            <a:r>
              <a:rPr lang="zh-TW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應用表單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7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B-16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9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Rectangle 8"/>
          <p:cNvSpPr/>
          <p:nvPr/>
        </p:nvSpPr>
        <p:spPr>
          <a:xfrm>
            <a:off x="723960" y="1486080"/>
            <a:ext cx="8152920" cy="72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ts val="36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7.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設備功能運轉測試等抽驗程序及標準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342" name="Group 206"/>
          <p:cNvGraphicFramePr/>
          <p:nvPr/>
        </p:nvGraphicFramePr>
        <p:xfrm>
          <a:off x="495360" y="3032280"/>
          <a:ext cx="8913600" cy="2901600"/>
        </p:xfrm>
        <a:graphic>
          <a:graphicData uri="http://schemas.openxmlformats.org/drawingml/2006/table">
            <a:tbl>
              <a:tblPr/>
              <a:tblGrid>
                <a:gridCol w="87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8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14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85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06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792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9992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測試流程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管理項目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管理標準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檢查時機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檢查方法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檢查頻率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不合格之處理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管理紀錄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備註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72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單機測試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84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72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系統測試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84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72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整體測試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84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3" name="文字方塊 7"/>
          <p:cNvSpPr/>
          <p:nvPr/>
        </p:nvSpPr>
        <p:spPr>
          <a:xfrm>
            <a:off x="2644920" y="2495520"/>
            <a:ext cx="499068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400"/>
              </a:spcBef>
              <a:tabLst>
                <a:tab pos="0" algn="l"/>
              </a:tabLst>
            </a:pPr>
            <a:r>
              <a:rPr lang="zh-TW" sz="2400" b="1" u="none" strike="noStrike">
                <a:solidFill>
                  <a:srgbClr val="FF0000"/>
                </a:solidFill>
                <a:effectLst/>
                <a:uFillTx/>
                <a:latin typeface="標楷體"/>
                <a:ea typeface="標楷體"/>
              </a:rPr>
              <a:t>設備功能運轉抽驗標準表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4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二、監造作業執行情形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B-17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6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三、品質查證執行成果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8" name="Rectangle 8"/>
          <p:cNvSpPr/>
          <p:nvPr/>
        </p:nvSpPr>
        <p:spPr>
          <a:xfrm>
            <a:off x="544320" y="1420920"/>
            <a:ext cx="8888040" cy="90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3000" b="1" u="none" strike="noStrike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【施工品質抽查及材料設備抽驗結果及統計分析】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349" name="Group 245"/>
          <p:cNvGraphicFramePr/>
          <p:nvPr/>
        </p:nvGraphicFramePr>
        <p:xfrm>
          <a:off x="693720" y="2190600"/>
          <a:ext cx="8782560" cy="3245640"/>
        </p:xfrm>
        <a:graphic>
          <a:graphicData uri="http://schemas.openxmlformats.org/drawingml/2006/table">
            <a:tbl>
              <a:tblPr/>
              <a:tblGrid>
                <a:gridCol w="593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9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5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72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030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7888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編號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工程項目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應抽次數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辦理次數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合格次數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不合格次數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合格率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備註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2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1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2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2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2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3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32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4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2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5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6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2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7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B-18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1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三、品質查證執行成果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3" name="Rectangle 8"/>
          <p:cNvSpPr/>
          <p:nvPr/>
        </p:nvSpPr>
        <p:spPr>
          <a:xfrm>
            <a:off x="514440" y="1413000"/>
            <a:ext cx="888804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【主要工項之隱蔽部分及檢驗停留點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抽查表單及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照片】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4" name="文字方塊 11"/>
          <p:cNvSpPr/>
          <p:nvPr/>
        </p:nvSpPr>
        <p:spPr>
          <a:xfrm>
            <a:off x="5997600" y="4981680"/>
            <a:ext cx="1999800" cy="30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查驗照片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5" name="文字方塊 12"/>
          <p:cNvSpPr/>
          <p:nvPr/>
        </p:nvSpPr>
        <p:spPr>
          <a:xfrm>
            <a:off x="5881680" y="2789280"/>
            <a:ext cx="1999800" cy="30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查驗照片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6" name="Rectangle 3"/>
          <p:cNvSpPr/>
          <p:nvPr/>
        </p:nvSpPr>
        <p:spPr>
          <a:xfrm>
            <a:off x="4819680" y="1959120"/>
            <a:ext cx="4281120" cy="21031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" name="Rectangle 3"/>
          <p:cNvSpPr/>
          <p:nvPr/>
        </p:nvSpPr>
        <p:spPr>
          <a:xfrm>
            <a:off x="4815000" y="4216320"/>
            <a:ext cx="4296960" cy="21553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8" name="圖片 13"/>
          <p:cNvPicPr/>
          <p:nvPr/>
        </p:nvPicPr>
        <p:blipFill>
          <a:blip r:embed="rId2"/>
          <a:stretch/>
        </p:blipFill>
        <p:spPr>
          <a:xfrm>
            <a:off x="999000" y="1976400"/>
            <a:ext cx="3381840" cy="4479840"/>
          </a:xfrm>
          <a:prstGeom prst="rect">
            <a:avLst/>
          </a:prstGeom>
          <a:noFill/>
          <a:ln w="9528">
            <a:solidFill>
              <a:srgbClr val="000000"/>
            </a:solidFill>
            <a:miter/>
          </a:ln>
        </p:spPr>
      </p:pic>
      <p:sp>
        <p:nvSpPr>
          <p:cNvPr id="359" name="Text Box 71"/>
          <p:cNvSpPr/>
          <p:nvPr/>
        </p:nvSpPr>
        <p:spPr>
          <a:xfrm>
            <a:off x="389160" y="1976400"/>
            <a:ext cx="542520" cy="307440"/>
          </a:xfrm>
          <a:prstGeom prst="rect">
            <a:avLst/>
          </a:prstGeom>
          <a:noFill/>
          <a:ln w="28575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案例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B-19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1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四、工程進度及差異分析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3" name="Rectangle 8"/>
          <p:cNvSpPr/>
          <p:nvPr/>
        </p:nvSpPr>
        <p:spPr>
          <a:xfrm>
            <a:off x="723960" y="1486080"/>
            <a:ext cx="8152920" cy="4028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工程進度說明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(1)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開工日期：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(2)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契約工期：        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工作天</a:t>
            </a: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/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日曆天</a:t>
            </a: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/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限期完工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(3)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預定完工日期：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(4)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施工進度：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     計算基準日：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     預定進度        %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     實際進度      %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     進度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超前</a:t>
            </a: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/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落後         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%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B-20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5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6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四、工程進度及差異分析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82" name="Picture 11882" descr="經濟部水利署辦理工程工期核算注意事項_水利署補助款工程_"/>
          <p:cNvPicPr/>
          <p:nvPr/>
        </p:nvPicPr>
        <p:blipFill>
          <a:blip r:embed="rId2"/>
          <a:srcRect l="8570" t="6602" r="5166" b="15494"/>
          <a:stretch/>
        </p:blipFill>
        <p:spPr>
          <a:xfrm>
            <a:off x="1152360" y="2016000"/>
            <a:ext cx="7189560" cy="4589280"/>
          </a:xfrm>
          <a:prstGeom prst="rect">
            <a:avLst/>
          </a:prstGeom>
          <a:noFill/>
          <a:ln w="12701">
            <a:solidFill>
              <a:srgbClr val="0000FF"/>
            </a:solidFill>
            <a:miter/>
          </a:ln>
        </p:spPr>
      </p:pic>
      <p:sp>
        <p:nvSpPr>
          <p:cNvPr id="383" name="Text Box 71"/>
          <p:cNvSpPr/>
          <p:nvPr/>
        </p:nvSpPr>
        <p:spPr>
          <a:xfrm>
            <a:off x="8483760" y="1976400"/>
            <a:ext cx="742680" cy="333000"/>
          </a:xfrm>
          <a:prstGeom prst="rect">
            <a:avLst/>
          </a:prstGeom>
          <a:noFill/>
          <a:ln w="28575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案例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4" name="Rectangle 8"/>
          <p:cNvSpPr/>
          <p:nvPr/>
        </p:nvSpPr>
        <p:spPr>
          <a:xfrm>
            <a:off x="719280" y="1409760"/>
            <a:ext cx="8152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 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工程進度表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B-21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6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四、工程進度及差異分析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8" name="Rectangle 8"/>
          <p:cNvSpPr/>
          <p:nvPr/>
        </p:nvSpPr>
        <p:spPr>
          <a:xfrm>
            <a:off x="723960" y="1486080"/>
            <a:ext cx="8152920" cy="261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449280" indent="-4492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工程進度管制作為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49280" indent="-449280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【例如定期或不定期辦理施工協調會等說明】</a:t>
            </a:r>
            <a:r>
              <a:rPr lang="en-US" sz="32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49280" indent="-4492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4.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進度落後之因應對策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49280" indent="-4492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【例如契約相關規定、落後原因與對策、趕工計畫提送與審核情形、相關管理措施等說明】</a:t>
            </a: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 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49280" indent="-4492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B-22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0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391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Rectangle 8"/>
          <p:cNvSpPr/>
          <p:nvPr/>
        </p:nvSpPr>
        <p:spPr>
          <a:xfrm>
            <a:off x="952560" y="1460520"/>
            <a:ext cx="8534160" cy="2908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endParaRPr lang="en-US" sz="3000" b="1" u="none" strike="noStrike">
              <a:solidFill>
                <a:srgbClr val="000066"/>
              </a:solidFill>
              <a:effectLst/>
              <a:uFillTx/>
              <a:latin typeface="Times New Roman"/>
            </a:endParaRPr>
          </a:p>
        </p:txBody>
      </p:sp>
      <p:sp>
        <p:nvSpPr>
          <p:cNvPr id="393" name="Rectangle 8"/>
          <p:cNvSpPr/>
          <p:nvPr/>
        </p:nvSpPr>
        <p:spPr>
          <a:xfrm>
            <a:off x="952560" y="1460520"/>
            <a:ext cx="7476840" cy="73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職業安全衛生查驗情形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空污、噪音防制及環保查驗情形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4" name="Rectangle 8"/>
          <p:cNvSpPr/>
          <p:nvPr/>
        </p:nvSpPr>
        <p:spPr>
          <a:xfrm>
            <a:off x="662040" y="2876400"/>
            <a:ext cx="8619840" cy="90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【說明上述各項查驗次數、內容、結果、追蹤管制等】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5" name="矩形 1"/>
          <p:cNvSpPr/>
          <p:nvPr/>
        </p:nvSpPr>
        <p:spPr>
          <a:xfrm>
            <a:off x="225360" y="5634000"/>
            <a:ext cx="8937360" cy="1005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1077840" indent="-107784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【備註】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: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依工程會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111.1.10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工程管字第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1100301405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號函，將「工地職業安全」及「工程人員設置」項目列為查核重點，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108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年開工之工程如採用鋼管施工架，應設置符合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CNS4750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以上之鋼管施工架。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6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五、職安衛及空污等查驗情形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B-23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8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Rectangle 8"/>
          <p:cNvSpPr/>
          <p:nvPr/>
        </p:nvSpPr>
        <p:spPr>
          <a:xfrm>
            <a:off x="952560" y="1460520"/>
            <a:ext cx="8534160" cy="2908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endParaRPr lang="en-US" sz="3000" b="1" u="none" strike="noStrike">
              <a:solidFill>
                <a:srgbClr val="000066"/>
              </a:solidFill>
              <a:effectLst/>
              <a:uFillTx/>
              <a:latin typeface="Times New Roman"/>
            </a:endParaRPr>
          </a:p>
        </p:txBody>
      </p:sp>
      <p:sp>
        <p:nvSpPr>
          <p:cNvPr id="401" name="Rectangle 8"/>
          <p:cNvSpPr/>
          <p:nvPr/>
        </p:nvSpPr>
        <p:spPr>
          <a:xfrm>
            <a:off x="826920" y="2158920"/>
            <a:ext cx="8619840" cy="90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 dirty="0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【說明次數、內容及結果等】</a:t>
            </a:r>
            <a:endParaRPr lang="en-US" sz="28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2" name="Rectangle 8"/>
          <p:cNvSpPr/>
          <p:nvPr/>
        </p:nvSpPr>
        <p:spPr>
          <a:xfrm>
            <a:off x="952560" y="1460520"/>
            <a:ext cx="7870320" cy="73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3 .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查驗點及檢驗停留點紀錄複核情形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3" name="矩形 1"/>
          <p:cNvSpPr/>
          <p:nvPr/>
        </p:nvSpPr>
        <p:spPr>
          <a:xfrm>
            <a:off x="415800" y="4834080"/>
            <a:ext cx="8937360" cy="1615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1077840" indent="-107784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【備註】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: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依工程會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108.1.14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工程管字第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1070054099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號函 ，自主檢查查驗點、安全衛生查驗點及檢驗停留點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含安全衛生事項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 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，均應有廠商與監造單位派駐現場人員檢查與抽查、抽驗，完畢後覈實記載簽認，並經建築師、技師</a:t>
            </a:r>
            <a:r>
              <a:rPr lang="en-US" sz="14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備註</a:t>
            </a:r>
            <a:r>
              <a:rPr lang="en-US" sz="14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:</a:t>
            </a:r>
            <a:r>
              <a:rPr lang="zh-TW" sz="14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監造單位人員</a:t>
            </a:r>
            <a:r>
              <a:rPr lang="en-US" sz="14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於工程督導時一併簽認複核相關之檢查與抽查、抽驗等紀錄。</a:t>
            </a:r>
            <a:r>
              <a:rPr lang="en-US" sz="1400" b="1" u="none" strike="noStrike">
                <a:solidFill>
                  <a:srgbClr val="008000"/>
                </a:solidFill>
                <a:effectLst/>
                <a:uFillTx/>
                <a:latin typeface="Times New Roman"/>
                <a:ea typeface="標楷體"/>
              </a:rPr>
              <a:t> 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4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五、職安衛及空污等查驗情形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B-24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6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Rectangle 8"/>
          <p:cNvSpPr/>
          <p:nvPr/>
        </p:nvSpPr>
        <p:spPr>
          <a:xfrm>
            <a:off x="514440" y="1413000"/>
            <a:ext cx="888804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 dirty="0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【執行成果、檢驗停留點</a:t>
            </a:r>
            <a:r>
              <a:rPr lang="en-US" sz="2800" b="1" u="none" strike="noStrike" dirty="0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(</a:t>
            </a:r>
            <a:r>
              <a:rPr lang="zh-TW" sz="2800" b="1" u="none" strike="noStrike" dirty="0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含安衛</a:t>
            </a:r>
            <a:r>
              <a:rPr lang="en-US" sz="2800" b="1" u="none" strike="noStrike" dirty="0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)</a:t>
            </a:r>
            <a:r>
              <a:rPr lang="zh-TW" sz="2800" b="1" u="none" strike="noStrike" dirty="0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抽查表單及照片】</a:t>
            </a:r>
            <a:endParaRPr lang="en-US" sz="28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8" name="文字方塊 11"/>
          <p:cNvSpPr/>
          <p:nvPr/>
        </p:nvSpPr>
        <p:spPr>
          <a:xfrm>
            <a:off x="5997600" y="498168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查驗照片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9" name="文字方塊 12"/>
          <p:cNvSpPr/>
          <p:nvPr/>
        </p:nvSpPr>
        <p:spPr>
          <a:xfrm>
            <a:off x="5881680" y="278928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查驗照片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0" name="Rectangle 3"/>
          <p:cNvSpPr/>
          <p:nvPr/>
        </p:nvSpPr>
        <p:spPr>
          <a:xfrm>
            <a:off x="4819680" y="1959120"/>
            <a:ext cx="4281120" cy="21031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Rectangle 3"/>
          <p:cNvSpPr/>
          <p:nvPr/>
        </p:nvSpPr>
        <p:spPr>
          <a:xfrm>
            <a:off x="4815000" y="4216320"/>
            <a:ext cx="4296960" cy="21553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五、職安衛及空污等查驗情形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413" name="圖片 13"/>
          <p:cNvPicPr/>
          <p:nvPr/>
        </p:nvPicPr>
        <p:blipFill>
          <a:blip r:embed="rId2"/>
          <a:stretch/>
        </p:blipFill>
        <p:spPr>
          <a:xfrm>
            <a:off x="999000" y="2002320"/>
            <a:ext cx="3452040" cy="4569480"/>
          </a:xfrm>
          <a:prstGeom prst="rect">
            <a:avLst/>
          </a:prstGeom>
          <a:noFill/>
          <a:ln w="9528">
            <a:solidFill>
              <a:srgbClr val="000000"/>
            </a:solidFill>
            <a:miter/>
          </a:ln>
        </p:spPr>
      </p:pic>
      <p:sp>
        <p:nvSpPr>
          <p:cNvPr id="414" name="Text Box 71"/>
          <p:cNvSpPr/>
          <p:nvPr/>
        </p:nvSpPr>
        <p:spPr>
          <a:xfrm>
            <a:off x="370440" y="1959120"/>
            <a:ext cx="628200" cy="307440"/>
          </a:xfrm>
          <a:prstGeom prst="rect">
            <a:avLst/>
          </a:prstGeom>
          <a:noFill/>
          <a:ln w="28575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案例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9B74DFDB-5FA4-4994-B9FF-842774146B53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4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一、工程緣起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Rectangle 8"/>
          <p:cNvSpPr/>
          <p:nvPr/>
        </p:nvSpPr>
        <p:spPr>
          <a:xfrm>
            <a:off x="922320" y="1452600"/>
            <a:ext cx="8321400" cy="901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【簡要說明工程之緣由、經過及目的】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B-25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6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六、其他重要紀事或成果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418" name="Group 82"/>
          <p:cNvGraphicFramePr/>
          <p:nvPr/>
        </p:nvGraphicFramePr>
        <p:xfrm>
          <a:off x="901800" y="1654200"/>
          <a:ext cx="7555680" cy="3780360"/>
        </p:xfrm>
        <a:graphic>
          <a:graphicData uri="http://schemas.openxmlformats.org/drawingml/2006/table">
            <a:tbl>
              <a:tblPr/>
              <a:tblGrid>
                <a:gridCol w="76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5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8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77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序號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日 期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處理經過、重要紀事或成果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5000">
                <a:tc>
                  <a:txBody>
                    <a:bodyPr/>
                    <a:lstStyle/>
                    <a:p>
                      <a:endParaRPr lang="en-US" sz="1200" b="1" u="none" strike="noStrike">
                        <a:solidFill>
                          <a:srgbClr val="FF0000"/>
                        </a:solidFill>
                        <a:effectLst/>
                        <a:uFillTx/>
                        <a:latin typeface="Calibri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Calibri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Calibri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560">
                <a:tc>
                  <a:txBody>
                    <a:bodyPr/>
                    <a:lstStyle/>
                    <a:p>
                      <a:endParaRPr lang="en-US" sz="1200" b="1" u="none" strike="noStrike">
                        <a:solidFill>
                          <a:srgbClr val="FF0000"/>
                        </a:solidFill>
                        <a:effectLst/>
                        <a:uFillTx/>
                        <a:latin typeface="Calibri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Calibri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Calibri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7760">
                <a:tc>
                  <a:txBody>
                    <a:bodyPr/>
                    <a:lstStyle/>
                    <a:p>
                      <a:endParaRPr lang="en-US" sz="1200" b="1" u="none" strike="noStrike">
                        <a:solidFill>
                          <a:srgbClr val="FF0000"/>
                        </a:solidFill>
                        <a:effectLst/>
                        <a:uFillTx/>
                        <a:latin typeface="Calibri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Calibri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Calibri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328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9" name="文字方塊 5"/>
          <p:cNvSpPr/>
          <p:nvPr/>
        </p:nvSpPr>
        <p:spPr>
          <a:xfrm>
            <a:off x="901800" y="5435640"/>
            <a:ext cx="7556040" cy="399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1" u="none" strike="noStrike" dirty="0">
                <a:solidFill>
                  <a:srgbClr val="3366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2000" b="1" u="none" strike="noStrike" dirty="0">
                <a:solidFill>
                  <a:srgbClr val="3366FF"/>
                </a:solidFill>
                <a:effectLst/>
                <a:uFillTx/>
                <a:latin typeface="Times New Roman"/>
                <a:ea typeface="標楷體"/>
              </a:rPr>
              <a:t>如生態檢核、節能減碳檢核辦理情形……</a:t>
            </a:r>
            <a:r>
              <a:rPr lang="en-US" sz="2000" b="1" u="none" strike="noStrike" dirty="0">
                <a:solidFill>
                  <a:srgbClr val="3366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2000" b="0" u="none" strike="noStrike" dirty="0">
              <a:solidFill>
                <a:srgbClr val="3366FF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1" name="Rectangle 7"/>
          <p:cNvSpPr/>
          <p:nvPr/>
        </p:nvSpPr>
        <p:spPr>
          <a:xfrm>
            <a:off x="1003320" y="1749600"/>
            <a:ext cx="7652880" cy="4020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【</a:t>
            </a:r>
            <a:r>
              <a:rPr lang="en-US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C.</a:t>
            </a:r>
            <a:r>
              <a:rPr lang="zh-TW" sz="54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承攬廠商】</a:t>
            </a: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54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簡報</a:t>
            </a: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zh-TW" sz="40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報告人</a:t>
            </a:r>
            <a:r>
              <a:rPr lang="en-US" sz="40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/</a:t>
            </a:r>
            <a:r>
              <a:rPr lang="zh-TW" sz="40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職務：</a:t>
            </a:r>
            <a:r>
              <a:rPr lang="en-US" sz="4000" b="1" u="none" strike="noStrike">
                <a:solidFill>
                  <a:srgbClr val="0000FF"/>
                </a:solidFill>
                <a:effectLst/>
                <a:uFillTx/>
                <a:latin typeface="標楷體"/>
                <a:ea typeface="標楷體"/>
              </a:rPr>
              <a:t>○/○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5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C-2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3" name="Rectangle 6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4" name="Rectangle 8"/>
          <p:cNvSpPr/>
          <p:nvPr/>
        </p:nvSpPr>
        <p:spPr>
          <a:xfrm>
            <a:off x="1155600" y="1422360"/>
            <a:ext cx="7810200" cy="400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一、施工進度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三、職安衛執行情形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四、空污防制等執行情形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五、專任工程人員督察情形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六、其他說明或執行成果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5" name="PlaceHolder 1"/>
          <p:cNvSpPr>
            <a:spLocks noGrp="1"/>
          </p:cNvSpPr>
          <p:nvPr>
            <p:ph type="title"/>
          </p:nvPr>
        </p:nvSpPr>
        <p:spPr>
          <a:xfrm>
            <a:off x="3276720" y="388800"/>
            <a:ext cx="3454200" cy="850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algn="l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zh-TW" sz="44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簡 報 大 綱</a:t>
            </a:r>
            <a:endParaRPr lang="en-US" sz="4400" b="0" u="none" strike="noStrike">
              <a:solidFill>
                <a:srgbClr val="333399"/>
              </a:solidFill>
              <a:effectLst/>
              <a:uFillTx/>
              <a:latin typeface="Tahom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C-3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7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一、施工進度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9" name="Rectangle 8"/>
          <p:cNvSpPr/>
          <p:nvPr/>
        </p:nvSpPr>
        <p:spPr>
          <a:xfrm>
            <a:off x="723960" y="1486080"/>
            <a:ext cx="8152920" cy="82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契約工項完成情形</a:t>
            </a: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含主要部分</a:t>
            </a: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【說明契約工項、數量、金額、金額比率、完成率及目前施工中或預計施作工項</a:t>
            </a:r>
            <a:r>
              <a:rPr lang="en-US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;</a:t>
            </a: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另說明招標文件所訂「主要部分」，與該項之執行情形，以利檢核有無違法轉包情形】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430" name="Group 79"/>
          <p:cNvGraphicFramePr/>
          <p:nvPr/>
        </p:nvGraphicFramePr>
        <p:xfrm>
          <a:off x="679320" y="4308480"/>
          <a:ext cx="8546040" cy="2219080"/>
        </p:xfrm>
        <a:graphic>
          <a:graphicData uri="http://schemas.openxmlformats.org/drawingml/2006/table">
            <a:tbl>
              <a:tblPr/>
              <a:tblGrid>
                <a:gridCol w="43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3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4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73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07960"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項次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契 約 工 項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數量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金額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金額比率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完成率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備註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108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6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C-4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2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3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一、施工進度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4" name="Rectangle 8"/>
          <p:cNvSpPr/>
          <p:nvPr/>
        </p:nvSpPr>
        <p:spPr>
          <a:xfrm>
            <a:off x="723960" y="1471680"/>
            <a:ext cx="8152920" cy="82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計畫書及施工圖送審情形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【品質計畫、施工計畫、分項計畫及施工圖等送審情形】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435" name="Group 306"/>
          <p:cNvGraphicFramePr/>
          <p:nvPr/>
        </p:nvGraphicFramePr>
        <p:xfrm>
          <a:off x="233280" y="2994120"/>
          <a:ext cx="9406080" cy="3330360"/>
        </p:xfrm>
        <a:graphic>
          <a:graphicData uri="http://schemas.openxmlformats.org/drawingml/2006/table">
            <a:tbl>
              <a:tblPr/>
              <a:tblGrid>
                <a:gridCol w="1393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2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2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93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53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2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87160"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名稱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送審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次數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廠商送審日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監造審退日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監造同意日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機關審退日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機關同意日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文號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2001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備註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400">
                <a:tc rowSpan="3">
                  <a:txBody>
                    <a:bodyPr/>
                    <a:lstStyle/>
                    <a:p>
                      <a:endParaRPr lang="en-US" sz="2000" b="1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---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00">
                <a:tc rowSpan="3">
                  <a:txBody>
                    <a:bodyPr/>
                    <a:lstStyle/>
                    <a:p>
                      <a:endParaRPr lang="en-US" sz="2000" b="1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---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400">
                <a:tc rowSpan="3">
                  <a:txBody>
                    <a:bodyPr/>
                    <a:lstStyle/>
                    <a:p>
                      <a:endParaRPr lang="en-US" sz="2000" b="1" u="none" strike="noStrike">
                        <a:solidFill>
                          <a:srgbClr val="FF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第</a:t>
                      </a: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</a:t>
                      </a:r>
                      <a:r>
                        <a:rPr lang="zh-TW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次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340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1599"/>
                        </a:lnSpc>
                        <a:tabLst>
                          <a:tab pos="0" algn="l"/>
                        </a:tabLst>
                      </a:pPr>
                      <a:r>
                        <a:rPr lang="en-US" sz="20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---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Times New Roman"/>
                      </a:endParaRPr>
                    </a:p>
                  </a:txBody>
                  <a:tcPr marL="68400" marR="6840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36" name="矩形 29"/>
          <p:cNvSpPr/>
          <p:nvPr/>
        </p:nvSpPr>
        <p:spPr>
          <a:xfrm>
            <a:off x="895320" y="6218280"/>
            <a:ext cx="6025680" cy="39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【應送○件、已核定○件、審查中○件、未送○件】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C-5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8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4" name="Picture 20" descr="經濟部水利署辦理工程工期核算注意事項_水利署補助款工程_"/>
          <p:cNvPicPr/>
          <p:nvPr/>
        </p:nvPicPr>
        <p:blipFill>
          <a:blip r:embed="rId2"/>
          <a:srcRect l="8570" t="6602" r="5166" b="15494"/>
          <a:stretch/>
        </p:blipFill>
        <p:spPr>
          <a:xfrm>
            <a:off x="1152360" y="2016000"/>
            <a:ext cx="7189560" cy="4589280"/>
          </a:xfrm>
          <a:prstGeom prst="rect">
            <a:avLst/>
          </a:prstGeom>
          <a:noFill/>
          <a:ln w="12701">
            <a:solidFill>
              <a:srgbClr val="0000FF"/>
            </a:solidFill>
            <a:miter/>
          </a:ln>
        </p:spPr>
      </p:pic>
      <p:sp>
        <p:nvSpPr>
          <p:cNvPr id="455" name="Text Box 71"/>
          <p:cNvSpPr/>
          <p:nvPr/>
        </p:nvSpPr>
        <p:spPr>
          <a:xfrm>
            <a:off x="8483760" y="1976400"/>
            <a:ext cx="742680" cy="333000"/>
          </a:xfrm>
          <a:prstGeom prst="rect">
            <a:avLst/>
          </a:prstGeom>
          <a:noFill/>
          <a:ln w="28575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案例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6" name="Rectangle 8"/>
          <p:cNvSpPr/>
          <p:nvPr/>
        </p:nvSpPr>
        <p:spPr>
          <a:xfrm>
            <a:off x="719280" y="1409760"/>
            <a:ext cx="8152920" cy="53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3. 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進度表說明</a:t>
            </a: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含要徑項目</a:t>
            </a: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7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一、施工進度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C-6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9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Text Box 71"/>
          <p:cNvSpPr/>
          <p:nvPr/>
        </p:nvSpPr>
        <p:spPr>
          <a:xfrm>
            <a:off x="8585280" y="1494000"/>
            <a:ext cx="742680" cy="333000"/>
          </a:xfrm>
          <a:prstGeom prst="rect">
            <a:avLst/>
          </a:prstGeom>
          <a:noFill/>
          <a:ln w="28575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案例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467" name="物件 466"/>
          <p:cNvGraphicFramePr/>
          <p:nvPr/>
        </p:nvGraphicFramePr>
        <p:xfrm>
          <a:off x="655560" y="1498680"/>
          <a:ext cx="7840440" cy="5182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0" imgH="0" progId="">
                  <p:embed/>
                </p:oleObj>
              </mc:Choice>
              <mc:Fallback>
                <p:oleObj r:id="rId2" imgW="0" imgH="0" progId="">
                  <p:embed/>
                  <p:pic>
                    <p:nvPicPr>
                      <p:cNvPr id="468" name=""/>
                      <p:cNvPicPr/>
                      <p:nvPr/>
                    </p:nvPicPr>
                    <p:blipFill>
                      <a:blip r:embed="rId3"/>
                      <a:stretch/>
                    </p:blipFill>
                    <p:spPr>
                      <a:xfrm>
                        <a:off x="655560" y="1498680"/>
                        <a:ext cx="7840440" cy="5182920"/>
                      </a:xfrm>
                      <a:prstGeom prst="rect">
                        <a:avLst/>
                      </a:prstGeom>
                      <a:noFill/>
                      <a:ln w="12701">
                        <a:solidFill>
                          <a:srgbClr val="0000FF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9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一、施工進度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C-7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1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Rectangle 8"/>
          <p:cNvSpPr/>
          <p:nvPr/>
        </p:nvSpPr>
        <p:spPr>
          <a:xfrm>
            <a:off x="723960" y="1486080"/>
            <a:ext cx="8152920" cy="261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449280" indent="-4492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4.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進度落後之趕工作法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49280" indent="-449280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【落後原因與因應作法、趕工計畫及相關管理措施等說明】</a:t>
            </a:r>
            <a:r>
              <a:rPr lang="en-US" sz="32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 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49280" indent="-4492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3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一、施工進度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C-8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5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6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7" name="Rectangle 8"/>
          <p:cNvSpPr/>
          <p:nvPr/>
        </p:nvSpPr>
        <p:spPr>
          <a:xfrm>
            <a:off x="723960" y="1486080"/>
            <a:ext cx="8459280" cy="78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管理權責及分工</a:t>
            </a: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含投保及兼職情形</a:t>
            </a: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8" name="Rectangle 24"/>
          <p:cNvSpPr/>
          <p:nvPr/>
        </p:nvSpPr>
        <p:spPr>
          <a:xfrm>
            <a:off x="0" y="0"/>
            <a:ext cx="990576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>
            <a:sp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矩形 29"/>
          <p:cNvSpPr/>
          <p:nvPr/>
        </p:nvSpPr>
        <p:spPr>
          <a:xfrm>
            <a:off x="722160" y="2125800"/>
            <a:ext cx="8952840" cy="3569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</a:t>
            </a:r>
            <a:r>
              <a:rPr lang="en-US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(1)</a:t>
            </a: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依品管規定及品質計畫內容說明，並說明工地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60360" indent="-360360"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    相關人員（工地負責人、專任工程人員及工地主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    任、品管人員、職安人員）投保情形及設置是否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    符合法令或契約規定。】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</a:t>
            </a:r>
            <a:r>
              <a:rPr lang="en-US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(2) </a:t>
            </a: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說明依契約規定或</a:t>
            </a:r>
            <a:r>
              <a:rPr lang="zh-TW" sz="2800" b="0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營造業專業工程特定施工項目應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    </a:t>
            </a:r>
            <a:r>
              <a:rPr lang="zh-TW" sz="2800" b="0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置之技術士種類比率</a:t>
            </a: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或人數標準表設置技術士情形】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C-9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1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3" name="Rectangle 8"/>
          <p:cNvSpPr/>
          <p:nvPr/>
        </p:nvSpPr>
        <p:spPr>
          <a:xfrm>
            <a:off x="625320" y="1416240"/>
            <a:ext cx="8152920" cy="1917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2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2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材料及施工檢驗程序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(1)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材料設備送審管制總表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484" name="Group 93"/>
          <p:cNvGrpSpPr/>
          <p:nvPr/>
        </p:nvGrpSpPr>
        <p:grpSpPr>
          <a:xfrm>
            <a:off x="610560" y="2746080"/>
            <a:ext cx="8685360" cy="2331000"/>
            <a:chOff x="610560" y="2746080"/>
            <a:chExt cx="8685360" cy="2331000"/>
          </a:xfrm>
        </p:grpSpPr>
        <p:sp>
          <p:nvSpPr>
            <p:cNvPr id="485" name="Rectangle 7"/>
            <p:cNvSpPr/>
            <p:nvPr/>
          </p:nvSpPr>
          <p:spPr>
            <a:xfrm>
              <a:off x="610560" y="2746080"/>
              <a:ext cx="54432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項次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86" name="Rectangle 8"/>
            <p:cNvSpPr/>
            <p:nvPr/>
          </p:nvSpPr>
          <p:spPr>
            <a:xfrm>
              <a:off x="1154880" y="2746080"/>
              <a:ext cx="79992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契約詳細表項次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87" name="Rectangle 9"/>
            <p:cNvSpPr/>
            <p:nvPr/>
          </p:nvSpPr>
          <p:spPr>
            <a:xfrm>
              <a:off x="1955160" y="2746080"/>
              <a:ext cx="46944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契約數量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88" name="Rectangle 10"/>
            <p:cNvSpPr/>
            <p:nvPr/>
          </p:nvSpPr>
          <p:spPr>
            <a:xfrm>
              <a:off x="2424960" y="2746080"/>
              <a:ext cx="50760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是否取樣試驗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89" name="Rectangle 11"/>
            <p:cNvSpPr/>
            <p:nvPr/>
          </p:nvSpPr>
          <p:spPr>
            <a:xfrm>
              <a:off x="2932920" y="2746080"/>
              <a:ext cx="68544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預定送審日期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0" name="Rectangle 12"/>
            <p:cNvSpPr/>
            <p:nvPr/>
          </p:nvSpPr>
          <p:spPr>
            <a:xfrm>
              <a:off x="3618720" y="2746080"/>
              <a:ext cx="67284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是否驗廠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1" name="Rectangle 13"/>
            <p:cNvSpPr/>
            <p:nvPr/>
          </p:nvSpPr>
          <p:spPr>
            <a:xfrm>
              <a:off x="4291920" y="2746080"/>
              <a:ext cx="63468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預定試驗單位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2" name="Rectangle 14"/>
            <p:cNvSpPr/>
            <p:nvPr/>
          </p:nvSpPr>
          <p:spPr>
            <a:xfrm>
              <a:off x="4926960" y="2746080"/>
              <a:ext cx="303480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送審資料（ˇ）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3" name="Rectangle 15"/>
            <p:cNvSpPr/>
            <p:nvPr/>
          </p:nvSpPr>
          <p:spPr>
            <a:xfrm>
              <a:off x="7962120" y="2746080"/>
              <a:ext cx="711000" cy="41868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審查日期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4" name="Rectangle 16"/>
            <p:cNvSpPr/>
            <p:nvPr/>
          </p:nvSpPr>
          <p:spPr>
            <a:xfrm>
              <a:off x="8673480" y="2746080"/>
              <a:ext cx="622080" cy="8949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備註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(</a:t>
              </a: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歸檔編號</a:t>
              </a: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)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5" name="Rectangle 17"/>
            <p:cNvSpPr/>
            <p:nvPr/>
          </p:nvSpPr>
          <p:spPr>
            <a:xfrm>
              <a:off x="4926960" y="3165480"/>
              <a:ext cx="60912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協力廠商資料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6" name="Rectangle 18"/>
            <p:cNvSpPr/>
            <p:nvPr/>
          </p:nvSpPr>
          <p:spPr>
            <a:xfrm>
              <a:off x="5536440" y="3165480"/>
              <a:ext cx="53316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型錄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7" name="Rectangle 19"/>
            <p:cNvSpPr/>
            <p:nvPr/>
          </p:nvSpPr>
          <p:spPr>
            <a:xfrm>
              <a:off x="6069960" y="3165480"/>
              <a:ext cx="73620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相關試驗報告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8" name="Rectangle 20"/>
            <p:cNvSpPr/>
            <p:nvPr/>
          </p:nvSpPr>
          <p:spPr>
            <a:xfrm>
              <a:off x="6806520" y="3165480"/>
              <a:ext cx="55836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樣品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499" name="Rectangle 21"/>
            <p:cNvSpPr/>
            <p:nvPr/>
          </p:nvSpPr>
          <p:spPr>
            <a:xfrm>
              <a:off x="7365240" y="3165480"/>
              <a:ext cx="59652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其他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0" name="Rectangle 22"/>
            <p:cNvSpPr/>
            <p:nvPr/>
          </p:nvSpPr>
          <p:spPr>
            <a:xfrm>
              <a:off x="7962120" y="3165480"/>
              <a:ext cx="71100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審查結果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1" name="Rectangle 23"/>
            <p:cNvSpPr/>
            <p:nvPr/>
          </p:nvSpPr>
          <p:spPr>
            <a:xfrm>
              <a:off x="1154880" y="3165480"/>
              <a:ext cx="79992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材料</a:t>
              </a: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(</a:t>
              </a: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設備</a:t>
              </a: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)</a:t>
              </a: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名稱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2" name="Rectangle 24"/>
            <p:cNvSpPr/>
            <p:nvPr/>
          </p:nvSpPr>
          <p:spPr>
            <a:xfrm>
              <a:off x="2932920" y="3165480"/>
              <a:ext cx="68544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實際送審日期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3" name="Rectangle 25"/>
            <p:cNvSpPr/>
            <p:nvPr/>
          </p:nvSpPr>
          <p:spPr>
            <a:xfrm>
              <a:off x="3618720" y="3165480"/>
              <a:ext cx="672840" cy="4759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zh-TW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驗廠日期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4" name="Rectangle 26"/>
            <p:cNvSpPr/>
            <p:nvPr/>
          </p:nvSpPr>
          <p:spPr>
            <a:xfrm>
              <a:off x="610560" y="3641400"/>
              <a:ext cx="5443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5" name="Rectangle 27"/>
            <p:cNvSpPr/>
            <p:nvPr/>
          </p:nvSpPr>
          <p:spPr>
            <a:xfrm>
              <a:off x="1154880" y="3641400"/>
              <a:ext cx="79992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6" name="Rectangle 28"/>
            <p:cNvSpPr/>
            <p:nvPr/>
          </p:nvSpPr>
          <p:spPr>
            <a:xfrm>
              <a:off x="1955160" y="3641400"/>
              <a:ext cx="46944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7" name="Rectangle 29"/>
            <p:cNvSpPr/>
            <p:nvPr/>
          </p:nvSpPr>
          <p:spPr>
            <a:xfrm>
              <a:off x="2424960" y="3641400"/>
              <a:ext cx="50760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8" name="Rectangle 30"/>
            <p:cNvSpPr/>
            <p:nvPr/>
          </p:nvSpPr>
          <p:spPr>
            <a:xfrm>
              <a:off x="2932920" y="3641400"/>
              <a:ext cx="6854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09" name="Rectangle 31"/>
            <p:cNvSpPr/>
            <p:nvPr/>
          </p:nvSpPr>
          <p:spPr>
            <a:xfrm>
              <a:off x="3618720" y="3641400"/>
              <a:ext cx="6728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0" name="Rectangle 32"/>
            <p:cNvSpPr/>
            <p:nvPr/>
          </p:nvSpPr>
          <p:spPr>
            <a:xfrm>
              <a:off x="4291920" y="3641400"/>
              <a:ext cx="63468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1" name="Rectangle 33"/>
            <p:cNvSpPr/>
            <p:nvPr/>
          </p:nvSpPr>
          <p:spPr>
            <a:xfrm>
              <a:off x="4926960" y="3641400"/>
              <a:ext cx="6091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2" name="Rectangle 34"/>
            <p:cNvSpPr/>
            <p:nvPr/>
          </p:nvSpPr>
          <p:spPr>
            <a:xfrm>
              <a:off x="5536440" y="3641400"/>
              <a:ext cx="53316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3" name="Rectangle 35"/>
            <p:cNvSpPr/>
            <p:nvPr/>
          </p:nvSpPr>
          <p:spPr>
            <a:xfrm>
              <a:off x="6069960" y="3641400"/>
              <a:ext cx="73620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4" name="Rectangle 36"/>
            <p:cNvSpPr/>
            <p:nvPr/>
          </p:nvSpPr>
          <p:spPr>
            <a:xfrm>
              <a:off x="6806520" y="3641400"/>
              <a:ext cx="55836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5" name="Rectangle 37"/>
            <p:cNvSpPr/>
            <p:nvPr/>
          </p:nvSpPr>
          <p:spPr>
            <a:xfrm>
              <a:off x="7365240" y="3641400"/>
              <a:ext cx="5965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6" name="Rectangle 38"/>
            <p:cNvSpPr/>
            <p:nvPr/>
          </p:nvSpPr>
          <p:spPr>
            <a:xfrm>
              <a:off x="7962120" y="3641400"/>
              <a:ext cx="71100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7" name="Rectangle 39"/>
            <p:cNvSpPr/>
            <p:nvPr/>
          </p:nvSpPr>
          <p:spPr>
            <a:xfrm>
              <a:off x="8673480" y="3641400"/>
              <a:ext cx="62208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8" name="Rectangle 40"/>
            <p:cNvSpPr/>
            <p:nvPr/>
          </p:nvSpPr>
          <p:spPr>
            <a:xfrm>
              <a:off x="1154880" y="4000320"/>
              <a:ext cx="79992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19" name="Rectangle 41"/>
            <p:cNvSpPr/>
            <p:nvPr/>
          </p:nvSpPr>
          <p:spPr>
            <a:xfrm>
              <a:off x="2932920" y="4000320"/>
              <a:ext cx="6854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0" name="Rectangle 42"/>
            <p:cNvSpPr/>
            <p:nvPr/>
          </p:nvSpPr>
          <p:spPr>
            <a:xfrm>
              <a:off x="3618720" y="4000320"/>
              <a:ext cx="6728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1" name="Rectangle 43"/>
            <p:cNvSpPr/>
            <p:nvPr/>
          </p:nvSpPr>
          <p:spPr>
            <a:xfrm>
              <a:off x="7962120" y="4000320"/>
              <a:ext cx="71100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2" name="Rectangle 44"/>
            <p:cNvSpPr/>
            <p:nvPr/>
          </p:nvSpPr>
          <p:spPr>
            <a:xfrm>
              <a:off x="610560" y="4359240"/>
              <a:ext cx="5443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3" name="Rectangle 45"/>
            <p:cNvSpPr/>
            <p:nvPr/>
          </p:nvSpPr>
          <p:spPr>
            <a:xfrm>
              <a:off x="1154880" y="4359240"/>
              <a:ext cx="79992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4" name="Rectangle 46"/>
            <p:cNvSpPr/>
            <p:nvPr/>
          </p:nvSpPr>
          <p:spPr>
            <a:xfrm>
              <a:off x="1955160" y="4359240"/>
              <a:ext cx="46944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5" name="Rectangle 47"/>
            <p:cNvSpPr/>
            <p:nvPr/>
          </p:nvSpPr>
          <p:spPr>
            <a:xfrm>
              <a:off x="2424960" y="4359240"/>
              <a:ext cx="50760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6" name="Rectangle 48"/>
            <p:cNvSpPr/>
            <p:nvPr/>
          </p:nvSpPr>
          <p:spPr>
            <a:xfrm>
              <a:off x="2932920" y="4359240"/>
              <a:ext cx="6854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7" name="Rectangle 49"/>
            <p:cNvSpPr/>
            <p:nvPr/>
          </p:nvSpPr>
          <p:spPr>
            <a:xfrm>
              <a:off x="3618720" y="4359240"/>
              <a:ext cx="6728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8" name="Rectangle 50"/>
            <p:cNvSpPr/>
            <p:nvPr/>
          </p:nvSpPr>
          <p:spPr>
            <a:xfrm>
              <a:off x="4291920" y="4359240"/>
              <a:ext cx="63468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29" name="Rectangle 51"/>
            <p:cNvSpPr/>
            <p:nvPr/>
          </p:nvSpPr>
          <p:spPr>
            <a:xfrm>
              <a:off x="4926960" y="4359240"/>
              <a:ext cx="6091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0" name="Rectangle 52"/>
            <p:cNvSpPr/>
            <p:nvPr/>
          </p:nvSpPr>
          <p:spPr>
            <a:xfrm>
              <a:off x="5536440" y="4359240"/>
              <a:ext cx="53316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1" name="Rectangle 53"/>
            <p:cNvSpPr/>
            <p:nvPr/>
          </p:nvSpPr>
          <p:spPr>
            <a:xfrm>
              <a:off x="6069960" y="4359240"/>
              <a:ext cx="73620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2" name="Rectangle 54"/>
            <p:cNvSpPr/>
            <p:nvPr/>
          </p:nvSpPr>
          <p:spPr>
            <a:xfrm>
              <a:off x="6806520" y="4359240"/>
              <a:ext cx="55836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3" name="Rectangle 55"/>
            <p:cNvSpPr/>
            <p:nvPr/>
          </p:nvSpPr>
          <p:spPr>
            <a:xfrm>
              <a:off x="7365240" y="4359240"/>
              <a:ext cx="59652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4" name="Rectangle 56"/>
            <p:cNvSpPr/>
            <p:nvPr/>
          </p:nvSpPr>
          <p:spPr>
            <a:xfrm>
              <a:off x="7962120" y="4359240"/>
              <a:ext cx="71100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5" name="Rectangle 57"/>
            <p:cNvSpPr/>
            <p:nvPr/>
          </p:nvSpPr>
          <p:spPr>
            <a:xfrm>
              <a:off x="8673480" y="4359240"/>
              <a:ext cx="622080" cy="71712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6" name="Rectangle 58"/>
            <p:cNvSpPr/>
            <p:nvPr/>
          </p:nvSpPr>
          <p:spPr>
            <a:xfrm>
              <a:off x="1154880" y="4717800"/>
              <a:ext cx="79992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7" name="Rectangle 59"/>
            <p:cNvSpPr/>
            <p:nvPr/>
          </p:nvSpPr>
          <p:spPr>
            <a:xfrm>
              <a:off x="2932920" y="4717800"/>
              <a:ext cx="6854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8" name="Rectangle 60"/>
            <p:cNvSpPr/>
            <p:nvPr/>
          </p:nvSpPr>
          <p:spPr>
            <a:xfrm>
              <a:off x="3618720" y="4717800"/>
              <a:ext cx="67284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 anchorCtr="1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39" name="Rectangle 61"/>
            <p:cNvSpPr/>
            <p:nvPr/>
          </p:nvSpPr>
          <p:spPr>
            <a:xfrm>
              <a:off x="7962120" y="4717800"/>
              <a:ext cx="711000" cy="358560"/>
            </a:xfrm>
            <a:prstGeom prst="rect">
              <a:avLst/>
            </a:prstGeom>
            <a:noFill/>
            <a:ln w="9528">
              <a:solidFill>
                <a:srgbClr val="0000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US" sz="1200" b="0" u="none" strike="noStrike">
                  <a:solidFill>
                    <a:srgbClr val="0000FF"/>
                  </a:solidFill>
                  <a:effectLst/>
                  <a:uFillTx/>
                  <a:latin typeface="標楷體"/>
                  <a:ea typeface="標楷體"/>
                </a:rPr>
                <a:t> </a:t>
              </a:r>
              <a:endParaRPr lang="en-US" sz="12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540" name="Line 62"/>
            <p:cNvSpPr/>
            <p:nvPr/>
          </p:nvSpPr>
          <p:spPr>
            <a:xfrm>
              <a:off x="115488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41" name="Line 63"/>
            <p:cNvSpPr/>
            <p:nvPr/>
          </p:nvSpPr>
          <p:spPr>
            <a:xfrm>
              <a:off x="195516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42" name="Line 64"/>
            <p:cNvSpPr/>
            <p:nvPr/>
          </p:nvSpPr>
          <p:spPr>
            <a:xfrm>
              <a:off x="242496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43" name="Line 65"/>
            <p:cNvSpPr/>
            <p:nvPr/>
          </p:nvSpPr>
          <p:spPr>
            <a:xfrm>
              <a:off x="293292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44" name="Line 66"/>
            <p:cNvSpPr/>
            <p:nvPr/>
          </p:nvSpPr>
          <p:spPr>
            <a:xfrm>
              <a:off x="361872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45" name="Line 67"/>
            <p:cNvSpPr/>
            <p:nvPr/>
          </p:nvSpPr>
          <p:spPr>
            <a:xfrm>
              <a:off x="429192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46" name="Line 68"/>
            <p:cNvSpPr/>
            <p:nvPr/>
          </p:nvSpPr>
          <p:spPr>
            <a:xfrm>
              <a:off x="492696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47" name="Line 69"/>
            <p:cNvSpPr/>
            <p:nvPr/>
          </p:nvSpPr>
          <p:spPr>
            <a:xfrm>
              <a:off x="5536440" y="3165480"/>
              <a:ext cx="360" cy="191088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1910880"/>
                <a:gd name="textAreaBottom" fmla="*/ 1911240 h 1910880"/>
                <a:gd name="GluePoint1X" fmla="*/ 1 w 2"/>
                <a:gd name="GluePoint1Y" fmla="*/ 0 h 5309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5309">
                  <a:moveTo>
                    <a:pt x="0" y="0"/>
                  </a:moveTo>
                  <a:lnTo>
                    <a:pt x="2" y="5309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48" name="Line 70"/>
            <p:cNvSpPr/>
            <p:nvPr/>
          </p:nvSpPr>
          <p:spPr>
            <a:xfrm>
              <a:off x="6069960" y="3165480"/>
              <a:ext cx="360" cy="191088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1910880"/>
                <a:gd name="textAreaBottom" fmla="*/ 1911240 h 1910880"/>
                <a:gd name="GluePoint1X" fmla="*/ 1 w 2"/>
                <a:gd name="GluePoint1Y" fmla="*/ 0 h 5309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5309">
                  <a:moveTo>
                    <a:pt x="0" y="0"/>
                  </a:moveTo>
                  <a:lnTo>
                    <a:pt x="2" y="5309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49" name="Line 71"/>
            <p:cNvSpPr/>
            <p:nvPr/>
          </p:nvSpPr>
          <p:spPr>
            <a:xfrm>
              <a:off x="6806520" y="3165480"/>
              <a:ext cx="360" cy="191088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1910880"/>
                <a:gd name="textAreaBottom" fmla="*/ 1911240 h 1910880"/>
                <a:gd name="GluePoint1X" fmla="*/ 1 w 2"/>
                <a:gd name="GluePoint1Y" fmla="*/ 0 h 5309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5309">
                  <a:moveTo>
                    <a:pt x="0" y="0"/>
                  </a:moveTo>
                  <a:lnTo>
                    <a:pt x="2" y="5309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0" name="Line 72"/>
            <p:cNvSpPr/>
            <p:nvPr/>
          </p:nvSpPr>
          <p:spPr>
            <a:xfrm>
              <a:off x="7365240" y="3165480"/>
              <a:ext cx="360" cy="191088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1910880"/>
                <a:gd name="textAreaBottom" fmla="*/ 1911240 h 1910880"/>
                <a:gd name="GluePoint1X" fmla="*/ 1 w 2"/>
                <a:gd name="GluePoint1Y" fmla="*/ 0 h 5309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5309">
                  <a:moveTo>
                    <a:pt x="0" y="0"/>
                  </a:moveTo>
                  <a:lnTo>
                    <a:pt x="2" y="5309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1" name="Line 73"/>
            <p:cNvSpPr/>
            <p:nvPr/>
          </p:nvSpPr>
          <p:spPr>
            <a:xfrm>
              <a:off x="796212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2" name="Line 74"/>
            <p:cNvSpPr/>
            <p:nvPr/>
          </p:nvSpPr>
          <p:spPr>
            <a:xfrm>
              <a:off x="867348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3" name="Line 75"/>
            <p:cNvSpPr/>
            <p:nvPr/>
          </p:nvSpPr>
          <p:spPr>
            <a:xfrm>
              <a:off x="4926960" y="3165480"/>
              <a:ext cx="3746160" cy="360"/>
            </a:xfrm>
            <a:custGeom>
              <a:avLst/>
              <a:gdLst>
                <a:gd name="textAreaLeft" fmla="*/ 0 w 3746160"/>
                <a:gd name="textAreaRight" fmla="*/ 3746520 w 374616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10407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10407" h="31">
                  <a:moveTo>
                    <a:pt x="0" y="0"/>
                  </a:moveTo>
                  <a:lnTo>
                    <a:pt x="10407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4" name="Line 76"/>
            <p:cNvSpPr/>
            <p:nvPr/>
          </p:nvSpPr>
          <p:spPr>
            <a:xfrm>
              <a:off x="1154880" y="3165480"/>
              <a:ext cx="799920" cy="360"/>
            </a:xfrm>
            <a:custGeom>
              <a:avLst/>
              <a:gdLst>
                <a:gd name="textAreaLeft" fmla="*/ 0 w 799920"/>
                <a:gd name="textAreaRight" fmla="*/ 800280 w 79992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223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223" h="31">
                  <a:moveTo>
                    <a:pt x="0" y="0"/>
                  </a:moveTo>
                  <a:lnTo>
                    <a:pt x="2223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5" name="Line 77"/>
            <p:cNvSpPr/>
            <p:nvPr/>
          </p:nvSpPr>
          <p:spPr>
            <a:xfrm>
              <a:off x="2932920" y="3165480"/>
              <a:ext cx="1358640" cy="360"/>
            </a:xfrm>
            <a:custGeom>
              <a:avLst/>
              <a:gdLst>
                <a:gd name="textAreaLeft" fmla="*/ 0 w 1358640"/>
                <a:gd name="textAreaRight" fmla="*/ 1359000 w 135864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775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775" h="31">
                  <a:moveTo>
                    <a:pt x="0" y="0"/>
                  </a:moveTo>
                  <a:lnTo>
                    <a:pt x="3775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6" name="Line 78"/>
            <p:cNvSpPr/>
            <p:nvPr/>
          </p:nvSpPr>
          <p:spPr>
            <a:xfrm>
              <a:off x="610560" y="3641400"/>
              <a:ext cx="8685000" cy="360"/>
            </a:xfrm>
            <a:custGeom>
              <a:avLst/>
              <a:gdLst>
                <a:gd name="textAreaLeft" fmla="*/ 0 w 8685000"/>
                <a:gd name="textAreaRight" fmla="*/ 8685360 w 8685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412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4126" h="31">
                  <a:moveTo>
                    <a:pt x="0" y="0"/>
                  </a:moveTo>
                  <a:lnTo>
                    <a:pt x="2412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7" name="Line 79"/>
            <p:cNvSpPr/>
            <p:nvPr/>
          </p:nvSpPr>
          <p:spPr>
            <a:xfrm>
              <a:off x="1154880" y="4000320"/>
              <a:ext cx="799920" cy="360"/>
            </a:xfrm>
            <a:custGeom>
              <a:avLst/>
              <a:gdLst>
                <a:gd name="textAreaLeft" fmla="*/ 0 w 799920"/>
                <a:gd name="textAreaRight" fmla="*/ 800280 w 79992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223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223" h="31">
                  <a:moveTo>
                    <a:pt x="0" y="0"/>
                  </a:moveTo>
                  <a:lnTo>
                    <a:pt x="2223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8" name="Line 80"/>
            <p:cNvSpPr/>
            <p:nvPr/>
          </p:nvSpPr>
          <p:spPr>
            <a:xfrm>
              <a:off x="2932920" y="4000320"/>
              <a:ext cx="1358640" cy="360"/>
            </a:xfrm>
            <a:custGeom>
              <a:avLst/>
              <a:gdLst>
                <a:gd name="textAreaLeft" fmla="*/ 0 w 1358640"/>
                <a:gd name="textAreaRight" fmla="*/ 1359000 w 135864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775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775" h="31">
                  <a:moveTo>
                    <a:pt x="0" y="0"/>
                  </a:moveTo>
                  <a:lnTo>
                    <a:pt x="3775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59" name="Line 81"/>
            <p:cNvSpPr/>
            <p:nvPr/>
          </p:nvSpPr>
          <p:spPr>
            <a:xfrm>
              <a:off x="7962120" y="4000320"/>
              <a:ext cx="711000" cy="360"/>
            </a:xfrm>
            <a:custGeom>
              <a:avLst/>
              <a:gdLst>
                <a:gd name="textAreaLeft" fmla="*/ 0 w 711000"/>
                <a:gd name="textAreaRight" fmla="*/ 711360 w 711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197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1976" h="31">
                  <a:moveTo>
                    <a:pt x="0" y="0"/>
                  </a:moveTo>
                  <a:lnTo>
                    <a:pt x="197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60" name="Line 82"/>
            <p:cNvSpPr/>
            <p:nvPr/>
          </p:nvSpPr>
          <p:spPr>
            <a:xfrm>
              <a:off x="610560" y="4359240"/>
              <a:ext cx="8685000" cy="360"/>
            </a:xfrm>
            <a:custGeom>
              <a:avLst/>
              <a:gdLst>
                <a:gd name="textAreaLeft" fmla="*/ 0 w 8685000"/>
                <a:gd name="textAreaRight" fmla="*/ 8685360 w 8685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412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4126" h="31">
                  <a:moveTo>
                    <a:pt x="0" y="0"/>
                  </a:moveTo>
                  <a:lnTo>
                    <a:pt x="2412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61" name="Line 83"/>
            <p:cNvSpPr/>
            <p:nvPr/>
          </p:nvSpPr>
          <p:spPr>
            <a:xfrm>
              <a:off x="1154880" y="4717800"/>
              <a:ext cx="799920" cy="360"/>
            </a:xfrm>
            <a:custGeom>
              <a:avLst/>
              <a:gdLst>
                <a:gd name="textAreaLeft" fmla="*/ 0 w 799920"/>
                <a:gd name="textAreaRight" fmla="*/ 800280 w 79992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223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223" h="31">
                  <a:moveTo>
                    <a:pt x="0" y="0"/>
                  </a:moveTo>
                  <a:lnTo>
                    <a:pt x="2223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62" name="Line 84"/>
            <p:cNvSpPr/>
            <p:nvPr/>
          </p:nvSpPr>
          <p:spPr>
            <a:xfrm>
              <a:off x="2932920" y="4717800"/>
              <a:ext cx="1358640" cy="360"/>
            </a:xfrm>
            <a:custGeom>
              <a:avLst/>
              <a:gdLst>
                <a:gd name="textAreaLeft" fmla="*/ 0 w 1358640"/>
                <a:gd name="textAreaRight" fmla="*/ 1359000 w 135864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775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775" h="31">
                  <a:moveTo>
                    <a:pt x="0" y="0"/>
                  </a:moveTo>
                  <a:lnTo>
                    <a:pt x="3775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63" name="Line 85"/>
            <p:cNvSpPr/>
            <p:nvPr/>
          </p:nvSpPr>
          <p:spPr>
            <a:xfrm>
              <a:off x="7962120" y="4717800"/>
              <a:ext cx="711000" cy="360"/>
            </a:xfrm>
            <a:custGeom>
              <a:avLst/>
              <a:gdLst>
                <a:gd name="textAreaLeft" fmla="*/ 0 w 711000"/>
                <a:gd name="textAreaRight" fmla="*/ 711360 w 711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197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1976" h="31">
                  <a:moveTo>
                    <a:pt x="0" y="0"/>
                  </a:moveTo>
                  <a:lnTo>
                    <a:pt x="197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64" name="Line 86"/>
            <p:cNvSpPr/>
            <p:nvPr/>
          </p:nvSpPr>
          <p:spPr>
            <a:xfrm>
              <a:off x="61056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65" name="Line 87"/>
            <p:cNvSpPr/>
            <p:nvPr/>
          </p:nvSpPr>
          <p:spPr>
            <a:xfrm>
              <a:off x="9295560" y="2746080"/>
              <a:ext cx="360" cy="2329920"/>
            </a:xfrm>
            <a:custGeom>
              <a:avLst/>
              <a:gdLst>
                <a:gd name="textAreaLeft" fmla="*/ 0 w 360"/>
                <a:gd name="textAreaRight" fmla="*/ 720 w 360"/>
                <a:gd name="textAreaTop" fmla="*/ 0 h 2329920"/>
                <a:gd name="textAreaBottom" fmla="*/ 2330280 h 2329920"/>
                <a:gd name="GluePoint1X" fmla="*/ 1 w 2"/>
                <a:gd name="GluePoint1Y" fmla="*/ 0 h 6473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31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31" h="6473">
                  <a:moveTo>
                    <a:pt x="0" y="0"/>
                  </a:moveTo>
                  <a:lnTo>
                    <a:pt x="2" y="6473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66" name="Line 88"/>
            <p:cNvSpPr/>
            <p:nvPr/>
          </p:nvSpPr>
          <p:spPr>
            <a:xfrm>
              <a:off x="610560" y="2746080"/>
              <a:ext cx="8685000" cy="360"/>
            </a:xfrm>
            <a:custGeom>
              <a:avLst/>
              <a:gdLst>
                <a:gd name="textAreaLeft" fmla="*/ 0 w 8685000"/>
                <a:gd name="textAreaRight" fmla="*/ 8685360 w 8685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412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4126" h="31">
                  <a:moveTo>
                    <a:pt x="0" y="0"/>
                  </a:moveTo>
                  <a:lnTo>
                    <a:pt x="2412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  <p:sp>
          <p:nvSpPr>
            <p:cNvPr id="567" name="Line 89"/>
            <p:cNvSpPr/>
            <p:nvPr/>
          </p:nvSpPr>
          <p:spPr>
            <a:xfrm>
              <a:off x="610560" y="5076720"/>
              <a:ext cx="8685000" cy="360"/>
            </a:xfrm>
            <a:custGeom>
              <a:avLst/>
              <a:gdLst>
                <a:gd name="textAreaLeft" fmla="*/ 0 w 8685000"/>
                <a:gd name="textAreaRight" fmla="*/ 8685360 w 8685000"/>
                <a:gd name="textAreaTop" fmla="*/ 0 h 360"/>
                <a:gd name="textAreaBottom" fmla="*/ 720 h 360"/>
                <a:gd name="GluePoint1X" fmla="*/ 1 w 2"/>
                <a:gd name="GluePoint1Y" fmla="*/ 0 h 31"/>
                <a:gd name="GluePoint2X" fmla="val w"/>
                <a:gd name="GluePoint2Y" fmla="*/ 1 h 2"/>
                <a:gd name="GluePoint3X" fmla="*/ 1 w 2"/>
                <a:gd name="GluePoint3Y" fmla="val h"/>
                <a:gd name="GluePoint4X" fmla="*/ 0 w 24126"/>
                <a:gd name="GluePoint4Y" fmla="*/ 1 h 2"/>
              </a:gdLst>
              <a:ahLst/>
              <a:cxnLst>
                <a:cxn ang="0">
                  <a:pos x="GluePoint1X" y="GluePoint1Y"/>
                </a:cxn>
                <a:cxn ang="0">
                  <a:pos x="GluePoint2X" y="GluePoint2Y"/>
                </a:cxn>
                <a:cxn ang="0">
                  <a:pos x="GluePoint3X" y="GluePoint3Y"/>
                </a:cxn>
                <a:cxn ang="0">
                  <a:pos x="GluePoint4X" y="GluePoint4Y"/>
                </a:cxn>
              </a:cxnLst>
              <a:rect l="textAreaLeft" t="textAreaTop" r="textAreaRight" b="textAreaBottom"/>
              <a:pathLst>
                <a:path w="24126" h="31">
                  <a:moveTo>
                    <a:pt x="0" y="0"/>
                  </a:moveTo>
                  <a:lnTo>
                    <a:pt x="24126" y="2"/>
                  </a:lnTo>
                </a:path>
              </a:pathLst>
            </a:custGeom>
            <a:noFill/>
            <a:ln w="12701">
              <a:solidFill>
                <a:srgbClr val="0000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360" bIns="360" anchor="t">
              <a:noAutofit/>
            </a:bodyPr>
            <a:lstStyle/>
            <a:p>
              <a:endParaRPr lang="en-US" sz="1400" b="1" u="none" strike="noStrike">
                <a:solidFill>
                  <a:srgbClr val="008000"/>
                </a:solidFill>
                <a:effectLst/>
                <a:uFillTx/>
                <a:latin typeface="標楷體"/>
              </a:endParaRPr>
            </a:p>
          </p:txBody>
        </p:sp>
      </p:grpSp>
      <p:sp>
        <p:nvSpPr>
          <p:cNvPr id="568" name="矩形 29"/>
          <p:cNvSpPr/>
          <p:nvPr/>
        </p:nvSpPr>
        <p:spPr>
          <a:xfrm>
            <a:off x="643320" y="5411520"/>
            <a:ext cx="9186840" cy="83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【應送○件、已核定○件、審查中○件、未送○件】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1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【備註】</a:t>
            </a:r>
            <a:r>
              <a:rPr lang="en-US" sz="1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:</a:t>
            </a:r>
            <a:r>
              <a:rPr lang="zh-TW" sz="1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「材料設備檢</a:t>
            </a:r>
            <a:r>
              <a:rPr lang="en-US" sz="1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試</a:t>
            </a:r>
            <a:r>
              <a:rPr lang="en-US" sz="1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r>
              <a:rPr lang="zh-TW" sz="1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驗管制總表」項次與「材料設備送審管制總表」項目應一致。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8BAB86F7-5533-4260-B381-A43A2B8BFFDB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5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1C1C1C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二、工程概要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Rectangle 8"/>
          <p:cNvSpPr/>
          <p:nvPr/>
        </p:nvSpPr>
        <p:spPr>
          <a:xfrm>
            <a:off x="952560" y="1460520"/>
            <a:ext cx="8368920" cy="516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工程平面位置及範圍</a:t>
            </a:r>
            <a:r>
              <a:rPr lang="en-US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含建議查核路線</a:t>
            </a:r>
            <a:r>
              <a:rPr lang="en-US" sz="30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Rectangle 3"/>
          <p:cNvSpPr/>
          <p:nvPr/>
        </p:nvSpPr>
        <p:spPr>
          <a:xfrm>
            <a:off x="903240" y="2119320"/>
            <a:ext cx="7095600" cy="41209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Text Box 4"/>
          <p:cNvSpPr/>
          <p:nvPr/>
        </p:nvSpPr>
        <p:spPr>
          <a:xfrm>
            <a:off x="1755720" y="4044960"/>
            <a:ext cx="5532120" cy="50940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120" tIns="38880" rIns="78120" bIns="38880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701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貼附工程平面位置圖及標示範圍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C-10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0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2" name="Rectangle 24"/>
          <p:cNvSpPr/>
          <p:nvPr/>
        </p:nvSpPr>
        <p:spPr>
          <a:xfrm>
            <a:off x="0" y="0"/>
            <a:ext cx="990576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>
            <a:sp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Rectangle 8"/>
          <p:cNvSpPr/>
          <p:nvPr/>
        </p:nvSpPr>
        <p:spPr>
          <a:xfrm>
            <a:off x="706320" y="1341360"/>
            <a:ext cx="8753040" cy="161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(2)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材料設備檢驗程序說明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【以流程說明（包含自主檢查及檢驗停留點程序）】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C-11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5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7" name="Rectangle 8"/>
          <p:cNvSpPr/>
          <p:nvPr/>
        </p:nvSpPr>
        <p:spPr>
          <a:xfrm>
            <a:off x="723960" y="1486080"/>
            <a:ext cx="8152920" cy="1320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(3)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材料設備檢（試）驗管制總表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8" name="矩形 29"/>
          <p:cNvSpPr/>
          <p:nvPr/>
        </p:nvSpPr>
        <p:spPr>
          <a:xfrm>
            <a:off x="590400" y="5029200"/>
            <a:ext cx="9174306" cy="129266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0" u="none" strike="noStrike" dirty="0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【應送○件、已核定○件、審查中○件、未送○件】</a:t>
            </a:r>
            <a:endParaRPr lang="en-US" sz="20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en-US" altLang="zh-TW" dirty="0">
                <a:solidFill>
                  <a:srgbClr val="0000FF"/>
                </a:solidFill>
                <a:latin typeface="Times New Roman"/>
                <a:ea typeface="標楷體"/>
              </a:rPr>
              <a:t>【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備註</a:t>
            </a:r>
            <a:r>
              <a:rPr lang="en-US" altLang="zh-TW" dirty="0">
                <a:solidFill>
                  <a:srgbClr val="0000FF"/>
                </a:solidFill>
                <a:latin typeface="Times New Roman"/>
                <a:ea typeface="標楷體"/>
              </a:rPr>
              <a:t>】</a:t>
            </a:r>
            <a:r>
              <a:rPr lang="en-US" dirty="0">
                <a:solidFill>
                  <a:srgbClr val="0000FF"/>
                </a:solidFill>
                <a:latin typeface="Times New Roman"/>
                <a:ea typeface="標楷體"/>
              </a:rPr>
              <a:t>: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「材料設備檢</a:t>
            </a:r>
            <a:r>
              <a:rPr lang="en-US" dirty="0">
                <a:solidFill>
                  <a:srgbClr val="0000FF"/>
                </a:solidFill>
                <a:latin typeface="Times New Roman"/>
                <a:ea typeface="標楷體"/>
              </a:rPr>
              <a:t>(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試</a:t>
            </a:r>
            <a:r>
              <a:rPr lang="en-US" dirty="0">
                <a:solidFill>
                  <a:srgbClr val="0000FF"/>
                </a:solidFill>
                <a:latin typeface="Times New Roman"/>
                <a:ea typeface="標楷體"/>
              </a:rPr>
              <a:t>)</a:t>
            </a:r>
            <a:r>
              <a:rPr lang="zh-TW" altLang="en-US" dirty="0">
                <a:solidFill>
                  <a:srgbClr val="0000FF"/>
                </a:solidFill>
                <a:latin typeface="Times New Roman"/>
                <a:ea typeface="標楷體"/>
              </a:rPr>
              <a:t>驗管制總表」項次與「材料設備送審管制總表」項目應一致。</a:t>
            </a:r>
            <a:endParaRPr lang="en-US" dirty="0">
              <a:solidFill>
                <a:srgbClr val="0000FF"/>
              </a:solidFill>
              <a:latin typeface="Times New Roman"/>
              <a:ea typeface="標楷體"/>
            </a:endParaRPr>
          </a:p>
          <a:p>
            <a:pPr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endParaRPr lang="en-US" sz="20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9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580" name="表格 8"/>
          <p:cNvGraphicFramePr/>
          <p:nvPr/>
        </p:nvGraphicFramePr>
        <p:xfrm>
          <a:off x="590400" y="2175120"/>
          <a:ext cx="8542800" cy="2808720"/>
        </p:xfrm>
        <a:graphic>
          <a:graphicData uri="http://schemas.openxmlformats.org/drawingml/2006/table">
            <a:tbl>
              <a:tblPr/>
              <a:tblGrid>
                <a:gridCol w="92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3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9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07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79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5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077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2200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項次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契約詳細表項次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預定進場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日期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進場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抽樣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日期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規定抽樣頻率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累積進場數量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檢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(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試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)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驗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結果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檢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(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試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)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驗及會同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人員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備註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968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材料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(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設備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)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名稱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實際進場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抽樣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累積抽樣數量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(</a:t>
                      </a:r>
                      <a:r>
                        <a:rPr lang="zh-TW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歸檔編號</a:t>
                      </a: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)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6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6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en-US" sz="1700" b="0" u="none" strike="noStrike">
                          <a:solidFill>
                            <a:schemeClr val="dk1"/>
                          </a:solidFill>
                          <a:effectLst/>
                          <a:uFillTx/>
                          <a:latin typeface="Arial"/>
                          <a:ea typeface="新細明體"/>
                        </a:rPr>
                        <a:t> </a:t>
                      </a:r>
                      <a:endParaRPr lang="en-US" sz="17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76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6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</a:pPr>
                      <a:r>
                        <a:rPr lang="en-US" sz="1700" b="0" u="none" strike="noStrike">
                          <a:solidFill>
                            <a:schemeClr val="dk1"/>
                          </a:solidFill>
                          <a:effectLst/>
                          <a:uFillTx/>
                          <a:latin typeface="Arial"/>
                          <a:ea typeface="新細明體"/>
                        </a:rPr>
                        <a:t> </a:t>
                      </a:r>
                      <a:endParaRPr lang="en-US" sz="17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0" marR="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US" sz="1100" b="0" u="none" strike="noStrike">
                          <a:solidFill>
                            <a:srgbClr val="00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864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C-12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2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3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4" name="Rectangle 24"/>
          <p:cNvSpPr/>
          <p:nvPr/>
        </p:nvSpPr>
        <p:spPr>
          <a:xfrm>
            <a:off x="0" y="0"/>
            <a:ext cx="990576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ctr">
            <a:sp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Rectangle 8"/>
          <p:cNvSpPr/>
          <p:nvPr/>
        </p:nvSpPr>
        <p:spPr>
          <a:xfrm>
            <a:off x="706320" y="1341360"/>
            <a:ext cx="8753040" cy="161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(4)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施工檢驗程序說明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【以流程說明（包含自主檢查及檢驗停留點程序）】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C-13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7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9" name="Rectangle 8"/>
          <p:cNvSpPr/>
          <p:nvPr/>
        </p:nvSpPr>
        <p:spPr>
          <a:xfrm>
            <a:off x="723960" y="1486080"/>
            <a:ext cx="8152920" cy="252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自主檢查表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(1)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主要項目自主檢查表內容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590" name="Group 112"/>
          <p:cNvGraphicFramePr/>
          <p:nvPr/>
        </p:nvGraphicFramePr>
        <p:xfrm>
          <a:off x="479520" y="2655720"/>
          <a:ext cx="8364960" cy="4105920"/>
        </p:xfrm>
        <a:graphic>
          <a:graphicData uri="http://schemas.openxmlformats.org/drawingml/2006/table">
            <a:tbl>
              <a:tblPr/>
              <a:tblGrid>
                <a:gridCol w="1406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1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2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857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3120"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工程名稱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880"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分項工程名稱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協力廠商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640"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檢查位置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檢查日期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　　年　　月　　日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120"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檢查時機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□施工前　□施工中檢查　□施工完成檢查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120"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檢查結果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○檢查合格　╳有缺失需改正　／無此檢查項目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57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檢查項目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設計圖說、規範之檢查標準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（定量定性）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實際檢查情形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（敘述檢查值）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檢查結果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60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6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 </a:t>
                      </a:r>
                      <a:endParaRPr lang="en-US" sz="16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4400">
                <a:tc gridSpan="7"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缺失複查結果：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□已完成改善（檢附改善前中後照片）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□未完成改善，填具「缺失改善追蹤表」進行追蹤改善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複查日期：　　年　　月　　日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複查人員職稱：　　　　　　　　　　　　　　簽名：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6440">
                <a:tc gridSpan="7"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備註：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1.</a:t>
                      </a:r>
                      <a:r>
                        <a:rPr lang="zh-TW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檢查標準及實際檢查情形應具體明確（例：磚砌完成後須不透光）或量化尺寸（例：磚縫</a:t>
                      </a:r>
                      <a:r>
                        <a:rPr lang="en-US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7mm~10mm</a:t>
                      </a:r>
                      <a:r>
                        <a:rPr lang="zh-TW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）。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2.</a:t>
                      </a:r>
                      <a:r>
                        <a:rPr lang="zh-TW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檢查結果合格者註明「○」，不合格者註明「╳」，如無需檢查之項目則打「／」。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3.</a:t>
                      </a:r>
                      <a:r>
                        <a:rPr lang="zh-TW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嚴重缺失、缺失複查未能及時完成改善，應填具「不合格品管制表」進行追蹤改善，本表單可先行存檔。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4.</a:t>
                      </a:r>
                      <a:r>
                        <a:rPr lang="zh-TW" sz="12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本表由工地現場施工人員實地檢查後覈實記載簽認。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8640" marR="8640" marT="0" marB="0" anchor="ctr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91" name="Text Box 71"/>
          <p:cNvSpPr/>
          <p:nvPr/>
        </p:nvSpPr>
        <p:spPr>
          <a:xfrm>
            <a:off x="8889840" y="2627280"/>
            <a:ext cx="742680" cy="333000"/>
          </a:xfrm>
          <a:prstGeom prst="rect">
            <a:avLst/>
          </a:prstGeom>
          <a:noFill/>
          <a:ln w="28575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案例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投影片編號版面配置區 3"/>
          <p:cNvSpPr/>
          <p:nvPr/>
        </p:nvSpPr>
        <p:spPr>
          <a:xfrm>
            <a:off x="775116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C-14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3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Rectangle 8"/>
          <p:cNvSpPr/>
          <p:nvPr/>
        </p:nvSpPr>
        <p:spPr>
          <a:xfrm>
            <a:off x="514440" y="1413000"/>
            <a:ext cx="888804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【主要工項之施工照片及檢驗停留點照片】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5" name="文字方塊 2"/>
          <p:cNvSpPr/>
          <p:nvPr/>
        </p:nvSpPr>
        <p:spPr>
          <a:xfrm>
            <a:off x="1434960" y="281628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查驗照片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6" name="文字方塊 10"/>
          <p:cNvSpPr/>
          <p:nvPr/>
        </p:nvSpPr>
        <p:spPr>
          <a:xfrm>
            <a:off x="1446120" y="497844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查驗照片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7" name="文字方塊 11"/>
          <p:cNvSpPr/>
          <p:nvPr/>
        </p:nvSpPr>
        <p:spPr>
          <a:xfrm>
            <a:off x="5997600" y="498168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查驗照片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8" name="文字方塊 12"/>
          <p:cNvSpPr/>
          <p:nvPr/>
        </p:nvSpPr>
        <p:spPr>
          <a:xfrm>
            <a:off x="5881680" y="278928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查驗照片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9" name="Rectangle 3"/>
          <p:cNvSpPr/>
          <p:nvPr/>
        </p:nvSpPr>
        <p:spPr>
          <a:xfrm>
            <a:off x="307800" y="1960560"/>
            <a:ext cx="4281120" cy="21031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Rectangle 3"/>
          <p:cNvSpPr/>
          <p:nvPr/>
        </p:nvSpPr>
        <p:spPr>
          <a:xfrm>
            <a:off x="303120" y="4218120"/>
            <a:ext cx="4296960" cy="21553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Rectangle 3"/>
          <p:cNvSpPr/>
          <p:nvPr/>
        </p:nvSpPr>
        <p:spPr>
          <a:xfrm>
            <a:off x="4819680" y="1959120"/>
            <a:ext cx="4281120" cy="21031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2" name="Rectangle 3"/>
          <p:cNvSpPr/>
          <p:nvPr/>
        </p:nvSpPr>
        <p:spPr>
          <a:xfrm>
            <a:off x="4815000" y="4216320"/>
            <a:ext cx="4296960" cy="21553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3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C-15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5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607" name="Group 210"/>
          <p:cNvGraphicFramePr/>
          <p:nvPr/>
        </p:nvGraphicFramePr>
        <p:xfrm>
          <a:off x="993600" y="2209680"/>
          <a:ext cx="7830000" cy="4055400"/>
        </p:xfrm>
        <a:graphic>
          <a:graphicData uri="http://schemas.openxmlformats.org/drawingml/2006/table">
            <a:tbl>
              <a:tblPr/>
              <a:tblGrid>
                <a:gridCol w="69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1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1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3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3600"/>
                        </a:lnSpc>
                        <a:spcBef>
                          <a:spcPts val="2999"/>
                        </a:spcBef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項次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36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自主檢查項目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36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總次數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不合格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次數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ts val="36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不合格項目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尚未完成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改善項目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1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2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72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3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4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5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6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6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7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70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imes New Roman"/>
                          <a:ea typeface="新細明體"/>
                        </a:rPr>
                        <a:t>8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0000FF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▪▪▪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FF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08" name="Rectangle 8"/>
          <p:cNvSpPr/>
          <p:nvPr/>
        </p:nvSpPr>
        <p:spPr>
          <a:xfrm>
            <a:off x="723960" y="1486080"/>
            <a:ext cx="8152920" cy="252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(2) </a:t>
            </a:r>
            <a:r>
              <a:rPr lang="zh-TW" sz="30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施工自主檢查情形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C-16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0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2" name="Rectangle 8"/>
          <p:cNvSpPr/>
          <p:nvPr/>
        </p:nvSpPr>
        <p:spPr>
          <a:xfrm>
            <a:off x="723960" y="1486080"/>
            <a:ext cx="8152920" cy="2120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4.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不合格品之管制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【不合格品改善通知單、改善照片</a:t>
            </a:r>
            <a:r>
              <a:rPr lang="en-US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前、中、後</a:t>
            </a:r>
            <a:r>
              <a:rPr lang="en-US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及統計分析結果說明】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C-17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4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6" name="Rectangle 8"/>
          <p:cNvSpPr/>
          <p:nvPr/>
        </p:nvSpPr>
        <p:spPr>
          <a:xfrm>
            <a:off x="723960" y="1486080"/>
            <a:ext cx="8152920" cy="2120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5.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矯正與預防措施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【缺失矯正與預防措施單及改善前、中、後照片說明】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C-18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8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0" name="Rectangle 8"/>
          <p:cNvSpPr/>
          <p:nvPr/>
        </p:nvSpPr>
        <p:spPr>
          <a:xfrm>
            <a:off x="723960" y="1486080"/>
            <a:ext cx="8838720" cy="1399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6.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ahoma"/>
                <a:ea typeface="標楷體"/>
              </a:rPr>
              <a:t>內部品質稽核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【品質稽核範圍</a:t>
            </a: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新細明體"/>
                <a:ea typeface="新細明體"/>
              </a:rPr>
              <a:t>、</a:t>
            </a: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頻率</a:t>
            </a: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新細明體"/>
                <a:ea typeface="新細明體"/>
              </a:rPr>
              <a:t>、</a:t>
            </a: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流程及應用表單等說明】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621" name="Group 79"/>
          <p:cNvGraphicFramePr/>
          <p:nvPr/>
        </p:nvGraphicFramePr>
        <p:xfrm>
          <a:off x="981000" y="2909880"/>
          <a:ext cx="6603120" cy="1873440"/>
        </p:xfrm>
        <a:graphic>
          <a:graphicData uri="http://schemas.openxmlformats.org/drawingml/2006/table">
            <a:tbl>
              <a:tblPr/>
              <a:tblGrid>
                <a:gridCol w="807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6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8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項次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日期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稽核事項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稽核結果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1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2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3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▪▪▪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C-19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3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4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二、品質計畫執行情形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5" name="Rectangle 8"/>
          <p:cNvSpPr/>
          <p:nvPr/>
        </p:nvSpPr>
        <p:spPr>
          <a:xfrm>
            <a:off x="723960" y="1486080"/>
            <a:ext cx="815292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7.</a:t>
            </a: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設備功能運轉檢測程序及標準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626" name="Group 207"/>
          <p:cNvGraphicFramePr/>
          <p:nvPr/>
        </p:nvGraphicFramePr>
        <p:xfrm>
          <a:off x="450720" y="2290680"/>
          <a:ext cx="8913600" cy="2932200"/>
        </p:xfrm>
        <a:graphic>
          <a:graphicData uri="http://schemas.openxmlformats.org/drawingml/2006/table">
            <a:tbl>
              <a:tblPr/>
              <a:tblGrid>
                <a:gridCol w="87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8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14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85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06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792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283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測試流程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管理項目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管理標準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檢查時機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檢查方法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檢查頻率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不合格之處理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管理紀錄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備註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72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單機測試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56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72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系統測試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56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72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20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整體測試</a:t>
                      </a:r>
                      <a:endParaRPr lang="en-US" sz="20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2560">
                <a:tc vMerge="1"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2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imes New Roman"/>
                          <a:ea typeface="標楷體"/>
                        </a:rPr>
                        <a:t> </a:t>
                      </a:r>
                      <a:endParaRPr lang="en-US" sz="12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45360" marB="45360" anchor="ctr">
                    <a:lnL w="12240">
                      <a:solidFill>
                        <a:srgbClr val="FF0000"/>
                      </a:solidFill>
                      <a:prstDash val="solid"/>
                    </a:lnL>
                    <a:lnR w="12240">
                      <a:solidFill>
                        <a:srgbClr val="FF0000"/>
                      </a:solidFill>
                      <a:prstDash val="solid"/>
                    </a:lnR>
                    <a:lnT w="12240">
                      <a:solidFill>
                        <a:srgbClr val="FF0000"/>
                      </a:solidFill>
                      <a:prstDash val="solid"/>
                    </a:lnT>
                    <a:lnB w="12240">
                      <a:solidFill>
                        <a:srgbClr val="FF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F963E536-E83B-4F94-A178-4E6EBA070F09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6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1C1C1C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二、工程概要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Rectangle 8"/>
          <p:cNvSpPr/>
          <p:nvPr/>
        </p:nvSpPr>
        <p:spPr>
          <a:xfrm>
            <a:off x="952560" y="1217520"/>
            <a:ext cx="8368920" cy="516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工程基本資料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(1)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預算金額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(2)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底價金額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(3)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決標金額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(4)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標比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決標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/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底價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(5)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決標日期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(6)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開工日期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(7)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契約工期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/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(8)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預訂完工日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(9)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契約變更情形</a:t>
            </a: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內容、次數、原因、責任檢討</a:t>
            </a: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C-20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8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三、職安衛執行情形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0" name="Rectangle 8"/>
          <p:cNvSpPr/>
          <p:nvPr/>
        </p:nvSpPr>
        <p:spPr>
          <a:xfrm>
            <a:off x="723960" y="1486080"/>
            <a:ext cx="8152920" cy="2120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教育訓練及防災演練執行成果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共同作業協議組織 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安全衛生查驗點執行情形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4.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工地職業安全衛生施工前檢查情形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143000" indent="-228600" defTabSz="914400">
              <a:lnSpc>
                <a:spcPct val="100000"/>
              </a:lnSpc>
              <a:tabLst>
                <a:tab pos="0" algn="l"/>
              </a:tabLst>
            </a:pP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143000" indent="-228600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008000"/>
                </a:solidFill>
                <a:effectLst/>
                <a:uFillTx/>
                <a:latin typeface="Times New Roman"/>
                <a:ea typeface="標楷體"/>
              </a:rPr>
              <a:t>	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143000" indent="-228600" defTabSz="914400">
              <a:lnSpc>
                <a:spcPct val="100000"/>
              </a:lnSpc>
              <a:tabLst>
                <a:tab pos="0" algn="l"/>
              </a:tabLst>
            </a:pP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143000" indent="-228600" defTabSz="914400">
              <a:lnSpc>
                <a:spcPct val="100000"/>
              </a:lnSpc>
              <a:tabLst>
                <a:tab pos="0" algn="l"/>
              </a:tabLst>
            </a:pP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C-21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2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3" name="Rectangle 8"/>
          <p:cNvSpPr/>
          <p:nvPr/>
        </p:nvSpPr>
        <p:spPr>
          <a:xfrm>
            <a:off x="514440" y="1413000"/>
            <a:ext cx="888804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【執行成果、安全衛生查驗點等相關文件表單及照片】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4" name="文字方塊 10"/>
          <p:cNvSpPr/>
          <p:nvPr/>
        </p:nvSpPr>
        <p:spPr>
          <a:xfrm>
            <a:off x="1659600" y="2041560"/>
            <a:ext cx="1999800" cy="30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相關文件表單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5" name="文字方塊 11"/>
          <p:cNvSpPr/>
          <p:nvPr/>
        </p:nvSpPr>
        <p:spPr>
          <a:xfrm>
            <a:off x="5997600" y="498168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成果照片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6" name="文字方塊 12"/>
          <p:cNvSpPr/>
          <p:nvPr/>
        </p:nvSpPr>
        <p:spPr>
          <a:xfrm>
            <a:off x="5881680" y="278928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成果照片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7" name="Rectangle 3"/>
          <p:cNvSpPr/>
          <p:nvPr/>
        </p:nvSpPr>
        <p:spPr>
          <a:xfrm>
            <a:off x="718920" y="1959120"/>
            <a:ext cx="3881160" cy="44143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Rectangle 3"/>
          <p:cNvSpPr/>
          <p:nvPr/>
        </p:nvSpPr>
        <p:spPr>
          <a:xfrm>
            <a:off x="4819680" y="1959120"/>
            <a:ext cx="4281120" cy="21031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Rectangle 3"/>
          <p:cNvSpPr/>
          <p:nvPr/>
        </p:nvSpPr>
        <p:spPr>
          <a:xfrm>
            <a:off x="4815000" y="4216320"/>
            <a:ext cx="4296960" cy="21553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三、職安衛執行情形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C-22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2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四、空污防制等執行情形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4" name="Rectangle 8"/>
          <p:cNvSpPr/>
          <p:nvPr/>
        </p:nvSpPr>
        <p:spPr>
          <a:xfrm>
            <a:off x="723960" y="1486080"/>
            <a:ext cx="8152920" cy="2120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空氣污染防制執行成果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噪音防制執行成果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其他環境保護執行成果</a:t>
            </a: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	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143000" indent="-228600" defTabSz="914400">
              <a:lnSpc>
                <a:spcPct val="100000"/>
              </a:lnSpc>
              <a:tabLst>
                <a:tab pos="0" algn="l"/>
              </a:tabLst>
            </a:pP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143000" indent="-228600" defTabSz="914400">
              <a:lnSpc>
                <a:spcPct val="100000"/>
              </a:lnSpc>
              <a:tabLst>
                <a:tab pos="0" algn="l"/>
              </a:tabLst>
            </a:pP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143000" indent="-228600" defTabSz="914400">
              <a:lnSpc>
                <a:spcPct val="100000"/>
              </a:lnSpc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C-23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6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Rectangle 8"/>
          <p:cNvSpPr/>
          <p:nvPr/>
        </p:nvSpPr>
        <p:spPr>
          <a:xfrm>
            <a:off x="514440" y="1413000"/>
            <a:ext cx="8888040" cy="52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1" u="none" strike="noStrike">
                <a:solidFill>
                  <a:srgbClr val="0000FF"/>
                </a:solidFill>
                <a:effectLst/>
                <a:uFillTx/>
                <a:latin typeface="Tahoma"/>
                <a:ea typeface="標楷體"/>
              </a:rPr>
              <a:t>【執行相關表單及成果照片】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8" name="文字方塊 10"/>
          <p:cNvSpPr/>
          <p:nvPr/>
        </p:nvSpPr>
        <p:spPr>
          <a:xfrm>
            <a:off x="1641960" y="2041560"/>
            <a:ext cx="1999800" cy="30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相關表單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9" name="文字方塊 11"/>
          <p:cNvSpPr/>
          <p:nvPr/>
        </p:nvSpPr>
        <p:spPr>
          <a:xfrm>
            <a:off x="5997600" y="498168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成果照片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0" name="文字方塊 12"/>
          <p:cNvSpPr/>
          <p:nvPr/>
        </p:nvSpPr>
        <p:spPr>
          <a:xfrm>
            <a:off x="5881680" y="2789280"/>
            <a:ext cx="199980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 anchorCtr="1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成果照片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附拍攝日期</a:t>
            </a:r>
            <a:r>
              <a:rPr lang="en-US" sz="14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1" name="Rectangle 3"/>
          <p:cNvSpPr/>
          <p:nvPr/>
        </p:nvSpPr>
        <p:spPr>
          <a:xfrm>
            <a:off x="683640" y="1943280"/>
            <a:ext cx="3916800" cy="44305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Rectangle 3"/>
          <p:cNvSpPr/>
          <p:nvPr/>
        </p:nvSpPr>
        <p:spPr>
          <a:xfrm>
            <a:off x="4819680" y="1959120"/>
            <a:ext cx="4281120" cy="21031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Rectangle 3"/>
          <p:cNvSpPr/>
          <p:nvPr/>
        </p:nvSpPr>
        <p:spPr>
          <a:xfrm>
            <a:off x="4815000" y="4216320"/>
            <a:ext cx="4296960" cy="2155320"/>
          </a:xfrm>
          <a:prstGeom prst="rect">
            <a:avLst/>
          </a:prstGeom>
          <a:noFill/>
          <a:ln w="9528">
            <a:solidFill>
              <a:srgbClr val="0000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120" tIns="38880" rIns="78120" bIns="3888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四、空污防制等執行情形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C-24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6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五、專任工程人員督察情形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8" name="Rectangle 8"/>
          <p:cNvSpPr/>
          <p:nvPr/>
        </p:nvSpPr>
        <p:spPr>
          <a:xfrm>
            <a:off x="592200" y="1486080"/>
            <a:ext cx="8152920" cy="1314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【說明於施工計畫書訂定之督察時機及頻率、督察紀錄表內容、督察照片及缺失改善情形等情形】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C-25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0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五、專任工程人員督察情形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662" name="Group 144"/>
          <p:cNvGraphicFramePr/>
          <p:nvPr/>
        </p:nvGraphicFramePr>
        <p:xfrm>
          <a:off x="941400" y="1665360"/>
          <a:ext cx="7511400" cy="3791520"/>
        </p:xfrm>
        <a:graphic>
          <a:graphicData uri="http://schemas.openxmlformats.org/drawingml/2006/table">
            <a:tbl>
              <a:tblPr/>
              <a:tblGrid>
                <a:gridCol w="649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9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71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840">
                <a:tc>
                  <a:txBody>
                    <a:bodyPr/>
                    <a:lstStyle/>
                    <a:p>
                      <a:pPr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序號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日期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工程實際進度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zh-TW" sz="1800" b="1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標楷體"/>
                          <a:ea typeface="標楷體"/>
                        </a:rPr>
                        <a:t>重要事項與缺失改善情形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1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4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2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3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4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5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6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7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8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800" b="0" u="none" strike="noStrike">
                          <a:solidFill>
                            <a:srgbClr val="FF0000"/>
                          </a:solidFill>
                          <a:effectLst/>
                          <a:uFillTx/>
                          <a:latin typeface="Tahoma"/>
                          <a:ea typeface="新細明體"/>
                        </a:rPr>
                        <a:t>▪▪▪</a:t>
                      </a:r>
                      <a:endParaRPr lang="en-U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b="0" u="none" strike="noStrike">
                        <a:solidFill>
                          <a:srgbClr val="FF0000"/>
                        </a:solidFill>
                        <a:effectLst/>
                        <a:uFillTx/>
                        <a:latin typeface="Tahoma"/>
                      </a:endParaRPr>
                    </a:p>
                  </a:txBody>
                  <a:tcPr marT="45360" marB="45360">
                    <a:lnL w="12240">
                      <a:solidFill>
                        <a:srgbClr val="0000FF"/>
                      </a:solidFill>
                      <a:prstDash val="solid"/>
                    </a:lnL>
                    <a:lnR w="12240">
                      <a:solidFill>
                        <a:srgbClr val="0000FF"/>
                      </a:solidFill>
                      <a:prstDash val="solid"/>
                    </a:lnR>
                    <a:lnT w="12240">
                      <a:solidFill>
                        <a:srgbClr val="0000FF"/>
                      </a:solidFill>
                      <a:prstDash val="solid"/>
                    </a:lnT>
                    <a:lnB w="12240">
                      <a:solidFill>
                        <a:srgbClr val="0000FF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C-26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4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六、其他說明或執行成果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6" name="Rectangle 8"/>
          <p:cNvSpPr/>
          <p:nvPr/>
        </p:nvSpPr>
        <p:spPr>
          <a:xfrm>
            <a:off x="952560" y="1460520"/>
            <a:ext cx="8241840" cy="449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 dirty="0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 dirty="0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尚待排除障礙</a:t>
            </a:r>
            <a:endParaRPr lang="en-US" sz="36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 dirty="0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2.</a:t>
            </a:r>
            <a:r>
              <a:rPr lang="zh-TW" sz="3600" b="1" u="none" strike="noStrike" dirty="0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需協助事項</a:t>
            </a:r>
            <a:endParaRPr lang="en-US" sz="36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 dirty="0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 dirty="0">
                <a:solidFill>
                  <a:srgbClr val="FF0000"/>
                </a:solidFill>
                <a:effectLst/>
                <a:uFillTx/>
                <a:latin typeface="Times New Roman"/>
                <a:ea typeface="標楷體"/>
              </a:rPr>
              <a:t>特殊執行成果</a:t>
            </a:r>
            <a:endParaRPr lang="en-US" sz="36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dirty="0">
                <a:solidFill>
                  <a:srgbClr val="FF0000"/>
                </a:solidFill>
                <a:latin typeface="Times New Roman"/>
                <a:ea typeface="標楷體"/>
              </a:rPr>
              <a:t>4.</a:t>
            </a:r>
            <a:r>
              <a:rPr lang="zh-TW" altLang="en-US" sz="3600" b="1" dirty="0">
                <a:solidFill>
                  <a:srgbClr val="FF0000"/>
                </a:solidFill>
                <a:latin typeface="Times New Roman"/>
                <a:ea typeface="標楷體"/>
              </a:rPr>
              <a:t>生態檢核、節能減碳檢核辦理情形</a:t>
            </a:r>
            <a:endParaRPr lang="en-US" sz="3600" b="1" dirty="0">
              <a:solidFill>
                <a:srgbClr val="FF0000"/>
              </a:solidFill>
              <a:latin typeface="Times New Roman"/>
              <a:ea typeface="標楷體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C-27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8" name="Rectangle 4"/>
          <p:cNvSpPr/>
          <p:nvPr/>
        </p:nvSpPr>
        <p:spPr>
          <a:xfrm>
            <a:off x="0" y="126828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PlaceHolder 1"/>
          <p:cNvSpPr>
            <a:spLocks noGrp="1"/>
          </p:cNvSpPr>
          <p:nvPr>
            <p:ph/>
          </p:nvPr>
        </p:nvSpPr>
        <p:spPr>
          <a:xfrm>
            <a:off x="552600" y="1943280"/>
            <a:ext cx="89150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algn="l" defTabSz="914400">
              <a:lnSpc>
                <a:spcPct val="100000"/>
              </a:lnSpc>
              <a:spcBef>
                <a:spcPts val="2100"/>
              </a:spcBef>
              <a:buNone/>
              <a:tabLst>
                <a:tab pos="0" algn="l"/>
              </a:tabLst>
            </a:pPr>
            <a:r>
              <a:rPr lang="en-US" sz="8800" b="0" u="none" strike="noStrike">
                <a:solidFill>
                  <a:srgbClr val="000000"/>
                </a:solidFill>
                <a:effectLst/>
                <a:uFillTx/>
                <a:latin typeface="Tahoma"/>
                <a:ea typeface="標楷體"/>
              </a:rPr>
              <a:t>    </a:t>
            </a:r>
            <a:r>
              <a:rPr lang="zh-TW" sz="8800" b="0" u="none" strike="noStrike">
                <a:solidFill>
                  <a:srgbClr val="000066"/>
                </a:solidFill>
                <a:effectLst/>
                <a:uFillTx/>
                <a:latin typeface="Tahoma"/>
                <a:ea typeface="標楷體"/>
              </a:rPr>
              <a:t>報 告 完 畢</a:t>
            </a:r>
            <a:endParaRPr lang="en-US" sz="8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  <a:p>
            <a:pPr marL="343080" indent="-343080" algn="l" defTabSz="914400">
              <a:lnSpc>
                <a:spcPct val="100000"/>
              </a:lnSpc>
              <a:spcBef>
                <a:spcPts val="2100"/>
              </a:spcBef>
              <a:buNone/>
              <a:tabLst>
                <a:tab pos="0" algn="l"/>
              </a:tabLst>
            </a:pPr>
            <a:r>
              <a:rPr lang="en-US" sz="8800" b="0" u="none" strike="noStrike">
                <a:solidFill>
                  <a:srgbClr val="000066"/>
                </a:solidFill>
                <a:effectLst/>
                <a:uFillTx/>
                <a:latin typeface="Tahoma"/>
                <a:ea typeface="標楷體"/>
              </a:rPr>
              <a:t>    敬 請 指 教</a:t>
            </a:r>
            <a:endParaRPr lang="en-US" sz="8800" b="0" u="none" strike="noStrike">
              <a:solidFill>
                <a:srgbClr val="000000"/>
              </a:solidFill>
              <a:effectLst/>
              <a:uFillTx/>
              <a:latin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0CF31F56-3BE6-4010-9923-0B434ABCE15E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7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1C1C1C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二、工程概要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Rectangle 8"/>
          <p:cNvSpPr/>
          <p:nvPr/>
        </p:nvSpPr>
        <p:spPr>
          <a:xfrm>
            <a:off x="952560" y="1460520"/>
            <a:ext cx="8368920" cy="516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3.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工程主要工項</a:t>
            </a:r>
            <a:r>
              <a:rPr lang="en-US" sz="36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</a:t>
            </a:r>
            <a:r>
              <a:rPr lang="zh-TW" sz="36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含比例</a:t>
            </a:r>
            <a:r>
              <a:rPr lang="en-US" sz="3600" b="1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5F7620D7-1089-43AD-9DE0-B9D68CA0F951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8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1C1C1C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二、工程概要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Rectangle 8"/>
          <p:cNvSpPr/>
          <p:nvPr/>
        </p:nvSpPr>
        <p:spPr>
          <a:xfrm>
            <a:off x="952560" y="1460520"/>
            <a:ext cx="8368920" cy="516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4.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工程進度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(1)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預定進度：</a:t>
            </a:r>
            <a:r>
              <a:rPr lang="zh-TW" sz="2800" b="1" u="sng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　　　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％；實際進度：</a:t>
            </a:r>
            <a:r>
              <a:rPr lang="zh-TW" sz="2800" b="1" u="sng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　　　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％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(2)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計算基準：截至</a:t>
            </a:r>
            <a:r>
              <a:rPr lang="en-US" sz="2800" b="1" u="sng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    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年</a:t>
            </a:r>
            <a:r>
              <a:rPr lang="en-US" sz="2800" b="1" u="sng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    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月</a:t>
            </a:r>
            <a:r>
              <a:rPr lang="en-US" sz="2800" b="1" u="sng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    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日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標楷體"/>
                <a:ea typeface="標楷體"/>
              </a:rPr>
              <a:t>(3)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標楷體"/>
                <a:ea typeface="標楷體"/>
              </a:rPr>
              <a:t>進度落後之管理措施及趕工計畫提報審核事宜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5.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估驗計價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(1)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預定支出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(A)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： 　　元；實際支出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(B)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：　　　元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(2)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估驗情形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: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   比率1(A/B):    %;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比率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2(B/</a:t>
            </a:r>
            <a:r>
              <a:rPr lang="zh-TW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契約金額</a:t>
            </a:r>
            <a:r>
              <a:rPr lang="en-US" sz="2800" b="1" u="none" strike="noStrike">
                <a:solidFill>
                  <a:srgbClr val="000000"/>
                </a:solidFill>
                <a:effectLst/>
                <a:uFillTx/>
                <a:latin typeface="標楷體"/>
                <a:ea typeface="標楷體"/>
              </a:rPr>
              <a:t>):    %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r>
              <a:rPr lang="en-US" sz="2800" b="1" u="none" strike="noStrike">
                <a:solidFill>
                  <a:srgbClr val="FF0000"/>
                </a:solidFill>
                <a:effectLst/>
                <a:uFillTx/>
                <a:latin typeface="標楷體"/>
                <a:ea typeface="標楷體"/>
              </a:rPr>
              <a:t>(3)</a:t>
            </a:r>
            <a:r>
              <a:rPr lang="zh-TW" sz="2800" b="1" u="none" strike="noStrike">
                <a:solidFill>
                  <a:srgbClr val="FF0000"/>
                </a:solidFill>
                <a:effectLst/>
                <a:uFillTx/>
                <a:latin typeface="標楷體"/>
                <a:ea typeface="標楷體"/>
              </a:rPr>
              <a:t>簡要說明估驗比率落後原因及因應作法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700"/>
              </a:spcBef>
              <a:tabLst>
                <a:tab pos="0" algn="l"/>
              </a:tabLst>
            </a:pPr>
            <a:endParaRPr lang="en-US" sz="3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投影片編號版面配置區 3"/>
          <p:cNvSpPr/>
          <p:nvPr/>
        </p:nvSpPr>
        <p:spPr>
          <a:xfrm>
            <a:off x="7575480" y="6114960"/>
            <a:ext cx="20635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A-</a:t>
            </a:r>
            <a:fld id="{66901416-6DB2-420E-80D1-FFC04DFD5C59}" type="slidenum">
              <a:rPr lang="en-US" sz="1800" b="0" u="none" strike="noStrike">
                <a:solidFill>
                  <a:srgbClr val="00B050"/>
                </a:solidFill>
                <a:effectLst/>
                <a:uFillTx/>
                <a:latin typeface="Calibri"/>
              </a:rPr>
              <a:t>9</a:t>
            </a:fld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Text Box 9"/>
          <p:cNvSpPr/>
          <p:nvPr/>
        </p:nvSpPr>
        <p:spPr>
          <a:xfrm>
            <a:off x="38160" y="0"/>
            <a:ext cx="9867600" cy="126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 anchorCtr="1">
            <a:noAutofit/>
          </a:bodyPr>
          <a:lstStyle/>
          <a:p>
            <a:endParaRPr lang="en-US" sz="4000" b="1" u="none" strike="noStrike">
              <a:solidFill>
                <a:srgbClr val="0066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Rectangle 11"/>
          <p:cNvSpPr/>
          <p:nvPr/>
        </p:nvSpPr>
        <p:spPr>
          <a:xfrm>
            <a:off x="0" y="1260360"/>
            <a:ext cx="9916920" cy="5364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FFFF00"/>
              </a:gs>
            </a:gsLst>
            <a:lin ang="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tIns="27000" bIns="27000" anchor="ctr">
            <a:noAutofit/>
          </a:bodyPr>
          <a:lstStyle/>
          <a:p>
            <a:endParaRPr lang="en-US" sz="1400" b="1" u="none" strike="noStrike">
              <a:solidFill>
                <a:srgbClr val="008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Rectangle 1030"/>
          <p:cNvSpPr/>
          <p:nvPr/>
        </p:nvSpPr>
        <p:spPr>
          <a:xfrm>
            <a:off x="541440" y="330120"/>
            <a:ext cx="7819560" cy="799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100000"/>
              </a:lnSpc>
              <a:spcBef>
                <a:spcPts val="2200"/>
              </a:spcBef>
              <a:tabLst>
                <a:tab pos="0" algn="l"/>
              </a:tabLst>
            </a:pP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三、品質督導情形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Rectangle 8"/>
          <p:cNvSpPr/>
          <p:nvPr/>
        </p:nvSpPr>
        <p:spPr>
          <a:xfrm>
            <a:off x="952560" y="1460520"/>
            <a:ext cx="4749480" cy="73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901"/>
              </a:spcBef>
              <a:tabLst>
                <a:tab pos="0" algn="l"/>
              </a:tabLst>
            </a:pPr>
            <a:r>
              <a:rPr lang="en-US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1.</a:t>
            </a:r>
            <a:r>
              <a:rPr lang="zh-TW" sz="3600" b="1" u="none" strike="noStrike">
                <a:solidFill>
                  <a:srgbClr val="000000"/>
                </a:solidFill>
                <a:effectLst/>
                <a:uFillTx/>
                <a:latin typeface="Times New Roman"/>
                <a:ea typeface="標楷體"/>
              </a:rPr>
              <a:t>督導組織架構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矩形 25"/>
          <p:cNvSpPr/>
          <p:nvPr/>
        </p:nvSpPr>
        <p:spPr>
          <a:xfrm>
            <a:off x="952560" y="2197080"/>
            <a:ext cx="9161280" cy="523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1701"/>
              </a:spcBef>
              <a:tabLst>
                <a:tab pos="0" algn="l"/>
              </a:tabLst>
            </a:pP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【應含是否設置</a:t>
            </a:r>
            <a:r>
              <a:rPr lang="zh-TW" sz="2800" b="0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工程督導小組</a:t>
            </a:r>
            <a:r>
              <a:rPr lang="zh-TW" sz="2800" b="0" u="none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、成員等，相關規定如下】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8" name="矩形 1"/>
          <p:cNvSpPr/>
          <p:nvPr/>
        </p:nvSpPr>
        <p:spPr>
          <a:xfrm>
            <a:off x="541440" y="5342040"/>
            <a:ext cx="8665920" cy="101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marL="1077840" indent="-107784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【備註】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: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公共工程施工品質管理作業要點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(108.4.30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修正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)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第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15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點第</a:t>
            </a:r>
            <a:r>
              <a:rPr lang="en-US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1</a:t>
            </a:r>
            <a:r>
              <a:rPr lang="zh-TW" sz="2000" b="1" u="sng" strike="noStrike">
                <a:solidFill>
                  <a:srgbClr val="0000FF"/>
                </a:solidFill>
                <a:effectLst/>
                <a:uFillTx/>
                <a:latin typeface="Times New Roman"/>
                <a:ea typeface="標楷體"/>
              </a:rPr>
              <a:t>項「機關應隨時督導工程施工情形，並留存紀錄備查。機關或其上級機關另得視工程需要設置工程督導小組，隨時進行施工品質督導工作。」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end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end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file:///C:/Program%20Files/Microsoft%20Office/Templates/Presentation%20Designs/Blends.pot</Template>
  <TotalTime>32403</TotalTime>
  <Words>4333</Words>
  <Application>Microsoft Office PowerPoint</Application>
  <PresentationFormat>A4 紙張 (210x297 公釐)</PresentationFormat>
  <Paragraphs>1030</Paragraphs>
  <Slides>67</Slides>
  <Notes>32</Notes>
  <HiddenSlides>0</HiddenSlides>
  <MMClips>0</MMClips>
  <ScaleCrop>false</ScaleCrop>
  <HeadingPairs>
    <vt:vector size="8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2</vt:i4>
      </vt:variant>
      <vt:variant>
        <vt:lpstr>內嵌 OLE 伺服程式</vt:lpstr>
      </vt:variant>
      <vt:variant>
        <vt:i4>0</vt:i4>
      </vt:variant>
      <vt:variant>
        <vt:lpstr>投影片標題</vt:lpstr>
      </vt:variant>
      <vt:variant>
        <vt:i4>67</vt:i4>
      </vt:variant>
    </vt:vector>
  </HeadingPairs>
  <TitlesOfParts>
    <vt:vector size="77" baseType="lpstr">
      <vt:lpstr>新細明體</vt:lpstr>
      <vt:lpstr>標楷體</vt:lpstr>
      <vt:lpstr>Arial</vt:lpstr>
      <vt:lpstr>Calibri</vt:lpstr>
      <vt:lpstr>Symbol</vt:lpstr>
      <vt:lpstr>Tahoma</vt:lpstr>
      <vt:lpstr>Times New Roman</vt:lpstr>
      <vt:lpstr>Wingdings</vt:lpstr>
      <vt:lpstr>Blends</vt:lpstr>
      <vt:lpstr>Blends</vt:lpstr>
      <vt:lpstr>PowerPoint 簡報</vt:lpstr>
      <vt:lpstr>PowerPoint 簡報</vt:lpstr>
      <vt:lpstr>簡 報 大 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簡 報 大 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簡 報 大 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世界各國太空科技 簡       述 </dc:title>
  <dc:subject/>
  <dc:creator>user</dc:creator>
  <dc:description/>
  <cp:lastModifiedBy>莊智穎[NSTC]</cp:lastModifiedBy>
  <cp:revision>2389</cp:revision>
  <cp:lastPrinted>2020-05-04T06:08:03Z</cp:lastPrinted>
  <dcterms:created xsi:type="dcterms:W3CDTF">2002-04-17T08:44:05Z</dcterms:created>
  <dcterms:modified xsi:type="dcterms:W3CDTF">2026-06-02T06:19:40Z</dcterms:modified>
  <dc:language>zh-TW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32</vt:i4>
  </property>
  <property fmtid="{D5CDD505-2E9C-101B-9397-08002B2CF9AE}" pid="3" name="PresentationFormat">
    <vt:lpwstr>A4 紙張 (210x297 公釐)</vt:lpwstr>
  </property>
  <property fmtid="{D5CDD505-2E9C-101B-9397-08002B2CF9AE}" pid="4" name="Slides">
    <vt:i4>67</vt:i4>
  </property>
</Properties>
</file>