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9"/>
  </p:notesMasterIdLst>
  <p:handoutMasterIdLst>
    <p:handoutMasterId r:id="rId70"/>
  </p:handoutMasterIdLst>
  <p:sldIdLst>
    <p:sldId id="256" r:id="rId2"/>
    <p:sldId id="426" r:id="rId3"/>
    <p:sldId id="257" r:id="rId4"/>
    <p:sldId id="525" r:id="rId5"/>
    <p:sldId id="428" r:id="rId6"/>
    <p:sldId id="539" r:id="rId7"/>
    <p:sldId id="538" r:id="rId8"/>
    <p:sldId id="540" r:id="rId9"/>
    <p:sldId id="437" r:id="rId10"/>
    <p:sldId id="532" r:id="rId11"/>
    <p:sldId id="444" r:id="rId12"/>
    <p:sldId id="530" r:id="rId13"/>
    <p:sldId id="537" r:id="rId14"/>
    <p:sldId id="524" r:id="rId15"/>
    <p:sldId id="536" r:id="rId16"/>
    <p:sldId id="446" r:id="rId17"/>
    <p:sldId id="448" r:id="rId18"/>
    <p:sldId id="450" r:id="rId19"/>
    <p:sldId id="456" r:id="rId20"/>
    <p:sldId id="454" r:id="rId21"/>
    <p:sldId id="541" r:id="rId22"/>
    <p:sldId id="542" r:id="rId23"/>
    <p:sldId id="462" r:id="rId24"/>
    <p:sldId id="543" r:id="rId25"/>
    <p:sldId id="464" r:id="rId26"/>
    <p:sldId id="467" r:id="rId27"/>
    <p:sldId id="544" r:id="rId28"/>
    <p:sldId id="469" r:id="rId29"/>
    <p:sldId id="471" r:id="rId30"/>
    <p:sldId id="473" r:id="rId31"/>
    <p:sldId id="476" r:id="rId32"/>
    <p:sldId id="527" r:id="rId33"/>
    <p:sldId id="533" r:id="rId34"/>
    <p:sldId id="474" r:id="rId35"/>
    <p:sldId id="548" r:id="rId36"/>
    <p:sldId id="531" r:id="rId37"/>
    <p:sldId id="549" r:id="rId38"/>
    <p:sldId id="553" r:id="rId39"/>
    <p:sldId id="545" r:id="rId40"/>
    <p:sldId id="515" r:id="rId41"/>
    <p:sldId id="550" r:id="rId42"/>
    <p:sldId id="481" r:id="rId43"/>
    <p:sldId id="483" r:id="rId44"/>
    <p:sldId id="559" r:id="rId45"/>
    <p:sldId id="558" r:id="rId46"/>
    <p:sldId id="556" r:id="rId47"/>
    <p:sldId id="557" r:id="rId48"/>
    <p:sldId id="565" r:id="rId49"/>
    <p:sldId id="493" r:id="rId50"/>
    <p:sldId id="491" r:id="rId51"/>
    <p:sldId id="561" r:id="rId52"/>
    <p:sldId id="564" r:id="rId53"/>
    <p:sldId id="501" r:id="rId54"/>
    <p:sldId id="571" r:id="rId55"/>
    <p:sldId id="499" r:id="rId56"/>
    <p:sldId id="505" r:id="rId57"/>
    <p:sldId id="507" r:id="rId58"/>
    <p:sldId id="513" r:id="rId59"/>
    <p:sldId id="534" r:id="rId60"/>
    <p:sldId id="567" r:id="rId61"/>
    <p:sldId id="568" r:id="rId62"/>
    <p:sldId id="569" r:id="rId63"/>
    <p:sldId id="570" r:id="rId64"/>
    <p:sldId id="511" r:id="rId65"/>
    <p:sldId id="529" r:id="rId66"/>
    <p:sldId id="572" r:id="rId67"/>
    <p:sldId id="306" r:id="rId68"/>
  </p:sldIdLst>
  <p:sldSz cx="9906000" cy="6858000" type="A4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F6EF"/>
          </a:solidFill>
        </a:fill>
      </a:tcStyle>
    </a:wholeTbl>
    <a:band1H>
      <a:tcStyle>
        <a:tcBdr/>
        <a:fill>
          <a:solidFill>
            <a:srgbClr val="CBECDE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BECDE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00CC99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00CC99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00CC99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00CC99"/>
          </a:solidFill>
        </a:fill>
      </a:tcStyle>
    </a:firstRow>
  </a:tblStyle>
  <a:tblStyle styleId="{F5AB1C69-6EDB-4FF4-983F-18BD219EF322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wholeTbl>
    <a:band1H>
      <a:tcStyle>
        <a:tcBdr/>
        <a:fill>
          <a:solidFill>
            <a:srgbClr val="FFFFFF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FFFFFF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FFFFFF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FFFFFF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FFFFFF"/>
          </a:solidFill>
        </a:fill>
      </a:tcStyle>
    </a:firstRow>
  </a:tblStyle>
  <a:tblStyle styleId="{5940675A-B579-460E-94D1-54222C63F5D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</a:tcBdr>
      </a:tcStyle>
    </a:wholeTbl>
  </a:tblStyle>
  <a:tblStyle styleId="{69CF1AB2-1976-4502-BF36-3FF5EA218861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00CC99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00CC99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00CC99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00CC99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F6EF"/>
          </a:solidFill>
        </a:fill>
      </a:tcStyle>
    </a:wholeTbl>
    <a:band1H>
      <a:tcStyle>
        <a:tcBdr/>
        <a:fill>
          <a:solidFill>
            <a:srgbClr val="CBECDE"/>
          </a:solidFill>
        </a:fill>
      </a:tcStyle>
    </a:band1H>
    <a:band1V>
      <a:tcStyle>
        <a:tcBdr/>
        <a:fill>
          <a:solidFill>
            <a:srgbClr val="CBECDE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25402" cap="flat" cmpd="sng" algn="ctr">
              <a:solidFill>
                <a:srgbClr val="00CC99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E7F6EF"/>
          </a:solidFill>
        </a:fill>
      </a:tcStyle>
    </a:lastRow>
    <a:firstRow>
      <a:tcTxStyle b="on">
        <a:font>
          <a:latin typeface=""/>
          <a:ea typeface=""/>
          <a:cs typeface=""/>
        </a:font>
      </a:tcTxStyle>
      <a:tcStyle>
        <a:tcBdr/>
        <a:fill>
          <a:solidFill>
            <a:srgbClr val="E7F6EF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149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F74C4AEB-D925-4BD8-B62D-4E2CD212959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6397" cy="4953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979" tIns="45985" rIns="91979" bIns="45985" anchor="t" anchorCtr="0" compatLnSpc="1">
            <a:noAutofit/>
          </a:bodyPr>
          <a:lstStyle/>
          <a:p>
            <a:pPr marL="0" marR="0" lvl="0" indent="0" algn="l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新細明體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CF2A97C-B48F-4A63-961A-97058FC67740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51279" y="0"/>
            <a:ext cx="2946397" cy="4953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979" tIns="45985" rIns="91979" bIns="45985" anchor="t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新細明體"/>
            </a:endParaRP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AE83D2-8FB0-4B7A-9366-7D852ECAC2C7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9432922"/>
            <a:ext cx="2946397" cy="4953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l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新細明體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C26D14F-148E-476E-A9BC-D12FAE084757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51279" y="9432922"/>
            <a:ext cx="2946397" cy="4953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44CDDEB-4804-4718-87D9-864BD6766ECE}" type="slidenum">
              <a:t>‹#›</a:t>
            </a:fld>
            <a:endParaRPr lang="zh-TW" altLang="en-US" sz="12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新細明體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3062967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8763266-0D3C-4ECE-AF95-1815E72FEF35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24178" cy="4603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979" tIns="45985" rIns="91979" bIns="45985" anchor="t" anchorCtr="0" compatLnSpc="1">
            <a:noAutofit/>
          </a:bodyPr>
          <a:lstStyle>
            <a:lvl1pPr marL="0" marR="0" lvl="0" indent="0" algn="l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6600"/>
                </a:solidFill>
                <a:uFillTx/>
                <a:latin typeface="Times New Roman" pitchFamily="18"/>
                <a:ea typeface="新細明體"/>
              </a:defRPr>
            </a:lvl1pPr>
          </a:lstStyle>
          <a:p>
            <a:pPr lvl="0"/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D859DDBA-721F-4368-AD7D-CE2BB0FF943B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46515" y="0"/>
            <a:ext cx="2924178" cy="4603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979" tIns="45985" rIns="91979" bIns="45985" anchor="t" anchorCtr="0" compatLnSpc="1">
            <a:noAutofit/>
          </a:bodyPr>
          <a:lstStyle>
            <a:lvl1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6600"/>
                </a:solidFill>
                <a:uFillTx/>
                <a:latin typeface="Times New Roman" pitchFamily="18"/>
                <a:ea typeface="新細明體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26F4657-5D55-4E37-AC86-8B2E53C75EE3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923928" y="4681535"/>
            <a:ext cx="5000625" cy="45291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979" tIns="45985" rIns="91979" bIns="45985" anchor="t" anchorCtr="0" compatLnSpc="1">
            <a:no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9F9A5042-C58A-4150-AC24-DF1423A877A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442451"/>
            <a:ext cx="2924178" cy="4603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>
            <a:lvl1pPr marL="0" marR="0" lvl="0" indent="0" algn="l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6600"/>
                </a:solidFill>
                <a:uFillTx/>
                <a:latin typeface="Times New Roman" pitchFamily="18"/>
                <a:ea typeface="新細明體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4952F606-0CDE-49CB-9B90-A9F9BF85BF9E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>
            <a:lvl1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006600"/>
                </a:solidFill>
                <a:uFillTx/>
                <a:latin typeface="Times New Roman" pitchFamily="18"/>
                <a:ea typeface="新細明體" pitchFamily="18"/>
              </a:defRPr>
            </a:lvl1pPr>
          </a:lstStyle>
          <a:p>
            <a:pPr lvl="0"/>
            <a:fld id="{752DD947-9E96-47D2-9A1F-8AE7388C0A9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955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zh-TW" sz="1200" b="0" i="0" u="none" strike="noStrike" kern="1200" cap="none" spc="0" baseline="0">
        <a:solidFill>
          <a:srgbClr val="000000"/>
        </a:solidFill>
        <a:uFillTx/>
        <a:latin typeface="Times New Roman" pitchFamily="18"/>
        <a:ea typeface="新細明體"/>
      </a:defRPr>
    </a:lvl1pPr>
    <a:lvl2pPr marL="457200" marR="0" lvl="1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zh-TW" sz="1200" b="0" i="0" u="none" strike="noStrike" kern="1200" cap="none" spc="0" baseline="0">
        <a:solidFill>
          <a:srgbClr val="000000"/>
        </a:solidFill>
        <a:uFillTx/>
        <a:latin typeface="Times New Roman" pitchFamily="18"/>
        <a:ea typeface="新細明體"/>
      </a:defRPr>
    </a:lvl2pPr>
    <a:lvl3pPr marL="914400" marR="0" lvl="2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zh-TW" sz="1200" b="0" i="0" u="none" strike="noStrike" kern="1200" cap="none" spc="0" baseline="0">
        <a:solidFill>
          <a:srgbClr val="000000"/>
        </a:solidFill>
        <a:uFillTx/>
        <a:latin typeface="Times New Roman" pitchFamily="18"/>
        <a:ea typeface="新細明體"/>
      </a:defRPr>
    </a:lvl3pPr>
    <a:lvl4pPr marL="1371600" marR="0" lvl="3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zh-TW" sz="1200" b="0" i="0" u="none" strike="noStrike" kern="1200" cap="none" spc="0" baseline="0">
        <a:solidFill>
          <a:srgbClr val="000000"/>
        </a:solidFill>
        <a:uFillTx/>
        <a:latin typeface="Times New Roman" pitchFamily="18"/>
        <a:ea typeface="新細明體"/>
      </a:defRPr>
    </a:lvl4pPr>
    <a:lvl5pPr marL="1828800" marR="0" lvl="4" indent="0" algn="l" defTabSz="914400" rtl="0" fontAlgn="auto" hangingPunct="0">
      <a:lnSpc>
        <a:spcPct val="100000"/>
      </a:lnSpc>
      <a:spcBef>
        <a:spcPts val="400"/>
      </a:spcBef>
      <a:spcAft>
        <a:spcPts val="0"/>
      </a:spcAft>
      <a:buNone/>
      <a:tabLst/>
      <a:defRPr lang="zh-TW" sz="1200" b="0" i="0" u="none" strike="noStrike" kern="1200" cap="none" spc="0" baseline="0">
        <a:solidFill>
          <a:srgbClr val="000000"/>
        </a:solidFill>
        <a:uFillTx/>
        <a:latin typeface="Times New Roman" pitchFamily="18"/>
        <a:ea typeface="新細明體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A9D5FF0D-1237-4CC0-8432-23F613AD7499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59B3AEF-84DE-46EC-B49B-2EA3AB9ABE17}" type="slidenum">
              <a:t>1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1026">
            <a:extLst>
              <a:ext uri="{FF2B5EF4-FFF2-40B4-BE49-F238E27FC236}">
                <a16:creationId xmlns:a16="http://schemas.microsoft.com/office/drawing/2014/main" id="{274A642F-6F97-4501-BAEA-ACC3A97F32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5963" y="744538"/>
            <a:ext cx="5376862" cy="3724275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1027">
            <a:extLst>
              <a:ext uri="{FF2B5EF4-FFF2-40B4-BE49-F238E27FC236}">
                <a16:creationId xmlns:a16="http://schemas.microsoft.com/office/drawing/2014/main" id="{76ECBA4C-0AC8-4971-9590-022F1136217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8809"/>
          </a:xfrm>
        </p:spPr>
        <p:txBody>
          <a:bodyPr lIns="92692" tIns="46341" rIns="92692" bIns="46341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2D08CDE4-6DEE-4819-B4D7-505C0B99E9C8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A68AA0C-95B0-4609-B3E5-EC9C27BEC045}" type="slidenum">
              <a:t>3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3F84EB-B327-4E9A-BF64-81DEB4E08E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4541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0900FF-01C1-4983-BB2E-AF26BFFA200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6463" y="4714875"/>
            <a:ext cx="4984751" cy="4468809"/>
          </a:xfrm>
        </p:spPr>
        <p:txBody>
          <a:bodyPr lIns="92418" tIns="46204" rIns="92418" bIns="46204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E99037A1-19AA-4E7D-83FA-43569DAACE97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E2AAE7E-08E8-4DE2-9EE7-7A1D5C944A74}" type="slidenum">
              <a:t>4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48BB7D-FCEB-4D72-9C07-E78E024683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78E830D-EC0E-430B-8B80-DD1D83FAF97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E7A32DFE-F509-4406-8C39-960E7DF0B949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EA56F7-D4C2-441E-9D75-4D440414C686}" type="slidenum">
              <a:t>5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5CF94A1-BB76-4FA1-B01D-9B399C21F8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0774EC8-5627-4F9C-B090-FDADD3AC4F7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C94F6218-9D3A-4010-95CE-C8FA29E314AE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6B8EE8F-BE24-4DEE-9171-AB6284E15DD2}" type="slidenum">
              <a:t>6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7131010-311E-4ECD-8EEF-2E62743E2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E8B4582-2E1C-4D53-B945-0358E8FEBA9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0266791A-AFE9-4F62-924E-769CBC6C5714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2B13DBB-F5B5-4812-AE39-CA27BFACF434}" type="slidenum">
              <a:t>7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D9D15B6-A96A-4D28-9952-BACBB270F0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32EFD0-247E-4239-B878-4DC9638825E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540685D4-E31D-4EC3-8235-1860277FF7C2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0336E4B-005D-490C-BCA7-7111B685B7FD}" type="slidenum">
              <a:t>8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7EA6DE3-F624-45BB-98AC-5A3525E033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1F2AEB-45FC-4BC0-ADC3-46372B1F58D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3B2172C5-62A5-4567-AB66-B7B76504960D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6B40F2D-9D68-454F-80D9-D021C59D0A5D}" type="slidenum">
              <a:t>9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F1BA62B-3B7A-48EE-BC3D-1A44E8D453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DBD8DF2-A199-4143-8DCF-2B81A6B291D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5D9B637A-9F9B-4374-B985-F95AEE5F27E1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68049F4-0D2C-4ECC-97A2-A2D9CB07F2D3}" type="slidenum">
              <a:t>10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28900BE-471C-4E20-86B1-810D6D1D18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FB791F6-A37B-46F6-A89C-64500AC4B68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2EC46DBB-9CB3-4FFA-86BC-B2C243838EB5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B112984-7B69-41BE-8E06-32AE2B8C6C17}" type="slidenum">
              <a:t>11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5BBD58-8FAB-436E-AD34-98250D7F87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B4541FA-0E27-4ABF-AFFD-8534DF36C4BB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01574821-DA83-4EE7-918E-A7FCE43F31F3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CFB6808-97D7-4D70-B44D-5682C0FE92F5}" type="slidenum">
              <a:t>12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505113-336D-4820-97A8-CCCFBB21A3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C120B6E-D3B5-4FBA-A621-771E1989EF6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B0C0DC70-15A7-4125-A5D9-8ECC18C3005F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BA0CC4F-CD18-46E8-85BB-D8CDFB8DCDAF}" type="slidenum">
              <a:t>13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BBBF298-B9FD-42C9-9AA8-652835A114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75275" cy="372268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D7DBAD7-1422-469C-B81F-39E6C70B740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4D1D7EA0-D781-4EB2-A2AF-5A7B21E29190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6CD684A-5925-4782-9144-5C8552767903}" type="slidenum">
              <a:t>14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E0CE25-C357-4D5F-9253-59989EA1D0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B6758BD-22C7-4F1F-BED3-D8C9A379EB5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6350B307-257E-42CA-88CF-673A7912B146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3B06D73-687A-43E4-A947-62D0886A5287}" type="slidenum">
              <a:t>15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219C34D-FD25-412E-982B-37D52F8A81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75275" cy="372268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2E93C2-FF81-4433-A78B-93FE898804D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A3A69098-9715-4FCB-B2FE-31B5E6CCC00E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4A90B4B-27A2-4516-ADE1-48797E0877DF}" type="slidenum">
              <a:t>17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922034F-8050-472E-B6EA-59938F1EBA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8" y="744538"/>
            <a:ext cx="5375275" cy="3722687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355FA68-9230-4F87-A1F5-83644D469B9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6463" y="4714875"/>
            <a:ext cx="4984751" cy="4468809"/>
          </a:xfrm>
        </p:spPr>
        <p:txBody>
          <a:bodyPr lIns="92418" tIns="46204" rIns="92418" bIns="46204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1BA40E6E-E810-457B-B8A0-98F523204E23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B9B435E-41A1-43F8-961E-04B6D78F5284}" type="slidenum">
              <a:t>18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9B9737F-2E83-4AB0-A9E4-F0DC292023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967316A-56D5-476B-98C3-E8D6330B3C9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CF10C2B3-C828-45FC-A20F-07B3366E6A67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C1ADFE8-E9D0-4541-A279-A6C474621A53}" type="slidenum">
              <a:t>19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788BC17-E72E-41D6-9942-FB7831D40C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947D63A-0BEC-4CC1-843A-3EF60282DD8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9B635F4E-C6A9-41C8-B253-4185662B3E5D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7B363A-3C96-42B0-A5F6-2B2B4E948DD4}" type="slidenum">
              <a:t>20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C14668-79DA-4FD0-94D2-46A5B3368DA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F171DC-D7CE-4BB0-B3D6-CFC84EE1A29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F13ED103-25C2-4BDC-BFEC-81FC372FE25A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E20AE19-2943-4D1C-A9A3-61673B742DF9}" type="slidenum">
              <a:t>21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051661-9123-4242-8C6D-A754F94A81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4C74CF-AA7B-4060-93D0-0F664788D70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5D0AA4EA-8FC3-4265-A84D-1D2A9625713F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0B72776-93DB-48C9-B5F3-A19AE03895AC}" type="slidenum">
              <a:t>22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573FB6C-0D7D-4C23-AF4C-681A6F06B5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B2B11E-4D93-4B5A-A164-5855C984074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76D893A7-09B8-4182-943A-7CDA12C267A6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2BD6452-0F93-4442-9AD6-ECC958A1BFDD}" type="slidenum">
              <a:t>23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A4C9051-FE49-47F1-BBF7-AA9B8EC332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75275" cy="372268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DA309F-C7C2-4A9C-8739-48634E06297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0D616696-81C4-455A-AE06-D52C8F87C3A0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C9411EB-A577-417A-BDCF-BBE062C34AB0}" type="slidenum">
              <a:t>24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972F013-FB66-497F-909D-A5B0DDB785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4F19E42-7D7F-4C04-9756-B753FBA3D51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68F94828-30BD-4B6A-813E-AD6206E7CB63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CF32903-3543-4271-BD57-A14D51495F27}" type="slidenum">
              <a:t>25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E618291-7E76-4C18-8085-F7A5726560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75275" cy="372268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8080E37-5CDD-4EF1-B968-7FE3A85086D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5DD77D53-B173-489E-B9B0-3F8666DF3F4E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AF8B6EF-0C42-49B8-A0FE-4DFB91831596}" type="slidenum">
              <a:t>26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C79263C-D358-4E7F-ADA4-56B229BAA7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7D7CD78-C093-4504-87DC-5CDC5528146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D6CCC438-9EA1-4073-BBFB-C31EA8B55EFD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9380A76-40A1-4F95-B601-CB63B752F228}" type="slidenum">
              <a:t>27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349641C-5E7E-4118-85AC-BC09E2B322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5E94058-C268-4868-AD24-B114D61EFEB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08BF3D9F-45A0-4FF3-BBFA-1EC57E8AF731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62277FB-2CF6-4FBD-824B-5E5540FC8077}" type="slidenum">
              <a:t>28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2A390F7-D901-4084-B4FB-4E0D5B0F35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4B675C-3F3B-4D61-B034-ECBEDACCADC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294638DF-051B-42E6-9D52-367AA8DA53D5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3CB6FEB-066E-4287-A807-F00FFE19E0DC}" type="slidenum">
              <a:t>29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BD4148E-0C76-4689-A5DE-3D37A5C3DA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0078A0-F7A0-4046-AB66-7208EBDC32B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A7436587-2592-4315-AA2C-22B831377B93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A5F4AD6-1F08-47EA-8AB6-2AD3879031A8}" type="slidenum">
              <a:t>30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5D08E7-FB66-4922-B1E2-F8768369A7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35D937D-F07A-4BA5-87DE-FED1ECE01E4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62DB4317-EACB-452F-8830-5E299AE5A7D4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E5B6043-69CC-45EE-BA5E-22CFD997B528}" type="slidenum">
              <a:t>31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F689DCE-F593-4088-A2B8-DDDEFC73558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F94E41-A44B-49B7-B716-CC836AC3100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B7766A82-A892-435C-AE7A-9379F28CA854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3C47120-BAFB-4CAB-93F2-6FACFE7C79F6}" type="slidenum">
              <a:t>37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F8E2D9-F351-4C79-9250-A820B06949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9225C3-F903-4868-AF16-2FFC17EDA41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C1058DC9-2B90-4D5D-8306-18CF0C3F0C88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D3A6E40-E4F0-43CF-BB2D-1192C417EA6F}" type="slidenum">
              <a:t>38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6C9DA9E-16F5-4683-BBDD-B903E1CBFE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3" y="746122"/>
            <a:ext cx="5375272" cy="3722686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AEED91-86ED-4D3D-8D34-47AB1BDE97C6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1E99102B-4A43-4172-B944-00E005CAB3CF}"/>
              </a:ext>
            </a:extLst>
          </p:cNvPr>
          <p:cNvSpPr txBox="1"/>
          <p:nvPr/>
        </p:nvSpPr>
        <p:spPr>
          <a:xfrm>
            <a:off x="3846515" y="9442451"/>
            <a:ext cx="2924178" cy="4603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979" tIns="45985" rIns="91979" bIns="45985" anchor="b" anchorCtr="0" compatLnSpc="1">
            <a:noAutofit/>
          </a:bodyPr>
          <a:lstStyle/>
          <a:p>
            <a:pPr marL="0" marR="0" lvl="0" indent="0" algn="r" defTabSz="920745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4D2872F-5847-4FD3-A52F-6F6221FA28CC}" type="slidenum">
              <a:t>51</a:t>
            </a:fld>
            <a:endParaRPr lang="zh-TW" altLang="en-US" sz="1200" b="0" i="0" u="none" strike="noStrike" kern="1200" cap="none" spc="0" baseline="0">
              <a:solidFill>
                <a:srgbClr val="006600"/>
              </a:solidFill>
              <a:uFillTx/>
              <a:latin typeface="Times New Roman" pitchFamily="18"/>
              <a:ea typeface="新細明體" pitchFamily="1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6D04D69-9FD1-49E2-917F-B0BC93EF68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2788" y="746125"/>
            <a:ext cx="5375275" cy="372268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E8D840-64A2-4936-A278-F0D7009FF743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903290" y="4714875"/>
            <a:ext cx="4991096" cy="4467228"/>
          </a:xfrm>
        </p:spPr>
        <p:txBody>
          <a:bodyPr lIns="91714" tIns="45857" rIns="91714" bIns="45857"/>
          <a:lstStyle/>
          <a:p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55385FC-D0B3-44E0-80F0-19D0B8F6FDC2}"/>
              </a:ext>
            </a:extLst>
          </p:cNvPr>
          <p:cNvGrpSpPr/>
          <p:nvPr/>
        </p:nvGrpSpPr>
        <p:grpSpPr>
          <a:xfrm>
            <a:off x="0" y="2438403"/>
            <a:ext cx="9759948" cy="1052510"/>
            <a:chOff x="0" y="2438403"/>
            <a:chExt cx="9759948" cy="1052510"/>
          </a:xfrm>
        </p:grpSpPr>
        <p:grpSp>
          <p:nvGrpSpPr>
            <p:cNvPr id="3" name="Group 3">
              <a:extLst>
                <a:ext uri="{FF2B5EF4-FFF2-40B4-BE49-F238E27FC236}">
                  <a16:creationId xmlns:a16="http://schemas.microsoft.com/office/drawing/2014/main" id="{93BDE300-9184-44F7-A3C8-F4D053BB0CCC}"/>
                </a:ext>
              </a:extLst>
            </p:cNvPr>
            <p:cNvGrpSpPr/>
            <p:nvPr/>
          </p:nvGrpSpPr>
          <p:grpSpPr>
            <a:xfrm>
              <a:off x="314453" y="2546347"/>
              <a:ext cx="779617" cy="474665"/>
              <a:chOff x="314453" y="2546347"/>
              <a:chExt cx="779617" cy="474665"/>
            </a:xfrm>
          </p:grpSpPr>
          <p:sp>
            <p:nvSpPr>
              <p:cNvPr id="4" name="Rectangle 4">
                <a:extLst>
                  <a:ext uri="{FF2B5EF4-FFF2-40B4-BE49-F238E27FC236}">
                    <a16:creationId xmlns:a16="http://schemas.microsoft.com/office/drawing/2014/main" id="{2C04BC3C-E810-4F66-812B-EDDE57112AA7}"/>
                  </a:ext>
                </a:extLst>
              </p:cNvPr>
              <p:cNvSpPr/>
              <p:nvPr/>
            </p:nvSpPr>
            <p:spPr>
              <a:xfrm>
                <a:off x="314453" y="2546347"/>
                <a:ext cx="478907" cy="474665"/>
              </a:xfrm>
              <a:prstGeom prst="rect">
                <a:avLst/>
              </a:prstGeom>
              <a:solidFill>
                <a:srgbClr val="3333CC"/>
              </a:solidFill>
              <a:ln cap="flat">
                <a:noFill/>
                <a:prstDash val="solid"/>
              </a:ln>
            </p:spPr>
            <p:txBody>
              <a:bodyPr vert="horz" wrap="none" lIns="91440" tIns="45720" rIns="91440" bIns="45720" anchor="ctr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1" i="0" u="none" strike="noStrike" kern="1200" cap="none" spc="0" baseline="0">
                  <a:solidFill>
                    <a:srgbClr val="008000"/>
                  </a:solidFill>
                  <a:uFillTx/>
                  <a:latin typeface="Times New Roman" pitchFamily="18"/>
                  <a:ea typeface="標楷體" pitchFamily="65"/>
                </a:endParaRPr>
              </a:p>
            </p:txBody>
          </p:sp>
          <p:sp>
            <p:nvSpPr>
              <p:cNvPr id="5" name="Rectangle 5">
                <a:extLst>
                  <a:ext uri="{FF2B5EF4-FFF2-40B4-BE49-F238E27FC236}">
                    <a16:creationId xmlns:a16="http://schemas.microsoft.com/office/drawing/2014/main" id="{F33D06BD-44EF-43CF-9690-DD3DA905E261}"/>
                  </a:ext>
                </a:extLst>
              </p:cNvPr>
              <p:cNvSpPr/>
              <p:nvPr/>
            </p:nvSpPr>
            <p:spPr>
              <a:xfrm>
                <a:off x="733961" y="2546347"/>
                <a:ext cx="360109" cy="474665"/>
              </a:xfrm>
              <a:prstGeom prst="rect">
                <a:avLst/>
              </a:prstGeom>
              <a:gradFill>
                <a:gsLst>
                  <a:gs pos="0">
                    <a:srgbClr val="3333CC"/>
                  </a:gs>
                  <a:gs pos="100000">
                    <a:srgbClr val="FFFFFF"/>
                  </a:gs>
                </a:gsLst>
                <a:lin ang="0"/>
              </a:gradFill>
              <a:ln cap="flat">
                <a:noFill/>
                <a:prstDash val="solid"/>
              </a:ln>
            </p:spPr>
            <p:txBody>
              <a:bodyPr vert="horz" wrap="none" lIns="91440" tIns="45720" rIns="91440" bIns="45720" anchor="ctr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1" i="0" u="none" strike="noStrike" kern="1200" cap="none" spc="0" baseline="0">
                  <a:solidFill>
                    <a:srgbClr val="008000"/>
                  </a:solidFill>
                  <a:uFillTx/>
                  <a:latin typeface="Times New Roman" pitchFamily="18"/>
                  <a:ea typeface="標楷體" pitchFamily="65"/>
                </a:endParaRPr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:a16="http://schemas.microsoft.com/office/drawing/2014/main" id="{C9998D61-23AE-4D33-8A77-62F7FC9706FE}"/>
                </a:ext>
              </a:extLst>
            </p:cNvPr>
            <p:cNvGrpSpPr/>
            <p:nvPr/>
          </p:nvGrpSpPr>
          <p:grpSpPr>
            <a:xfrm>
              <a:off x="452307" y="2968627"/>
              <a:ext cx="801435" cy="474665"/>
              <a:chOff x="452307" y="2968627"/>
              <a:chExt cx="801435" cy="474665"/>
            </a:xfrm>
          </p:grpSpPr>
          <p:sp>
            <p:nvSpPr>
              <p:cNvPr id="7" name="Rectangle 7">
                <a:extLst>
                  <a:ext uri="{FF2B5EF4-FFF2-40B4-BE49-F238E27FC236}">
                    <a16:creationId xmlns:a16="http://schemas.microsoft.com/office/drawing/2014/main" id="{B97E9062-B10E-4BAD-B3DE-C5A7CFF9E97E}"/>
                  </a:ext>
                </a:extLst>
              </p:cNvPr>
              <p:cNvSpPr/>
              <p:nvPr/>
            </p:nvSpPr>
            <p:spPr>
              <a:xfrm>
                <a:off x="452307" y="2968627"/>
                <a:ext cx="459156" cy="474665"/>
              </a:xfrm>
              <a:prstGeom prst="rect">
                <a:avLst/>
              </a:prstGeom>
              <a:solidFill>
                <a:srgbClr val="FFCF01"/>
              </a:solidFill>
              <a:ln cap="flat">
                <a:noFill/>
                <a:prstDash val="solid"/>
              </a:ln>
            </p:spPr>
            <p:txBody>
              <a:bodyPr vert="horz" wrap="none" lIns="91440" tIns="45720" rIns="91440" bIns="45720" anchor="ctr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1" i="0" u="none" strike="noStrike" kern="1200" cap="none" spc="0" baseline="0">
                  <a:solidFill>
                    <a:srgbClr val="008000"/>
                  </a:solidFill>
                  <a:uFillTx/>
                  <a:latin typeface="Times New Roman" pitchFamily="18"/>
                  <a:ea typeface="標楷體" pitchFamily="65"/>
                </a:endParaRPr>
              </a:p>
            </p:txBody>
          </p:sp>
          <p:sp>
            <p:nvSpPr>
              <p:cNvPr id="8" name="Rectangle 8">
                <a:extLst>
                  <a:ext uri="{FF2B5EF4-FFF2-40B4-BE49-F238E27FC236}">
                    <a16:creationId xmlns:a16="http://schemas.microsoft.com/office/drawing/2014/main" id="{B9C5BA28-7210-4B9A-A7A3-1EA8E04F2489}"/>
                  </a:ext>
                </a:extLst>
              </p:cNvPr>
              <p:cNvSpPr/>
              <p:nvPr/>
            </p:nvSpPr>
            <p:spPr>
              <a:xfrm>
                <a:off x="854223" y="2968627"/>
                <a:ext cx="399519" cy="474665"/>
              </a:xfrm>
              <a:prstGeom prst="rect">
                <a:avLst/>
              </a:prstGeom>
              <a:gradFill>
                <a:gsLst>
                  <a:gs pos="0">
                    <a:srgbClr val="FFCF01"/>
                  </a:gs>
                  <a:gs pos="100000">
                    <a:srgbClr val="FFFFFF"/>
                  </a:gs>
                </a:gsLst>
                <a:lin ang="0"/>
              </a:gradFill>
              <a:ln cap="flat">
                <a:noFill/>
                <a:prstDash val="solid"/>
              </a:ln>
            </p:spPr>
            <p:txBody>
              <a:bodyPr vert="horz" wrap="none" lIns="91440" tIns="45720" rIns="91440" bIns="45720" anchor="ctr" anchorCtr="0" compatLnSpc="1">
                <a:noAutofit/>
              </a:bodyPr>
              <a:lstStyle/>
              <a:p>
                <a:pPr marL="0" marR="0" lvl="0" indent="0" algn="l" defTabSz="914400" rtl="0" fontAlgn="auto" hangingPunct="1">
                  <a:lnSpc>
                    <a:spcPct val="100000"/>
                  </a:lnSpc>
                  <a:spcBef>
                    <a:spcPts val="800"/>
                  </a:spcBef>
                  <a:spcAft>
                    <a:spcPts val="0"/>
                  </a:spcAft>
                  <a:buNone/>
                  <a:tabLst/>
                  <a:defRPr sz="1800" b="0" i="0" u="none" strike="noStrike" kern="0" cap="none" spc="0" baseline="0">
                    <a:solidFill>
                      <a:srgbClr val="000000"/>
                    </a:solidFill>
                    <a:uFillTx/>
                  </a:defRPr>
                </a:pPr>
                <a:endParaRPr lang="en-US" sz="1400" b="1" i="0" u="none" strike="noStrike" kern="1200" cap="none" spc="0" baseline="0">
                  <a:solidFill>
                    <a:srgbClr val="008000"/>
                  </a:solidFill>
                  <a:uFillTx/>
                  <a:latin typeface="Times New Roman" pitchFamily="18"/>
                  <a:ea typeface="標楷體" pitchFamily="65"/>
                </a:endParaRPr>
              </a:p>
            </p:txBody>
          </p:sp>
        </p:grpSp>
        <p:sp>
          <p:nvSpPr>
            <p:cNvPr id="9" name="Rectangle 9">
              <a:extLst>
                <a:ext uri="{FF2B5EF4-FFF2-40B4-BE49-F238E27FC236}">
                  <a16:creationId xmlns:a16="http://schemas.microsoft.com/office/drawing/2014/main" id="{EBF48055-B5D7-4160-A4B0-BAE1067CDC5F}"/>
                </a:ext>
              </a:extLst>
            </p:cNvPr>
            <p:cNvSpPr/>
            <p:nvPr/>
          </p:nvSpPr>
          <p:spPr>
            <a:xfrm>
              <a:off x="0" y="2895603"/>
              <a:ext cx="607097" cy="422279"/>
            </a:xfrm>
            <a:prstGeom prst="rect">
              <a:avLst/>
            </a:prstGeom>
            <a:gradFill>
              <a:gsLst>
                <a:gs pos="0">
                  <a:srgbClr val="FFFFFF"/>
                </a:gs>
                <a:gs pos="100000">
                  <a:srgbClr val="FF0000"/>
                </a:gs>
              </a:gsLst>
              <a:lin ang="18900000"/>
            </a:gradFill>
            <a:ln cap="flat">
              <a:noFill/>
              <a:prstDash val="solid"/>
            </a:ln>
          </p:spPr>
          <p:txBody>
            <a:bodyPr vert="horz" wrap="none" lIns="91440" tIns="45720" rIns="91440" bIns="4572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Times New Roman" pitchFamily="18"/>
                <a:ea typeface="標楷體" pitchFamily="65"/>
              </a:endParaRPr>
            </a:p>
          </p:txBody>
        </p:sp>
        <p:sp>
          <p:nvSpPr>
            <p:cNvPr id="10" name="Rectangle 10">
              <a:extLst>
                <a:ext uri="{FF2B5EF4-FFF2-40B4-BE49-F238E27FC236}">
                  <a16:creationId xmlns:a16="http://schemas.microsoft.com/office/drawing/2014/main" id="{64603943-F2EF-4E8F-B151-2D6E263AE213}"/>
                </a:ext>
              </a:extLst>
            </p:cNvPr>
            <p:cNvSpPr/>
            <p:nvPr/>
          </p:nvSpPr>
          <p:spPr>
            <a:xfrm>
              <a:off x="687930" y="2438403"/>
              <a:ext cx="34399" cy="1052510"/>
            </a:xfrm>
            <a:prstGeom prst="rect">
              <a:avLst/>
            </a:prstGeom>
            <a:solidFill>
              <a:srgbClr val="1C1C1C"/>
            </a:solidFill>
            <a:ln cap="flat">
              <a:noFill/>
              <a:prstDash val="solid"/>
            </a:ln>
          </p:spPr>
          <p:txBody>
            <a:bodyPr vert="horz" wrap="none" lIns="91440" tIns="45720" rIns="91440" bIns="4572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Times New Roman" pitchFamily="18"/>
                <a:ea typeface="標楷體" pitchFamily="65"/>
              </a:endParaRPr>
            </a:p>
          </p:txBody>
        </p:sp>
        <p:sp>
          <p:nvSpPr>
            <p:cNvPr id="11" name="Rectangle 11">
              <a:extLst>
                <a:ext uri="{FF2B5EF4-FFF2-40B4-BE49-F238E27FC236}">
                  <a16:creationId xmlns:a16="http://schemas.microsoft.com/office/drawing/2014/main" id="{A0C16339-DD0A-4EEE-A06D-FE886A8A0DA3}"/>
                </a:ext>
              </a:extLst>
            </p:cNvPr>
            <p:cNvSpPr/>
            <p:nvPr/>
          </p:nvSpPr>
          <p:spPr>
            <a:xfrm flipV="1">
              <a:off x="342241" y="3260722"/>
              <a:ext cx="9417707" cy="55558"/>
            </a:xfrm>
            <a:prstGeom prst="rect">
              <a:avLst/>
            </a:prstGeom>
            <a:gradFill>
              <a:gsLst>
                <a:gs pos="0">
                  <a:srgbClr val="1C1C1C"/>
                </a:gs>
                <a:gs pos="100000">
                  <a:srgbClr val="FFFFFF"/>
                </a:gs>
              </a:gsLst>
              <a:lin ang="0"/>
            </a:gradFill>
            <a:ln cap="flat">
              <a:noFill/>
              <a:prstDash val="solid"/>
            </a:ln>
          </p:spPr>
          <p:txBody>
            <a:bodyPr vert="horz" wrap="none" lIns="91440" tIns="45720" rIns="91440" bIns="4572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80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Times New Roman" pitchFamily="18"/>
                <a:ea typeface="標楷體" pitchFamily="65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8474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0C628C2-993A-459E-92E6-8F0667F02B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24243" y="590830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b="0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B1A66FB-D800-4F94-BED3-4545FC75AB3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95303" y="1600200"/>
            <a:ext cx="89154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Rectangle 49">
            <a:extLst>
              <a:ext uri="{FF2B5EF4-FFF2-40B4-BE49-F238E27FC236}">
                <a16:creationId xmlns:a16="http://schemas.microsoft.com/office/drawing/2014/main" id="{44B2D497-1066-4102-BB18-820275137E5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lvl="0"/>
            <a:fld id="{85A74299-1D8D-4FD1-B6C6-67CAF4FFD0F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88131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95C10A6-04A1-4CC5-85F5-0D963EEADEE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82634" y="4406895"/>
            <a:ext cx="8420096" cy="136207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sz="4000" b="1" i="0" u="none" strike="noStrike" kern="0" cap="all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C2F41F9-4ADB-40D2-B381-09AA97A0D02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82634" y="2906713"/>
            <a:ext cx="8420096" cy="150018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None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4" name="Rectangle 49">
            <a:extLst>
              <a:ext uri="{FF2B5EF4-FFF2-40B4-BE49-F238E27FC236}">
                <a16:creationId xmlns:a16="http://schemas.microsoft.com/office/drawing/2014/main" id="{AFCAEEBC-FFF6-42D3-9C70-86D7D5E6633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7551CA-6730-4D45-8FA6-FC45A52075C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993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D55DF9-3394-48F4-AD72-68B2EE39BD6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5303" y="274640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b="0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45A7B4C-6E86-4D6D-A3C9-7C2146CBC5F9}"/>
              </a:ext>
            </a:extLst>
          </p:cNvPr>
          <p:cNvSpPr txBox="1">
            <a:spLocks noGrp="1"/>
          </p:cNvSpPr>
          <p:nvPr>
            <p:ph sz="half" idx="1"/>
          </p:nvPr>
        </p:nvSpPr>
        <p:spPr>
          <a:xfrm>
            <a:off x="495303" y="1600200"/>
            <a:ext cx="4381503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0E3E78E-EC13-492E-A21A-58490BDE02D9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5029200" y="1600200"/>
            <a:ext cx="4381503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5" name="Rectangle 49">
            <a:extLst>
              <a:ext uri="{FF2B5EF4-FFF2-40B4-BE49-F238E27FC236}">
                <a16:creationId xmlns:a16="http://schemas.microsoft.com/office/drawing/2014/main" id="{2D89E088-DDD0-4F5E-8E64-E05BA00D91C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8B3FB4D-A439-467D-8220-84D90A4F91C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120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452A6AB-BD2B-4A37-9861-EC949317EB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5303" y="274640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b="0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EA8C182-2061-49FC-9396-E32B571C334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95303" y="1535113"/>
            <a:ext cx="4376739" cy="6397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lang="zh-TW" sz="2400" b="1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F6B7D25-C356-4580-861D-D97F46104E4F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495303" y="2174872"/>
            <a:ext cx="4376739" cy="395128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1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16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16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83E1F908-7FAC-426B-AC3B-99593E663619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5032372" y="1535113"/>
            <a:ext cx="4378320" cy="6397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lang="zh-TW" sz="2400" b="1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DB6D044B-1A85-4976-A5FE-5B3D6279104F}"/>
              </a:ext>
            </a:extLst>
          </p:cNvPr>
          <p:cNvSpPr txBox="1">
            <a:spLocks noGrp="1"/>
          </p:cNvSpPr>
          <p:nvPr>
            <p:ph sz="quarter" idx="4"/>
          </p:nvPr>
        </p:nvSpPr>
        <p:spPr>
          <a:xfrm>
            <a:off x="5032372" y="2174872"/>
            <a:ext cx="4378320" cy="395128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1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16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16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7" name="Rectangle 49">
            <a:extLst>
              <a:ext uri="{FF2B5EF4-FFF2-40B4-BE49-F238E27FC236}">
                <a16:creationId xmlns:a16="http://schemas.microsoft.com/office/drawing/2014/main" id="{E273CA2D-617A-45A3-9C10-A04186530C9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2952C66-0909-4A6C-AC52-6ABEE9910A4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85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65C7867-42D7-4927-B761-E941F532A5F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5303" y="274640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b="0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Rectangle 49">
            <a:extLst>
              <a:ext uri="{FF2B5EF4-FFF2-40B4-BE49-F238E27FC236}">
                <a16:creationId xmlns:a16="http://schemas.microsoft.com/office/drawing/2014/main" id="{5378450C-B65F-4C2E-9326-F9077F2F0E7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509C6E-572A-439B-BC4C-F48EC02CD55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961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9">
            <a:extLst>
              <a:ext uri="{FF2B5EF4-FFF2-40B4-BE49-F238E27FC236}">
                <a16:creationId xmlns:a16="http://schemas.microsoft.com/office/drawing/2014/main" id="{20C7D837-5998-4AD3-95FB-D378E936571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BBE6C0-5595-4816-91B8-0E3E17B5C3D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53502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2C313CB-74C5-4C49-B3AB-B81DE4630CC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5303" y="273048"/>
            <a:ext cx="3259141" cy="116204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sz="2000" b="1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950BF50-B23C-4C39-B2E3-24182C0CC6C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73498" y="273048"/>
            <a:ext cx="5537204" cy="585311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7B96FF7-97E2-4CE4-ADAD-B6EF7CE6DC4B}"/>
              </a:ext>
            </a:extLst>
          </p:cNvPr>
          <p:cNvSpPr txBox="1">
            <a:spLocks noGrp="1"/>
          </p:cNvSpPr>
          <p:nvPr>
            <p:ph type="body" sz="half" idx="2"/>
          </p:nvPr>
        </p:nvSpPr>
        <p:spPr>
          <a:xfrm>
            <a:off x="495303" y="1435095"/>
            <a:ext cx="3259141" cy="46910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  <a:tabLst/>
              <a:defRPr lang="zh-TW" sz="1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5" name="Rectangle 49">
            <a:extLst>
              <a:ext uri="{FF2B5EF4-FFF2-40B4-BE49-F238E27FC236}">
                <a16:creationId xmlns:a16="http://schemas.microsoft.com/office/drawing/2014/main" id="{790CC0A7-1B23-4D24-9AE0-3C46CF5EFF1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61FB238-1EB3-4730-964C-5B47599E845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915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C879698-7306-44B3-8CC6-7BD215D5218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41508" y="4800600"/>
            <a:ext cx="5943600" cy="56673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sz="2000" b="1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4B17CDAA-0EB7-4381-ADB5-89F6AAD4C28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1941508" y="612776"/>
            <a:ext cx="5943600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lang="en-US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1A17641-DE88-471D-B819-482E9D1FCC16}"/>
              </a:ext>
            </a:extLst>
          </p:cNvPr>
          <p:cNvSpPr txBox="1">
            <a:spLocks noGrp="1"/>
          </p:cNvSpPr>
          <p:nvPr>
            <p:ph type="body" sz="half" idx="2"/>
          </p:nvPr>
        </p:nvSpPr>
        <p:spPr>
          <a:xfrm>
            <a:off x="1941508" y="5367335"/>
            <a:ext cx="5943600" cy="80486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None/>
              <a:tabLst/>
              <a:defRPr lang="zh-TW" sz="1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按一下以編輯母片文字樣式</a:t>
            </a:r>
          </a:p>
        </p:txBody>
      </p:sp>
      <p:sp>
        <p:nvSpPr>
          <p:cNvPr id="5" name="Rectangle 49">
            <a:extLst>
              <a:ext uri="{FF2B5EF4-FFF2-40B4-BE49-F238E27FC236}">
                <a16:creationId xmlns:a16="http://schemas.microsoft.com/office/drawing/2014/main" id="{A484E906-9AA9-4532-AF6C-87D56AEF11A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B1B8106-E99F-4625-B34F-1382ADDFFF3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762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120C5E5-0D5E-4A1B-985C-2AAB8392D4B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5303" y="274640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b="0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7F9C044-5256-4F29-B763-22B1B597B8D5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95303" y="1600200"/>
            <a:ext cx="8915400" cy="4525959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Rectangle 49">
            <a:extLst>
              <a:ext uri="{FF2B5EF4-FFF2-40B4-BE49-F238E27FC236}">
                <a16:creationId xmlns:a16="http://schemas.microsoft.com/office/drawing/2014/main" id="{118B0DC0-B835-4E24-95A8-60A67A6A493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BBCFA79-4A66-49C7-AABB-1D154FB5AE7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422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A887DC9-0207-4055-A9F6-BC8CCAEC0931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181853" y="274640"/>
            <a:ext cx="2228850" cy="5851529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b="0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CE26AB1C-9825-45DC-8140-807D113DF8AE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95303" y="274640"/>
            <a:ext cx="6534146" cy="5851529"/>
          </a:xfrm>
          <a:prstGeom prst="rect">
            <a:avLst/>
          </a:prstGeom>
          <a:noFill/>
          <a:ln>
            <a:noFill/>
          </a:ln>
        </p:spPr>
        <p:txBody>
          <a:bodyPr vert="eaVert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Rectangle 49">
            <a:extLst>
              <a:ext uri="{FF2B5EF4-FFF2-40B4-BE49-F238E27FC236}">
                <a16:creationId xmlns:a16="http://schemas.microsoft.com/office/drawing/2014/main" id="{7D6941AC-0240-4E89-90FE-508AE089AE0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B0D047-2225-4754-B2A2-69BADA4BCD69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070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CA4AC3E-3265-4834-81BB-B05A38FB51A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5303" y="274640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b="0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1912204F-B9FC-4B34-8D4B-EB7D86E0771A}"/>
              </a:ext>
            </a:extLst>
          </p:cNvPr>
          <p:cNvSpPr txBox="1">
            <a:spLocks noGrp="1"/>
          </p:cNvSpPr>
          <p:nvPr>
            <p:ph type="body" sz="half" idx="1"/>
          </p:nvPr>
        </p:nvSpPr>
        <p:spPr>
          <a:xfrm>
            <a:off x="495303" y="1600200"/>
            <a:ext cx="4381503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FA2D68E7-9B0A-4291-B05B-B51E58216D60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5029200" y="1600200"/>
            <a:ext cx="4381503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5" name="Rectangle 49">
            <a:extLst>
              <a:ext uri="{FF2B5EF4-FFF2-40B4-BE49-F238E27FC236}">
                <a16:creationId xmlns:a16="http://schemas.microsoft.com/office/drawing/2014/main" id="{5C08C2C4-D80B-4C5D-BB8E-4A4F7D021A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07D7CD-EAA3-47EA-8E03-02F931FE54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189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標題，文字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987DD05-982B-40CE-BB6D-36CAD4BD28D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5303" y="274640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b="0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30556C2-15FA-4C64-AC48-22D28BC89AD1}"/>
              </a:ext>
            </a:extLst>
          </p:cNvPr>
          <p:cNvSpPr txBox="1">
            <a:spLocks noGrp="1"/>
          </p:cNvSpPr>
          <p:nvPr>
            <p:ph type="body" sz="half" idx="1"/>
          </p:nvPr>
        </p:nvSpPr>
        <p:spPr>
          <a:xfrm>
            <a:off x="495303" y="1600200"/>
            <a:ext cx="4381503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圖表版面配置區 3">
            <a:extLst>
              <a:ext uri="{FF2B5EF4-FFF2-40B4-BE49-F238E27FC236}">
                <a16:creationId xmlns:a16="http://schemas.microsoft.com/office/drawing/2014/main" id="{E7E9E34E-EDB6-445C-AE2F-71399E6AB17A}"/>
              </a:ext>
            </a:extLst>
          </p:cNvPr>
          <p:cNvSpPr txBox="1">
            <a:spLocks noGrp="1"/>
          </p:cNvSpPr>
          <p:nvPr>
            <p:ph type="chart" sz="half" idx="2"/>
          </p:nvPr>
        </p:nvSpPr>
        <p:spPr>
          <a:xfrm>
            <a:off x="5029200" y="1600200"/>
            <a:ext cx="4381503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en-US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endParaRPr lang="en-US"/>
          </a:p>
        </p:txBody>
      </p:sp>
      <p:sp>
        <p:nvSpPr>
          <p:cNvPr id="5" name="Rectangle 49">
            <a:extLst>
              <a:ext uri="{FF2B5EF4-FFF2-40B4-BE49-F238E27FC236}">
                <a16:creationId xmlns:a16="http://schemas.microsoft.com/office/drawing/2014/main" id="{06192ABC-F56F-4353-AAE5-12B1E1CF580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613E77-E4D2-4C9D-A18E-DDFC6FD96DA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8043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>
            <a:extLst>
              <a:ext uri="{FF2B5EF4-FFF2-40B4-BE49-F238E27FC236}">
                <a16:creationId xmlns:a16="http://schemas.microsoft.com/office/drawing/2014/main" id="{273723D0-E4B7-48F7-959B-5DFB6E82E44C}"/>
              </a:ext>
            </a:extLst>
          </p:cNvPr>
          <p:cNvSpPr txBox="1">
            <a:spLocks noGrp="1"/>
          </p:cNvSpPr>
          <p:nvPr>
            <p:ph/>
          </p:nvPr>
        </p:nvSpPr>
        <p:spPr>
          <a:xfrm>
            <a:off x="495303" y="274640"/>
            <a:ext cx="8915400" cy="58515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zh-TW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  <a:lvl2pPr marL="742950" marR="0" lvl="1" indent="-285750" fontAlgn="auto" hangingPunct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FF0000"/>
              </a:buClr>
              <a:buSzPct val="55000"/>
              <a:buFont typeface="Wingdings" pitchFamily="2"/>
              <a:buChar char="n"/>
              <a:tabLst/>
              <a:defRPr lang="zh-TW" sz="28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2pPr>
            <a:lvl3pPr marR="0" lvl="2" fontAlgn="auto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3333CC"/>
              </a:buClr>
              <a:buSzPct val="50000"/>
              <a:buFont typeface="Wingdings" pitchFamily="2"/>
              <a:buChar char="n"/>
              <a:tabLst/>
              <a:defRPr lang="zh-TW" sz="24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3pPr>
            <a:lvl4pPr marR="0" lvl="3" fontAlgn="auto" hangingPunct="0">
              <a:lnSpc>
                <a:spcPct val="100000"/>
              </a:lnSpc>
              <a:spcAft>
                <a:spcPts val="0"/>
              </a:spcAft>
              <a:buClr>
                <a:srgbClr val="FFCF01"/>
              </a:buClr>
              <a:buSzPct val="55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4pPr>
            <a:lvl5pPr marR="0" lvl="4" fontAlgn="auto" hangingPunct="0">
              <a:lnSpc>
                <a:spcPct val="100000"/>
              </a:lnSpc>
              <a:spcAft>
                <a:spcPts val="0"/>
              </a:spcAft>
              <a:buClr>
                <a:srgbClr val="00E4A8"/>
              </a:buClr>
              <a:buSzPct val="50000"/>
              <a:buFont typeface="Wingdings" pitchFamily="2"/>
              <a:buChar char="n"/>
              <a:tabLst/>
              <a:defRPr lang="zh-TW" sz="20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5pPr>
          </a:lstStyle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3" name="Rectangle 49">
            <a:extLst>
              <a:ext uri="{FF2B5EF4-FFF2-40B4-BE49-F238E27FC236}">
                <a16:creationId xmlns:a16="http://schemas.microsoft.com/office/drawing/2014/main" id="{AC48799A-EEC7-41C2-8685-CC7A05540F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535F106-4307-4F86-9C0D-576271BAB96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3734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F7E5024-C552-4E60-83A8-B1092FB5DF1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5303" y="274640"/>
            <a:ext cx="89154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lang="zh-TW" b="0" i="0" u="none" strike="noStrike" kern="0" cap="none" spc="0" baseline="0">
                <a:solidFill>
                  <a:srgbClr val="333399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r>
              <a:rPr lang="zh-TW"/>
              <a:t>按一下以編輯母片標題樣式</a:t>
            </a:r>
          </a:p>
        </p:txBody>
      </p:sp>
      <p:sp>
        <p:nvSpPr>
          <p:cNvPr id="3" name="表格版面配置區 2">
            <a:extLst>
              <a:ext uri="{FF2B5EF4-FFF2-40B4-BE49-F238E27FC236}">
                <a16:creationId xmlns:a16="http://schemas.microsoft.com/office/drawing/2014/main" id="{B0D98F47-F732-4B15-9B50-F77AC7B73A54}"/>
              </a:ext>
            </a:extLst>
          </p:cNvPr>
          <p:cNvSpPr txBox="1">
            <a:spLocks noGrp="1"/>
          </p:cNvSpPr>
          <p:nvPr>
            <p:ph type="tbl" idx="1"/>
          </p:nvPr>
        </p:nvSpPr>
        <p:spPr>
          <a:xfrm>
            <a:off x="495303" y="1600200"/>
            <a:ext cx="89154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342900" marR="0" lvl="0" indent="-342900" fontAlgn="auto" hangingPunct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lang="en-US" sz="3200" b="0" i="0" u="none" strike="noStrike" kern="0" cap="none" spc="0" baseline="0">
                <a:solidFill>
                  <a:srgbClr val="000000"/>
                </a:solidFill>
                <a:uFillTx/>
                <a:latin typeface="Tahoma"/>
                <a:ea typeface="新細明體"/>
              </a:defRPr>
            </a:lvl1pPr>
          </a:lstStyle>
          <a:p>
            <a:pPr lvl="0"/>
            <a:endParaRPr lang="en-US"/>
          </a:p>
        </p:txBody>
      </p:sp>
      <p:sp>
        <p:nvSpPr>
          <p:cNvPr id="4" name="Rectangle 49">
            <a:extLst>
              <a:ext uri="{FF2B5EF4-FFF2-40B4-BE49-F238E27FC236}">
                <a16:creationId xmlns:a16="http://schemas.microsoft.com/office/drawing/2014/main" id="{B43F118D-3C5E-4F36-B7B3-AB392C1BB3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4FC383-3037-4ECE-A308-F787ED7ACCE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223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9">
            <a:extLst>
              <a:ext uri="{FF2B5EF4-FFF2-40B4-BE49-F238E27FC236}">
                <a16:creationId xmlns:a16="http://schemas.microsoft.com/office/drawing/2014/main" id="{BD9780FD-FEDA-4742-B94C-8AA76497EB97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Tahoma" pitchFamily="34"/>
                <a:ea typeface="新細明體" pitchFamily="18"/>
              </a:defRPr>
            </a:lvl1pPr>
          </a:lstStyle>
          <a:p>
            <a:pPr lvl="0"/>
            <a:fld id="{156213CC-1B3B-4E75-8086-ABB086AF70C2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355F9CEF-96E5-40F8-9298-7724015223BD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A3BB90B-C1BC-434E-8B12-F9728FC319F2}" type="slidenum">
              <a:t>1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pic>
        <p:nvPicPr>
          <p:cNvPr id="3" name="Picture 2" descr="magic">
            <a:extLst>
              <a:ext uri="{FF2B5EF4-FFF2-40B4-BE49-F238E27FC236}">
                <a16:creationId xmlns:a16="http://schemas.microsoft.com/office/drawing/2014/main" id="{2D722F5D-3BE0-41E1-B4CB-1CF9AA17D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889497" y="3365504"/>
            <a:ext cx="127001" cy="12700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BD7BA053-C9ED-42F4-BA85-152D9F692072}"/>
              </a:ext>
            </a:extLst>
          </p:cNvPr>
          <p:cNvSpPr/>
          <p:nvPr/>
        </p:nvSpPr>
        <p:spPr>
          <a:xfrm>
            <a:off x="1044573" y="4800600"/>
            <a:ext cx="7927976" cy="147319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1" compatLnSpc="1">
            <a:noAutofit/>
          </a:bodyPr>
          <a:lstStyle/>
          <a:p>
            <a:pPr marL="0" marR="0" lvl="0" indent="0" algn="ctr" defTabSz="914400" rtl="0" fontAlgn="auto" hangingPunct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3200" b="1" i="0" u="none" strike="noStrike" kern="1200" cap="none" spc="0" baseline="0">
              <a:solidFill>
                <a:srgbClr val="006600"/>
              </a:solidFill>
              <a:uFillTx/>
              <a:latin typeface="標楷體" pitchFamily="65"/>
              <a:ea typeface="標楷體" pitchFamily="65"/>
            </a:endParaRP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6D88608-E176-4FA6-9F2D-BDB7570119E6}"/>
              </a:ext>
            </a:extLst>
          </p:cNvPr>
          <p:cNvSpPr/>
          <p:nvPr/>
        </p:nvSpPr>
        <p:spPr>
          <a:xfrm>
            <a:off x="1044573" y="1311277"/>
            <a:ext cx="7653335" cy="264794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4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○○○○○○工程</a:t>
            </a:r>
            <a:br>
              <a:rPr lang="en-US" sz="54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</a:br>
            <a:r>
              <a:rPr lang="zh-TW" sz="54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工程施工查核簡報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AD807E2D-DA1E-4752-BA44-D3F58F40E2FF}"/>
              </a:ext>
            </a:extLst>
          </p:cNvPr>
          <p:cNvSpPr/>
          <p:nvPr/>
        </p:nvSpPr>
        <p:spPr>
          <a:xfrm>
            <a:off x="1689097" y="3400425"/>
            <a:ext cx="6400800" cy="320674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ts val="3500"/>
              </a:lnSpc>
              <a:spcBef>
                <a:spcPts val="1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A.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主辦機關</a:t>
            </a: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/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單位：</a:t>
            </a:r>
            <a:endParaRPr lang="en-US" sz="3200" b="1" i="0" u="none" strike="noStrike" kern="1200" cap="none" spc="0" baseline="0">
              <a:solidFill>
                <a:srgbClr val="0D0D0D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ts val="3500"/>
              </a:lnSpc>
              <a:spcBef>
                <a:spcPts val="1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200" b="1" i="0" u="none" strike="noStrike" kern="1200" cap="none" spc="0" baseline="0">
                <a:solidFill>
                  <a:srgbClr val="FF0000"/>
                </a:solidFill>
                <a:uFillTx/>
                <a:latin typeface="標楷體" pitchFamily="65"/>
                <a:ea typeface="標楷體" pitchFamily="65"/>
              </a:rPr>
              <a:t>專案管理單位：</a:t>
            </a:r>
            <a:endParaRPr lang="en-US" sz="3200" b="1" i="0" u="none" strike="noStrike" kern="1200" cap="none" spc="0" baseline="0">
              <a:solidFill>
                <a:srgbClr val="FF0000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ts val="3500"/>
              </a:lnSpc>
              <a:spcBef>
                <a:spcPts val="1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B.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設計</a:t>
            </a: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/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監造單位：</a:t>
            </a:r>
          </a:p>
          <a:p>
            <a:pPr marL="0" marR="0" lvl="0" indent="0" algn="l" defTabSz="914400" rtl="0" fontAlgn="auto" hangingPunct="1">
              <a:lnSpc>
                <a:spcPts val="3500"/>
              </a:lnSpc>
              <a:spcBef>
                <a:spcPts val="1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C.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承攬廠商：</a:t>
            </a:r>
            <a:endParaRPr lang="en-US" sz="3200" b="1" i="0" u="none" strike="noStrike" kern="1200" cap="none" spc="0" baseline="0">
              <a:solidFill>
                <a:srgbClr val="0D0D0D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ts val="3500"/>
              </a:lnSpc>
              <a:spcBef>
                <a:spcPts val="1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查核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日期</a:t>
            </a: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 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：</a:t>
            </a: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 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○</a:t>
            </a: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 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年</a:t>
            </a: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 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○</a:t>
            </a: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 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月</a:t>
            </a: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 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標楷體" pitchFamily="65"/>
                <a:ea typeface="標楷體" pitchFamily="65"/>
              </a:rPr>
              <a:t>○</a:t>
            </a:r>
            <a:r>
              <a:rPr lang="en-US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 </a:t>
            </a:r>
            <a:r>
              <a:rPr lang="zh-TW" sz="3200" b="1" i="0" u="none" strike="noStrike" kern="1200" cap="none" spc="0" baseline="0">
                <a:solidFill>
                  <a:srgbClr val="0D0D0D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日</a:t>
            </a:r>
          </a:p>
        </p:txBody>
      </p:sp>
      <p:sp>
        <p:nvSpPr>
          <p:cNvPr id="7" name="文字方塊 2">
            <a:extLst>
              <a:ext uri="{FF2B5EF4-FFF2-40B4-BE49-F238E27FC236}">
                <a16:creationId xmlns:a16="http://schemas.microsoft.com/office/drawing/2014/main" id="{734BB13A-EBC5-426E-BD65-80C05AE4D611}"/>
              </a:ext>
            </a:extLst>
          </p:cNvPr>
          <p:cNvSpPr txBox="1"/>
          <p:nvPr/>
        </p:nvSpPr>
        <p:spPr>
          <a:xfrm>
            <a:off x="280985" y="224994"/>
            <a:ext cx="9396410" cy="1246495"/>
          </a:xfrm>
          <a:prstGeom prst="rect">
            <a:avLst/>
          </a:prstGeom>
          <a:solidFill>
            <a:srgbClr val="FFFF00"/>
          </a:solidFill>
          <a:ln w="9528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00"/>
              </a:lnSpc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備註</a:t>
            </a:r>
            <a:r>
              <a:rPr lang="en-US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:1.</a:t>
            </a:r>
            <a:r>
              <a:rPr lang="zh-TW" sz="16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紅色</a:t>
            </a:r>
            <a:r>
              <a:rPr lang="zh-TW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部分，依案件性質填列或刪除。</a:t>
            </a:r>
            <a:endParaRPr lang="en-US" sz="16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ts val="1800"/>
              </a:lnSpc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     2.</a:t>
            </a:r>
            <a:r>
              <a:rPr lang="zh-TW" sz="1600" b="1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藍色</a:t>
            </a:r>
            <a:r>
              <a:rPr lang="zh-TW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部分為說明文字或建議格式，說明文字於編擬時刪除、建議格式可依案件需求調整。</a:t>
            </a:r>
          </a:p>
          <a:p>
            <a:pPr marL="0" marR="0" lvl="0" indent="0" algn="l" defTabSz="914400" rtl="0" fontAlgn="auto" hangingPunct="1">
              <a:lnSpc>
                <a:spcPts val="1800"/>
              </a:lnSpc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     3.</a:t>
            </a:r>
            <a:r>
              <a:rPr lang="zh-TW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簡報請加頁碼，文字注意清晰或另以附件呈現，各單位簡報請先比對整理，</a:t>
            </a:r>
            <a:r>
              <a:rPr lang="zh-TW" sz="1600" b="1" i="0" u="sng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重複性資料可備註頁</a:t>
            </a:r>
            <a:endParaRPr lang="en-US" sz="1600" b="1" i="0" u="sng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ts val="1800"/>
              </a:lnSpc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        </a:t>
            </a:r>
            <a:r>
              <a:rPr lang="zh-TW" sz="1600" b="1" i="0" u="sng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碼</a:t>
            </a:r>
            <a:r>
              <a:rPr lang="zh-TW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，以避免過多重複。</a:t>
            </a:r>
            <a:endParaRPr lang="en-US" sz="16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ts val="1800"/>
              </a:lnSpc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     4.</a:t>
            </a:r>
            <a:r>
              <a:rPr lang="en-US" sz="1600" b="1" i="0" u="none" strike="noStrike" kern="1200" cap="none" spc="0" baseline="0" dirty="0">
                <a:solidFill>
                  <a:srgbClr val="00B050"/>
                </a:solidFill>
                <a:uFillTx/>
                <a:latin typeface="Times New Roman" pitchFamily="18"/>
                <a:ea typeface="標楷體" pitchFamily="65"/>
              </a:rPr>
              <a:t> </a:t>
            </a:r>
            <a:r>
              <a:rPr lang="zh-TW" sz="1600" b="1" i="0" u="none" strike="noStrike" kern="1200" cap="none" spc="0" baseline="0" dirty="0">
                <a:solidFill>
                  <a:srgbClr val="00B050"/>
                </a:solidFill>
                <a:uFillTx/>
                <a:latin typeface="Times New Roman" pitchFamily="18"/>
                <a:ea typeface="標楷體" pitchFamily="65"/>
              </a:rPr>
              <a:t>綠色</a:t>
            </a:r>
            <a:r>
              <a:rPr lang="zh-TW" sz="1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部分為更新處。</a:t>
            </a:r>
          </a:p>
        </p:txBody>
      </p:sp>
      <p:sp>
        <p:nvSpPr>
          <p:cNvPr id="8" name="文字方塊 1">
            <a:extLst>
              <a:ext uri="{FF2B5EF4-FFF2-40B4-BE49-F238E27FC236}">
                <a16:creationId xmlns:a16="http://schemas.microsoft.com/office/drawing/2014/main" id="{1B299B91-CA4E-40B8-8846-495BEB951901}"/>
              </a:ext>
            </a:extLst>
          </p:cNvPr>
          <p:cNvSpPr txBox="1"/>
          <p:nvPr/>
        </p:nvSpPr>
        <p:spPr>
          <a:xfrm>
            <a:off x="8656633" y="0"/>
            <a:ext cx="1203322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1" i="0" u="none" strike="noStrike" kern="1200" cap="none" spc="0" baseline="0" dirty="0">
                <a:solidFill>
                  <a:srgbClr val="32BF72"/>
                </a:solidFill>
                <a:uFillTx/>
                <a:latin typeface="Times New Roman" pitchFamily="18"/>
                <a:ea typeface="標楷體" pitchFamily="65"/>
              </a:rPr>
              <a:t>114.06</a:t>
            </a:r>
            <a:r>
              <a:rPr lang="zh-TW" sz="14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版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050F3CD0-8488-4066-9010-380122AF481F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99DE5F5-FE80-40D8-9C8C-7F760D5F2AEA}" type="slidenum">
              <a:t>2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CBCAA13C-8CE3-4C7D-B19B-D5BE29076304}"/>
              </a:ext>
            </a:extLst>
          </p:cNvPr>
          <p:cNvSpPr/>
          <p:nvPr/>
        </p:nvSpPr>
        <p:spPr>
          <a:xfrm>
            <a:off x="1003297" y="1749420"/>
            <a:ext cx="7653335" cy="436721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4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【A.主辦機關</a:t>
            </a:r>
            <a:r>
              <a:rPr lang="en-US" sz="54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/</a:t>
            </a:r>
            <a:r>
              <a:rPr lang="zh-TW" sz="54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單位】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400" b="1" i="0" u="none" strike="noStrike" kern="1200" cap="none" spc="0" baseline="0">
                <a:solidFill>
                  <a:srgbClr val="FF0000"/>
                </a:solidFill>
                <a:uFillTx/>
                <a:latin typeface="標楷體" pitchFamily="65"/>
                <a:ea typeface="標楷體" pitchFamily="65"/>
              </a:rPr>
              <a:t>【專案管理單位】</a:t>
            </a:r>
            <a:r>
              <a: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Times New Roman" pitchFamily="18"/>
                <a:ea typeface="標楷體" pitchFamily="65"/>
              </a:rPr>
              <a:t> </a:t>
            </a:r>
            <a:endParaRPr lang="en-US" sz="5400" b="1" i="0" u="none" strike="noStrike" kern="1200" cap="none" spc="0" baseline="0">
              <a:solidFill>
                <a:srgbClr val="0000FF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4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簡報</a:t>
            </a:r>
            <a:endParaRPr lang="en-US" sz="54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4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40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報告人</a:t>
            </a:r>
            <a:r>
              <a:rPr lang="en-US" sz="40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/</a:t>
            </a:r>
            <a:r>
              <a:rPr lang="zh-TW" sz="40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職稱：</a:t>
            </a:r>
            <a:r>
              <a:rPr lang="zh-TW" sz="40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○</a:t>
            </a:r>
            <a:r>
              <a:rPr lang="en-US" sz="40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/</a:t>
            </a:r>
            <a:r>
              <a:rPr lang="zh-TW" sz="40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D8A4FC73-3D60-4134-99CF-80D92C80A524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17A5581-57A7-42A6-9B80-51D824875E75}" type="slidenum">
              <a:t>3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pic>
        <p:nvPicPr>
          <p:cNvPr id="3" name="Picture 2" descr="magic">
            <a:extLst>
              <a:ext uri="{FF2B5EF4-FFF2-40B4-BE49-F238E27FC236}">
                <a16:creationId xmlns:a16="http://schemas.microsoft.com/office/drawing/2014/main" id="{996B7E0F-8608-4273-AA80-3ECF0756CED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889497" y="3365504"/>
            <a:ext cx="127001" cy="12700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6">
            <a:extLst>
              <a:ext uri="{FF2B5EF4-FFF2-40B4-BE49-F238E27FC236}">
                <a16:creationId xmlns:a16="http://schemas.microsoft.com/office/drawing/2014/main" id="{BA82E5CA-4EAD-4ED2-9AD9-8BDCEA16BBD1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7C7E3FC-1BA6-4328-943F-C6574B38F26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5701" y="1422404"/>
            <a:ext cx="7531098" cy="5183184"/>
          </a:xfrm>
        </p:spPr>
        <p:txBody>
          <a:bodyPr/>
          <a:lstStyle/>
          <a:p>
            <a:pPr lvl="0" hangingPunct="1">
              <a:spcBef>
                <a:spcPts val="900"/>
              </a:spcBef>
              <a:buNone/>
            </a:pPr>
            <a:r>
              <a:rPr lang="zh-TW" sz="3600" b="1">
                <a:ea typeface="標楷體" pitchFamily="65"/>
              </a:rPr>
              <a:t>一、工程緣起</a:t>
            </a:r>
            <a:endParaRPr lang="en-US" sz="3600" b="1"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>
                <a:ea typeface="標楷體" pitchFamily="65"/>
              </a:rPr>
              <a:t>二、工程概要</a:t>
            </a:r>
            <a:endParaRPr lang="en-US" sz="3600" b="1"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>
                <a:ea typeface="標楷體" pitchFamily="65"/>
              </a:rPr>
              <a:t>三、品質督導情形</a:t>
            </a:r>
            <a:endParaRPr lang="en-US" sz="3600" b="1"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>
                <a:ea typeface="標楷體" pitchFamily="65"/>
              </a:rPr>
              <a:t>四、職安衛及空污等督導情形</a:t>
            </a:r>
            <a:endParaRPr lang="en-US" sz="3600" b="1"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>
                <a:ea typeface="標楷體" pitchFamily="65"/>
              </a:rPr>
              <a:t>五、施工查核作業檢核情形</a:t>
            </a: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>
                <a:solidFill>
                  <a:srgbClr val="FF0000"/>
                </a:solidFill>
                <a:ea typeface="標楷體" pitchFamily="65"/>
              </a:rPr>
              <a:t>六、工程會</a:t>
            </a:r>
            <a:r>
              <a:rPr lang="en-US" sz="3600" b="1">
                <a:solidFill>
                  <a:srgbClr val="FF0000"/>
                </a:solidFill>
                <a:ea typeface="標楷體" pitchFamily="65"/>
              </a:rPr>
              <a:t>(</a:t>
            </a:r>
            <a:r>
              <a:rPr lang="zh-TW" sz="3600" b="1">
                <a:solidFill>
                  <a:srgbClr val="FF0000"/>
                </a:solidFill>
                <a:ea typeface="標楷體" pitchFamily="65"/>
              </a:rPr>
              <a:t>或國科會</a:t>
            </a:r>
            <a:r>
              <a:rPr lang="en-US" sz="3600" b="1">
                <a:solidFill>
                  <a:srgbClr val="FF0000"/>
                </a:solidFill>
                <a:ea typeface="標楷體" pitchFamily="65"/>
              </a:rPr>
              <a:t>)</a:t>
            </a:r>
            <a:r>
              <a:rPr lang="zh-TW" sz="3600" b="1">
                <a:solidFill>
                  <a:srgbClr val="FF0000"/>
                </a:solidFill>
                <a:ea typeface="標楷體" pitchFamily="65"/>
              </a:rPr>
              <a:t>歷次查核</a:t>
            </a:r>
            <a:endParaRPr lang="en-US" sz="3600" b="1">
              <a:solidFill>
                <a:srgbClr val="FF0000"/>
              </a:solidFill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>
                <a:solidFill>
                  <a:srgbClr val="FF0000"/>
                </a:solidFill>
                <a:ea typeface="標楷體" pitchFamily="65"/>
              </a:rPr>
              <a:t>七、其他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BA080208-C090-4A5D-B614-D2167F470EB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76596" y="388940"/>
            <a:ext cx="3454402" cy="850904"/>
          </a:xfrm>
        </p:spPr>
        <p:txBody>
          <a:bodyPr/>
          <a:lstStyle/>
          <a:p>
            <a:pPr lvl="0" hangingPunct="1"/>
            <a:r>
              <a:rPr lang="zh-TW" b="1">
                <a:solidFill>
                  <a:srgbClr val="000000"/>
                </a:solidFill>
                <a:latin typeface="標楷體" pitchFamily="65"/>
                <a:ea typeface="標楷體" pitchFamily="65"/>
              </a:rPr>
              <a:t>簡 報 大 綱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36C226F0-1BA5-4312-AC7A-ECFB681BAA96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F60BE3D-EB04-476C-AAD3-C9F1A94C1383}" type="slidenum">
              <a:t>4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E796D80A-6B62-43CF-87F8-D5584B5F9AE5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06E44ECE-C137-44E1-A259-65917A888AFF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91AE9AC7-5033-4DF8-9E34-D963C95C24B0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一、工程緣起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807AA00D-9FF1-4835-9CD4-30EF5C8F4F95}"/>
              </a:ext>
            </a:extLst>
          </p:cNvPr>
          <p:cNvSpPr txBox="1"/>
          <p:nvPr/>
        </p:nvSpPr>
        <p:spPr>
          <a:xfrm>
            <a:off x="922336" y="1452560"/>
            <a:ext cx="8321670" cy="9016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【簡要說明工程之緣由、經過及目的】</a:t>
            </a: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855980F6-9D08-4B2B-9DFD-D7F53B2B51FC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4119FCE-4F69-4ED2-BAAC-B6B83C77C13D}" type="slidenum">
              <a:t>5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5C012EE0-C457-4E66-8196-B5BA15DC91AC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1C1C1C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EB33EF34-0C58-47BB-B4DC-6ECE808CFFBD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444966B4-8DB7-4156-B592-7DF4E62820DD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二、工程概要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2D5CD7F1-AAD9-4335-8EED-B422876C0B0A}"/>
              </a:ext>
            </a:extLst>
          </p:cNvPr>
          <p:cNvSpPr txBox="1"/>
          <p:nvPr/>
        </p:nvSpPr>
        <p:spPr>
          <a:xfrm>
            <a:off x="952503" y="1460497"/>
            <a:ext cx="8369302" cy="51689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工程平面位置及範圍</a:t>
            </a:r>
            <a:r>
              <a:rPr lang="en-US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含建議查核路線</a:t>
            </a:r>
            <a:r>
              <a:rPr lang="en-US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28D69CBD-6BEA-4DA5-81AE-FC4541B9BB35}"/>
              </a:ext>
            </a:extLst>
          </p:cNvPr>
          <p:cNvSpPr/>
          <p:nvPr/>
        </p:nvSpPr>
        <p:spPr>
          <a:xfrm>
            <a:off x="903290" y="2119314"/>
            <a:ext cx="7096128" cy="4121145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5C1C46F4-5B56-464F-8F9D-872BCC479E5E}"/>
              </a:ext>
            </a:extLst>
          </p:cNvPr>
          <p:cNvSpPr txBox="1"/>
          <p:nvPr/>
        </p:nvSpPr>
        <p:spPr>
          <a:xfrm>
            <a:off x="1755776" y="4044948"/>
            <a:ext cx="5532440" cy="509585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square" lIns="78062" tIns="39035" rIns="78062" bIns="39035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貼附工程平面位置圖及標示範圍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1055B1B6-50EE-4C9C-A610-B03D9356FD97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527D43F-4E3F-4718-BE25-522482B7530D}" type="slidenum">
              <a:t>6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379527CF-A4C2-4FD2-85A3-46339C0919C1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1C1C1C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B368D70A-3BF2-4616-A62A-1F172454AC61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B798CF4B-D68E-4117-8EF5-945C544FE5A1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二、工程概要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4527FE7F-5186-42CC-B697-52271C4DC479}"/>
              </a:ext>
            </a:extLst>
          </p:cNvPr>
          <p:cNvSpPr txBox="1"/>
          <p:nvPr/>
        </p:nvSpPr>
        <p:spPr>
          <a:xfrm>
            <a:off x="952503" y="1217615"/>
            <a:ext cx="8369302" cy="51689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工程基本資料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(1)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預算金額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(2)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底價金額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(3)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決標金額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(4)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標比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決標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/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底價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(5)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決標日期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(6)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開工日期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(7)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契約工期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/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(8)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預訂完工日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(9)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契約變更情形</a:t>
            </a: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內容、次數、原因、責任檢討</a:t>
            </a: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DFE452A1-24DC-48D8-A1B4-CDF0FB0CBF0D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3036348-708F-4E0C-B204-400936480927}" type="slidenum">
              <a:t>7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5FE1D640-1CFA-4F49-85B0-7A7CAA58476C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1C1C1C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BCC1F3F2-BCD3-4C13-BCD9-4EEA43EEE469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3941395C-F618-49E7-9291-4AC525E1A9EC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二、工程概要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EDD4734E-6A9A-485A-A2E5-74BABDA7FCFC}"/>
              </a:ext>
            </a:extLst>
          </p:cNvPr>
          <p:cNvSpPr txBox="1"/>
          <p:nvPr/>
        </p:nvSpPr>
        <p:spPr>
          <a:xfrm>
            <a:off x="952503" y="1460497"/>
            <a:ext cx="8369302" cy="51689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工程主要工項</a:t>
            </a:r>
            <a:r>
              <a:rPr lang="en-US" sz="36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36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含比例</a:t>
            </a:r>
            <a:r>
              <a:rPr lang="en-US" sz="36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64DE3072-9847-4A90-A395-4BFF6365A88C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E1A37E8-5189-4A8B-A67D-E90ECD0F9D68}" type="slidenum">
              <a:t>8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0D38153A-21C4-40ED-84A8-4B4BE21BE383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1C1C1C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BAE62F89-0B24-4A66-B05C-1E4CBDB24C08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8ED55D67-EDD4-4BD6-8437-F32DA359A468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二、工程概要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62FDFE2C-4D5E-4927-9ECF-15B9A48B6F65}"/>
              </a:ext>
            </a:extLst>
          </p:cNvPr>
          <p:cNvSpPr txBox="1"/>
          <p:nvPr/>
        </p:nvSpPr>
        <p:spPr>
          <a:xfrm>
            <a:off x="952503" y="1460497"/>
            <a:ext cx="8369302" cy="51689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4.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工程進度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(1)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預定進度：</a:t>
            </a:r>
            <a:r>
              <a:rPr lang="zh-TW" sz="2800" b="1" i="0" u="sng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　　　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％；實際進度：</a:t>
            </a:r>
            <a:r>
              <a:rPr lang="zh-TW" sz="2800" b="1" i="0" u="sng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　　　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％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(2)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計算基準：截至</a:t>
            </a:r>
            <a:r>
              <a:rPr lang="en-US" sz="2800" b="1" i="0" u="sng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    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年</a:t>
            </a:r>
            <a:r>
              <a:rPr lang="en-US" sz="2800" b="1" i="0" u="sng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    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月</a:t>
            </a:r>
            <a:r>
              <a:rPr lang="en-US" sz="2800" b="1" i="0" u="sng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    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日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標楷體" pitchFamily="65"/>
                <a:ea typeface="標楷體" pitchFamily="65"/>
              </a:rPr>
              <a:t>(3)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標楷體" pitchFamily="65"/>
                <a:ea typeface="標楷體" pitchFamily="65"/>
              </a:rPr>
              <a:t>進度落後之管理措施及趕工計畫提報審核事宜</a:t>
            </a:r>
            <a:endParaRPr lang="en-US" sz="2800" b="1" i="0" u="none" strike="noStrike" kern="1200" cap="none" spc="0" baseline="0">
              <a:solidFill>
                <a:srgbClr val="FF0000"/>
              </a:solidFill>
              <a:uFillTx/>
              <a:latin typeface="標楷體" pitchFamily="65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5.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估驗計價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(1)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預定支出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(A)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：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 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　　元；實際支出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(B)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：　　　元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(2)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估驗情形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: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   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比率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1(A/B):    %;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比率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2(B/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契約金額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):    %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標楷體" pitchFamily="65"/>
                <a:ea typeface="標楷體" pitchFamily="65"/>
              </a:rPr>
              <a:t>(3)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標楷體" pitchFamily="65"/>
                <a:ea typeface="標楷體" pitchFamily="65"/>
              </a:rPr>
              <a:t>簡要說明估驗比率落後原因及因應作法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FF0000"/>
              </a:solidFill>
              <a:uFillTx/>
              <a:latin typeface="標楷體" pitchFamily="65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542D0D8A-ACB5-4FFE-A10D-3E01E493BC16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1ED2E37-4D43-4881-A3D8-5455E53580A8}" type="slidenum">
              <a:t>9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22FD97CE-B7CE-4DA6-958C-CF4E9765C20C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4F4632C2-8F9A-4348-A918-B3F349C20F80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79C3AE71-9137-4745-8765-DE9A4A369064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三、品質督導情形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CFDF45C4-4EE7-457D-B6AD-C96D16D09201}"/>
              </a:ext>
            </a:extLst>
          </p:cNvPr>
          <p:cNvSpPr txBox="1"/>
          <p:nvPr/>
        </p:nvSpPr>
        <p:spPr>
          <a:xfrm>
            <a:off x="952503" y="1460497"/>
            <a:ext cx="4749795" cy="7366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督導組織架構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矩形 25">
            <a:extLst>
              <a:ext uri="{FF2B5EF4-FFF2-40B4-BE49-F238E27FC236}">
                <a16:creationId xmlns:a16="http://schemas.microsoft.com/office/drawing/2014/main" id="{0FD992DE-BF44-4C54-99E3-C689D01CB7AB}"/>
              </a:ext>
            </a:extLst>
          </p:cNvPr>
          <p:cNvSpPr/>
          <p:nvPr/>
        </p:nvSpPr>
        <p:spPr>
          <a:xfrm>
            <a:off x="952503" y="2197102"/>
            <a:ext cx="9161465" cy="52387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【應含是否設置</a:t>
            </a:r>
            <a:r>
              <a:rPr lang="zh-TW" sz="2800" b="0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工程督導小組</a:t>
            </a:r>
            <a:r>
              <a:rPr lang="zh-TW" sz="28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、成員等，相關規定如下】</a:t>
            </a: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id="{C66FB4E2-B028-481D-BEF4-3CB39FAE4856}"/>
              </a:ext>
            </a:extLst>
          </p:cNvPr>
          <p:cNvSpPr/>
          <p:nvPr/>
        </p:nvSpPr>
        <p:spPr>
          <a:xfrm>
            <a:off x="541333" y="5341933"/>
            <a:ext cx="8666161" cy="101599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1077913" marR="0" lvl="0" indent="-1077913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【備註】:公共工程施工品質管理作業要點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(108.4.30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修正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第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15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點第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項「機關應隨時督導工程施工情形，並留存紀錄備查。機關或其上級機關另得視工程需要設置工程督導小組，隨時進行施工品質督導工作。」</a:t>
            </a:r>
            <a:endParaRPr lang="en-US" sz="2000" b="1" i="0" u="sng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F3C4F7D7-5D40-4C8F-86C0-E132157ED070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5A7F4D0-6210-4A20-818A-2A308F5E3E06}" type="slidenum">
              <a:t>10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9AA7A07D-7F8A-48DF-9D29-017C89F57959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007F85EB-6A95-4EB9-8925-EE321DFF195E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86CFE49D-441B-4852-BA95-770D6F2C4838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三、品質督導情形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D28E3C41-B2A4-43C3-8899-D6540E0446BF}"/>
              </a:ext>
            </a:extLst>
          </p:cNvPr>
          <p:cNvSpPr txBox="1"/>
          <p:nvPr/>
        </p:nvSpPr>
        <p:spPr>
          <a:xfrm>
            <a:off x="952503" y="1460497"/>
            <a:ext cx="4749795" cy="7366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2 .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矩形 28">
            <a:extLst>
              <a:ext uri="{FF2B5EF4-FFF2-40B4-BE49-F238E27FC236}">
                <a16:creationId xmlns:a16="http://schemas.microsoft.com/office/drawing/2014/main" id="{248BB442-88E0-4A52-91C1-CF38722C8986}"/>
              </a:ext>
            </a:extLst>
          </p:cNvPr>
          <p:cNvSpPr/>
          <p:nvPr/>
        </p:nvSpPr>
        <p:spPr>
          <a:xfrm>
            <a:off x="581028" y="2174872"/>
            <a:ext cx="9429750" cy="51911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【含辦理方式、頻率、督導紀錄內容、照片、追蹤管制等】</a:t>
            </a:r>
            <a:endParaRPr lang="en-US" sz="2800" b="0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9FB796B8-3AE4-45B4-9602-B42FD4AA8244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41BA246-6DBA-4BDC-B45F-F7B81FBFB3CA}" type="slidenum">
              <a:t>11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BE2B8EA3-55EF-4A46-AD94-046E96910074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00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0F579297-AC0D-4A9A-A3C9-7CFAEC655F25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6E87B0B7-BF05-42D0-A591-A2444F3F2E7E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三、品質督導情形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35A04497-0EFC-43A2-83C0-0EE14C0FE5B4}"/>
              </a:ext>
            </a:extLst>
          </p:cNvPr>
          <p:cNvSpPr txBox="1"/>
          <p:nvPr/>
        </p:nvSpPr>
        <p:spPr>
          <a:xfrm>
            <a:off x="952503" y="1460497"/>
            <a:ext cx="5765804" cy="7366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執行結果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(1)</a:t>
            </a: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工程督導小組： ○次 </a:t>
            </a: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(2)</a:t>
            </a: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主辦單位主管督導：○次</a:t>
            </a: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(3)</a:t>
            </a: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承辦人督導：○次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(4)</a:t>
            </a: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督導統計表</a:t>
            </a: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如下</a:t>
            </a: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7" name="Group 111">
            <a:extLst>
              <a:ext uri="{FF2B5EF4-FFF2-40B4-BE49-F238E27FC236}">
                <a16:creationId xmlns:a16="http://schemas.microsoft.com/office/drawing/2014/main" id="{DAC19F60-19FE-4CD1-BE6F-5EE604F35995}"/>
              </a:ext>
            </a:extLst>
          </p:cNvPr>
          <p:cNvGraphicFramePr>
            <a:graphicFrameLocks noGrp="1"/>
          </p:cNvGraphicFramePr>
          <p:nvPr/>
        </p:nvGraphicFramePr>
        <p:xfrm>
          <a:off x="471492" y="3929067"/>
          <a:ext cx="8353425" cy="22018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708029">
                  <a:extLst>
                    <a:ext uri="{9D8B030D-6E8A-4147-A177-3AD203B41FA5}">
                      <a16:colId xmlns:a16="http://schemas.microsoft.com/office/drawing/2014/main" val="1223764061"/>
                    </a:ext>
                  </a:extLst>
                </a:gridCol>
                <a:gridCol w="1590671">
                  <a:extLst>
                    <a:ext uri="{9D8B030D-6E8A-4147-A177-3AD203B41FA5}">
                      <a16:colId xmlns:a16="http://schemas.microsoft.com/office/drawing/2014/main" val="1990193431"/>
                    </a:ext>
                  </a:extLst>
                </a:gridCol>
                <a:gridCol w="1654177">
                  <a:extLst>
                    <a:ext uri="{9D8B030D-6E8A-4147-A177-3AD203B41FA5}">
                      <a16:colId xmlns:a16="http://schemas.microsoft.com/office/drawing/2014/main" val="3316709621"/>
                    </a:ext>
                  </a:extLst>
                </a:gridCol>
                <a:gridCol w="1865311">
                  <a:extLst>
                    <a:ext uri="{9D8B030D-6E8A-4147-A177-3AD203B41FA5}">
                      <a16:colId xmlns:a16="http://schemas.microsoft.com/office/drawing/2014/main" val="1769311583"/>
                    </a:ext>
                  </a:extLst>
                </a:gridCol>
                <a:gridCol w="1268409">
                  <a:extLst>
                    <a:ext uri="{9D8B030D-6E8A-4147-A177-3AD203B41FA5}">
                      <a16:colId xmlns:a16="http://schemas.microsoft.com/office/drawing/2014/main" val="2405608341"/>
                    </a:ext>
                  </a:extLst>
                </a:gridCol>
                <a:gridCol w="1266828">
                  <a:extLst>
                    <a:ext uri="{9D8B030D-6E8A-4147-A177-3AD203B41FA5}">
                      <a16:colId xmlns:a16="http://schemas.microsoft.com/office/drawing/2014/main" val="4202995729"/>
                    </a:ext>
                  </a:extLst>
                </a:gridCol>
              </a:tblGrid>
              <a:tr h="66357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1" i="0" u="none" strike="noStrike" cap="none" baseline="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督導單位</a:t>
                      </a:r>
                      <a:endParaRPr lang="en-US" sz="1800" b="1" i="0" u="none" strike="noStrike" cap="none" baseline="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/</a:t>
                      </a: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人員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督導日期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缺失項目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改善期限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完成改善日期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0773576"/>
                  </a:ext>
                </a:extLst>
              </a:tr>
              <a:tr h="38417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1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7267500"/>
                  </a:ext>
                </a:extLst>
              </a:tr>
              <a:tr h="38417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2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2278870"/>
                  </a:ext>
                </a:extLst>
              </a:tr>
              <a:tr h="38417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3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8099348"/>
                  </a:ext>
                </a:extLst>
              </a:tr>
              <a:tr h="385767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4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791100"/>
                  </a:ext>
                </a:extLst>
              </a:tr>
            </a:tbl>
          </a:graphicData>
        </a:graphic>
      </p:graphicFrame>
      <p:sp>
        <p:nvSpPr>
          <p:cNvPr id="8" name="矩形 10">
            <a:extLst>
              <a:ext uri="{FF2B5EF4-FFF2-40B4-BE49-F238E27FC236}">
                <a16:creationId xmlns:a16="http://schemas.microsoft.com/office/drawing/2014/main" id="{8F45A067-59FC-4498-936D-31660731A2BF}"/>
              </a:ext>
            </a:extLst>
          </p:cNvPr>
          <p:cNvSpPr/>
          <p:nvPr/>
        </p:nvSpPr>
        <p:spPr>
          <a:xfrm>
            <a:off x="3154359" y="1538285"/>
            <a:ext cx="6302373" cy="116046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【督導單位及人員之次數統計說明】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B5D0E8FA-240B-4D71-A2F6-8F82C31880CB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2A9310C-F1EE-4DCB-864A-6CADA88DC9AC}" type="slidenum">
              <a:t>12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EA7FEB62-E13A-4C13-A105-BDCFC070AA37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E33DFFF5-157B-4654-AB09-7A488C94FDCF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F2D8ED22-6A66-4BFF-BB9E-3D3C4DA3F4D3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四、職安衛及空污等督導情形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43B9607E-8E8C-45E6-928E-8D654C50C74F}"/>
              </a:ext>
            </a:extLst>
          </p:cNvPr>
          <p:cNvSpPr txBox="1"/>
          <p:nvPr/>
        </p:nvSpPr>
        <p:spPr>
          <a:xfrm>
            <a:off x="952503" y="1460497"/>
            <a:ext cx="8534396" cy="29083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000066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670429AA-763F-40CC-BD01-951E41159C6B}"/>
              </a:ext>
            </a:extLst>
          </p:cNvPr>
          <p:cNvSpPr txBox="1"/>
          <p:nvPr/>
        </p:nvSpPr>
        <p:spPr>
          <a:xfrm>
            <a:off x="952503" y="1460497"/>
            <a:ext cx="7477121" cy="7366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職業安全衛生督導情形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空污、噪音防制及環保督導情形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912377A1-70B2-40CA-B375-D0788A77382F}"/>
              </a:ext>
            </a:extLst>
          </p:cNvPr>
          <p:cNvSpPr txBox="1"/>
          <p:nvPr/>
        </p:nvSpPr>
        <p:spPr>
          <a:xfrm>
            <a:off x="642942" y="2876546"/>
            <a:ext cx="8620121" cy="9016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000" b="1" i="0" u="none" strike="noStrike" kern="1200" cap="none" spc="0" baseline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【說明上述各項督導次數、結果、追蹤管制等】</a:t>
            </a:r>
            <a:endParaRPr lang="en-US" sz="3000" b="1" i="0" u="none" strike="noStrike" kern="1200" cap="none" spc="0" baseline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  <p:sp>
        <p:nvSpPr>
          <p:cNvPr id="9" name="矩形 1">
            <a:extLst>
              <a:ext uri="{FF2B5EF4-FFF2-40B4-BE49-F238E27FC236}">
                <a16:creationId xmlns:a16="http://schemas.microsoft.com/office/drawing/2014/main" id="{D07C3166-C65E-4C86-AA02-3D9AD2D976D9}"/>
              </a:ext>
            </a:extLst>
          </p:cNvPr>
          <p:cNvSpPr/>
          <p:nvPr/>
        </p:nvSpPr>
        <p:spPr>
          <a:xfrm>
            <a:off x="225427" y="5634039"/>
            <a:ext cx="8937629" cy="10064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1077913" marR="0" lvl="0" indent="-1077913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1" i="0" u="sng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【備註】:依工程會</a:t>
            </a:r>
            <a:r>
              <a:rPr lang="en-US" sz="2000" b="1" i="0" u="sng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111.1.10</a:t>
            </a:r>
            <a:r>
              <a:rPr lang="zh-TW" sz="2000" b="1" i="0" u="sng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工程管字第</a:t>
            </a:r>
            <a:r>
              <a:rPr lang="en-US" sz="2000" b="1" i="0" u="sng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1100301405</a:t>
            </a:r>
            <a:r>
              <a:rPr lang="zh-TW" sz="2000" b="1" i="0" u="sng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號函，將「工地職業安全」及「工程人員設置」項目列為查核重點，</a:t>
            </a:r>
            <a:r>
              <a:rPr lang="en-US" sz="2000" b="1" i="0" u="sng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108</a:t>
            </a:r>
            <a:r>
              <a:rPr lang="zh-TW" sz="2000" b="1" i="0" u="sng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年開工之工程如採用鋼管施工架，應設置符合</a:t>
            </a:r>
            <a:r>
              <a:rPr lang="en-US" sz="2000" b="1" i="0" u="sng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CNS4750</a:t>
            </a:r>
            <a:r>
              <a:rPr lang="zh-TW" sz="2000" b="1" i="0" u="sng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以上之鋼管施工架。</a:t>
            </a:r>
            <a:endParaRPr lang="en-US" sz="2000" b="1" i="0" u="sng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413E3676-89D5-48B8-8BED-33F306FCDBFC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3B8A4D4-19AD-45C1-8C82-6D8E675C20A3}" type="slidenum">
              <a:t>13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DBEA8B0B-540D-43DD-BCC7-8DEB208223A4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00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68BB9A1D-F5BC-484B-BED3-86491AE64779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D34DC295-BCE2-40B7-8719-6959A82F3EE3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五、施工查核作業檢核情形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DAABC9F7-E702-4F53-B7EF-BAD8F56710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831" y="1372467"/>
            <a:ext cx="4021308" cy="5361743"/>
          </a:xfrm>
          <a:prstGeom prst="rect">
            <a:avLst/>
          </a:prstGeom>
          <a:noFill/>
          <a:ln w="9528" cap="flat">
            <a:solidFill>
              <a:srgbClr val="00B050"/>
            </a:solidFill>
            <a:prstDash val="solid"/>
            <a:miter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99A4F220-6B00-40A8-B0EA-381877EF09D5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10B4E76-BCB6-4500-B7F2-6792D24383BD}" type="slidenum">
              <a:t>14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A3CF89E4-8332-49B4-A712-E15DF44FA7BD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4AA9A0BD-D587-43BD-A62C-E201477A9B83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CA4260B2-ABD6-4DE0-A35F-82F1AA0580F0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六、工程會</a:t>
            </a: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或</a:t>
            </a:r>
            <a:r>
              <a:rPr lang="zh-TW" sz="3600" b="1" i="0" u="none" strike="noStrike" kern="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國科會</a:t>
            </a: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歷次查核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F3CB6479-8D9F-4E66-8EB6-AB1FB166B16D}"/>
              </a:ext>
            </a:extLst>
          </p:cNvPr>
          <p:cNvSpPr txBox="1"/>
          <p:nvPr/>
        </p:nvSpPr>
        <p:spPr>
          <a:xfrm>
            <a:off x="952503" y="1460497"/>
            <a:ext cx="8242301" cy="328295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工程會施工查核之日期、成績、主要缺失項目</a:t>
            </a:r>
            <a:r>
              <a:rPr lang="en-US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3200" b="1" i="0" u="sng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檢附查核紀錄</a:t>
            </a:r>
            <a:r>
              <a:rPr lang="en-US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  <a:r>
              <a:rPr lang="zh-TW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及後續追蹤改善情形</a:t>
            </a:r>
            <a:endParaRPr lang="en-US" sz="32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國家科學及技術委員會施工查核之日期、成績、主要缺失項目</a:t>
            </a:r>
            <a:r>
              <a:rPr lang="en-US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3200" b="1" i="0" u="sng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檢附查核紀錄</a:t>
            </a:r>
            <a:r>
              <a:rPr lang="en-US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  <a:r>
              <a:rPr lang="zh-TW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及後續追蹤改善情形</a:t>
            </a:r>
            <a:endParaRPr lang="en-US" sz="32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品質缺失扣點處置情形</a:t>
            </a:r>
            <a:endParaRPr lang="en-US" sz="32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695FD853-BFF4-4B92-AEFC-D6D5947EF922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4064894-F78A-40D0-A068-5C33C80F1374}" type="slidenum">
              <a:t>15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3DD5E7BA-9225-4222-AAAE-A28106CAFC33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77E14CE1-64B1-4991-821D-D8881681761C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E42FAC37-9F0D-4DD1-ACFF-FAE5A7C2597B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七、其他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C577B526-CBFD-4C20-9709-D67419F78ADC}"/>
              </a:ext>
            </a:extLst>
          </p:cNvPr>
          <p:cNvSpPr txBox="1"/>
          <p:nvPr/>
        </p:nvSpPr>
        <p:spPr>
          <a:xfrm>
            <a:off x="950911" y="3622679"/>
            <a:ext cx="8316916" cy="300990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 </a:t>
            </a:r>
            <a:r>
              <a:rPr lang="zh-TW" sz="18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【備註：為利查核委員便於了解工程執行績效，並納入查核依據，建議由</a:t>
            </a:r>
            <a:endParaRPr lang="en-US" sz="1800" b="1" i="0" u="none" strike="noStrike" kern="1200" cap="none" spc="0" baseline="0" dirty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                  </a:t>
            </a:r>
            <a:r>
              <a:rPr lang="zh-TW" sz="18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主辦機關擇優</a:t>
            </a:r>
            <a:r>
              <a:rPr lang="en-US" sz="18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1</a:t>
            </a:r>
            <a:r>
              <a:rPr lang="zh-TW" sz="18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至</a:t>
            </a:r>
            <a:r>
              <a:rPr lang="en-US" sz="18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3</a:t>
            </a:r>
            <a:r>
              <a:rPr lang="zh-TW" sz="18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項摘要說明各單位之執行成果】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2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尚待排除障礙及因應對策</a:t>
            </a:r>
            <a:endParaRPr lang="en-US" sz="3200" b="1" i="0" u="none" strike="noStrike" kern="1200" cap="none" spc="0" baseline="0" dirty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2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已排除障礙及解決方式</a:t>
            </a:r>
            <a:endParaRPr lang="en-US" sz="3200" b="1" i="0" u="none" strike="noStrike" kern="1200" cap="none" spc="0" baseline="0" dirty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4.</a:t>
            </a:r>
            <a:r>
              <a:rPr lang="zh-TW" sz="32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工程之特殊性</a:t>
            </a:r>
            <a:endParaRPr lang="en-US" sz="3200" b="1" i="0" u="none" strike="noStrike" kern="1200" cap="none" spc="0" baseline="0" dirty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lvl="0" indent="-342900">
              <a:spcBef>
                <a:spcPts val="5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3200" b="1" kern="0" dirty="0">
                <a:solidFill>
                  <a:srgbClr val="92D050"/>
                </a:solidFill>
                <a:latin typeface="Times New Roman" pitchFamily="18"/>
                <a:ea typeface="標楷體" pitchFamily="65"/>
              </a:rPr>
              <a:t>5.</a:t>
            </a:r>
            <a:r>
              <a:rPr lang="zh-TW" altLang="zh-TW" sz="3200" b="1" kern="0" dirty="0">
                <a:solidFill>
                  <a:srgbClr val="92D050"/>
                </a:solidFill>
                <a:latin typeface="Times New Roman" pitchFamily="18"/>
                <a:ea typeface="標楷體" pitchFamily="65"/>
              </a:rPr>
              <a:t>生態檢核及節能減碳檢核辦理情形</a:t>
            </a:r>
            <a:endParaRPr lang="en-US" sz="3200" b="1" i="0" u="none" strike="noStrike" kern="1200" cap="none" spc="0" baseline="0" dirty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7" name="表格 4">
            <a:extLst>
              <a:ext uri="{FF2B5EF4-FFF2-40B4-BE49-F238E27FC236}">
                <a16:creationId xmlns:a16="http://schemas.microsoft.com/office/drawing/2014/main" id="{D3CB280E-707F-4700-9E90-9E5D5FCB0EE7}"/>
              </a:ext>
            </a:extLst>
          </p:cNvPr>
          <p:cNvGraphicFramePr>
            <a:graphicFrameLocks noGrp="1"/>
          </p:cNvGraphicFramePr>
          <p:nvPr/>
        </p:nvGraphicFramePr>
        <p:xfrm>
          <a:off x="1223960" y="1930398"/>
          <a:ext cx="7496177" cy="1654184"/>
        </p:xfrm>
        <a:graphic>
          <a:graphicData uri="http://schemas.openxmlformats.org/drawingml/2006/table">
            <a:tbl>
              <a:tblPr firstRow="1" firstCol="1" bandRow="1">
                <a:effectLst/>
              </a:tblPr>
              <a:tblGrid>
                <a:gridCol w="2129985">
                  <a:extLst>
                    <a:ext uri="{9D8B030D-6E8A-4147-A177-3AD203B41FA5}">
                      <a16:colId xmlns:a16="http://schemas.microsoft.com/office/drawing/2014/main" val="1747707821"/>
                    </a:ext>
                  </a:extLst>
                </a:gridCol>
                <a:gridCol w="5366192">
                  <a:extLst>
                    <a:ext uri="{9D8B030D-6E8A-4147-A177-3AD203B41FA5}">
                      <a16:colId xmlns:a16="http://schemas.microsoft.com/office/drawing/2014/main" val="1463499968"/>
                    </a:ext>
                  </a:extLst>
                </a:gridCol>
              </a:tblGrid>
              <a:tr h="413546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2400" kern="1200">
                          <a:solidFill>
                            <a:srgbClr val="FF0000"/>
                          </a:solidFill>
                          <a:latin typeface="Calibri"/>
                          <a:ea typeface="標楷體"/>
                          <a:cs typeface="Arial"/>
                        </a:rPr>
                        <a:t>單位</a:t>
                      </a:r>
                      <a:endParaRPr lang="zh-TW" sz="2400" kern="1200">
                        <a:solidFill>
                          <a:srgbClr val="FF0000"/>
                        </a:solidFill>
                        <a:latin typeface="Calibri"/>
                        <a:cs typeface="新細明體"/>
                      </a:endParaRPr>
                    </a:p>
                  </a:txBody>
                  <a:tcPr marL="68552" marR="68552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2400" kern="1200">
                          <a:solidFill>
                            <a:srgbClr val="FF0000"/>
                          </a:solidFill>
                          <a:latin typeface="Calibri"/>
                          <a:ea typeface="標楷體"/>
                          <a:cs typeface="Arial"/>
                        </a:rPr>
                        <a:t>自評優點</a:t>
                      </a:r>
                      <a:endParaRPr lang="zh-TW" sz="2400" kern="1200">
                        <a:solidFill>
                          <a:srgbClr val="FF0000"/>
                        </a:solidFill>
                        <a:latin typeface="Calibri"/>
                        <a:cs typeface="新細明體"/>
                      </a:endParaRPr>
                    </a:p>
                  </a:txBody>
                  <a:tcPr marL="68552" marR="68552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6639213"/>
                  </a:ext>
                </a:extLst>
              </a:tr>
              <a:tr h="413546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2400" kern="1200">
                          <a:solidFill>
                            <a:srgbClr val="FF0000"/>
                          </a:solidFill>
                          <a:latin typeface="Calibri"/>
                          <a:ea typeface="標楷體"/>
                          <a:cs typeface="Arial"/>
                        </a:rPr>
                        <a:t>主辦機關</a:t>
                      </a:r>
                      <a:endParaRPr lang="zh-TW" sz="2400" kern="1200">
                        <a:solidFill>
                          <a:srgbClr val="FF0000"/>
                        </a:solidFill>
                        <a:latin typeface="Calibri"/>
                        <a:cs typeface="新細明體"/>
                      </a:endParaRPr>
                    </a:p>
                  </a:txBody>
                  <a:tcPr marL="68552" marR="68552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Aft>
                          <a:spcPts val="0"/>
                        </a:spcAft>
                      </a:pPr>
                      <a:r>
                        <a:rPr lang="en-US" sz="2400" kern="1200">
                          <a:solidFill>
                            <a:srgbClr val="FF0000"/>
                          </a:solidFill>
                          <a:latin typeface="Arial"/>
                          <a:ea typeface="新細明體"/>
                          <a:cs typeface="Times New Roman"/>
                        </a:rPr>
                        <a:t> </a:t>
                      </a:r>
                      <a:endParaRPr lang="zh-TW" sz="2400" kern="1200">
                        <a:solidFill>
                          <a:srgbClr val="FF0000"/>
                        </a:solidFill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52" marR="68552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8987565"/>
                  </a:ext>
                </a:extLst>
              </a:tr>
              <a:tr h="413546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2400" kern="1200">
                          <a:solidFill>
                            <a:srgbClr val="FF0000"/>
                          </a:solidFill>
                          <a:latin typeface="Calibri"/>
                          <a:ea typeface="標楷體"/>
                          <a:cs typeface="Arial"/>
                        </a:rPr>
                        <a:t>監造單位</a:t>
                      </a:r>
                      <a:endParaRPr lang="zh-TW" sz="2400" kern="1200">
                        <a:solidFill>
                          <a:srgbClr val="FF0000"/>
                        </a:solidFill>
                        <a:latin typeface="Calibri"/>
                        <a:cs typeface="新細明體"/>
                      </a:endParaRPr>
                    </a:p>
                  </a:txBody>
                  <a:tcPr marL="68552" marR="68552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Aft>
                          <a:spcPts val="0"/>
                        </a:spcAft>
                      </a:pPr>
                      <a:r>
                        <a:rPr lang="en-US" sz="2400" kern="1200">
                          <a:solidFill>
                            <a:srgbClr val="FF0000"/>
                          </a:solidFill>
                          <a:latin typeface="Arial"/>
                          <a:ea typeface="新細明體"/>
                          <a:cs typeface="Times New Roman"/>
                        </a:rPr>
                        <a:t> </a:t>
                      </a:r>
                      <a:endParaRPr lang="zh-TW" sz="2400" kern="1200">
                        <a:solidFill>
                          <a:srgbClr val="FF0000"/>
                        </a:solidFill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52" marR="68552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9733868"/>
                  </a:ext>
                </a:extLst>
              </a:tr>
              <a:tr h="413546"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2400" kern="1200">
                          <a:solidFill>
                            <a:srgbClr val="FF0000"/>
                          </a:solidFill>
                          <a:latin typeface="Calibri"/>
                          <a:ea typeface="標楷體"/>
                          <a:cs typeface="Arial"/>
                        </a:rPr>
                        <a:t>承攬廠商</a:t>
                      </a:r>
                      <a:endParaRPr lang="zh-TW" sz="2400" kern="1200">
                        <a:solidFill>
                          <a:srgbClr val="FF0000"/>
                        </a:solidFill>
                        <a:latin typeface="Calibri"/>
                        <a:cs typeface="新細明體"/>
                      </a:endParaRPr>
                    </a:p>
                  </a:txBody>
                  <a:tcPr marL="68552" marR="68552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Aft>
                          <a:spcPts val="0"/>
                        </a:spcAft>
                      </a:pPr>
                      <a:r>
                        <a:rPr lang="en-US" sz="2400" kern="1200">
                          <a:solidFill>
                            <a:srgbClr val="FF0000"/>
                          </a:solidFill>
                          <a:latin typeface="Arial"/>
                          <a:ea typeface="新細明體"/>
                          <a:cs typeface="Times New Roman"/>
                        </a:rPr>
                        <a:t> </a:t>
                      </a:r>
                      <a:endParaRPr lang="zh-TW" sz="2400" kern="1200">
                        <a:solidFill>
                          <a:srgbClr val="FF0000"/>
                        </a:solidFill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52" marR="68552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359276"/>
                  </a:ext>
                </a:extLst>
              </a:tr>
            </a:tbl>
          </a:graphicData>
        </a:graphic>
      </p:graphicFrame>
      <p:sp>
        <p:nvSpPr>
          <p:cNvPr id="8" name="Rectangle 8">
            <a:extLst>
              <a:ext uri="{FF2B5EF4-FFF2-40B4-BE49-F238E27FC236}">
                <a16:creationId xmlns:a16="http://schemas.microsoft.com/office/drawing/2014/main" id="{985748EE-454F-4B0A-B43C-6158C87100FA}"/>
              </a:ext>
            </a:extLst>
          </p:cNvPr>
          <p:cNvSpPr txBox="1"/>
          <p:nvPr/>
        </p:nvSpPr>
        <p:spPr>
          <a:xfrm>
            <a:off x="950911" y="1314449"/>
            <a:ext cx="8316916" cy="61594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2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各單位執行績效</a:t>
            </a:r>
            <a:endParaRPr lang="en-US" sz="32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EA888F90-1A9C-4E7E-BD80-2DBA450B596A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0D8ACEB-6859-47EC-8DF3-BAF5113E1398}" type="slidenum">
              <a:t>16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CD818DFA-E92C-4536-9113-468D0895037B}"/>
              </a:ext>
            </a:extLst>
          </p:cNvPr>
          <p:cNvSpPr/>
          <p:nvPr/>
        </p:nvSpPr>
        <p:spPr>
          <a:xfrm>
            <a:off x="1003297" y="1749420"/>
            <a:ext cx="7653335" cy="402113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4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【B.設計</a:t>
            </a:r>
            <a:r>
              <a:rPr lang="en-US" sz="54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/</a:t>
            </a:r>
            <a:r>
              <a:rPr lang="zh-TW" sz="54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監造單位】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4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簡報</a:t>
            </a:r>
            <a:endParaRPr lang="en-US" sz="54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4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40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報告人</a:t>
            </a:r>
            <a:r>
              <a:rPr lang="en-US" sz="40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/</a:t>
            </a:r>
            <a:r>
              <a:rPr lang="zh-TW" sz="40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職務：</a:t>
            </a:r>
            <a:r>
              <a:rPr lang="zh-TW" sz="40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○</a:t>
            </a:r>
            <a:r>
              <a:rPr lang="en-US" sz="40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/○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4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881CCAB3-27AA-438A-B0A1-D3F6827E18E4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2B5F1C1-6639-440D-9FF1-137FFCDF88B7}" type="slidenum">
              <a:t>17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pic>
        <p:nvPicPr>
          <p:cNvPr id="3" name="Picture 2" descr="magic">
            <a:extLst>
              <a:ext uri="{FF2B5EF4-FFF2-40B4-BE49-F238E27FC236}">
                <a16:creationId xmlns:a16="http://schemas.microsoft.com/office/drawing/2014/main" id="{25A56019-3095-4540-A1A3-25292F08DA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889497" y="3365504"/>
            <a:ext cx="127001" cy="12700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6">
            <a:extLst>
              <a:ext uri="{FF2B5EF4-FFF2-40B4-BE49-F238E27FC236}">
                <a16:creationId xmlns:a16="http://schemas.microsoft.com/office/drawing/2014/main" id="{18589B15-B767-4E4C-9E03-B6E4163CDD60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993607DF-C1A6-4229-95FB-82E1A90F59C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55701" y="1422404"/>
            <a:ext cx="7873998" cy="4197352"/>
          </a:xfrm>
        </p:spPr>
        <p:txBody>
          <a:bodyPr/>
          <a:lstStyle/>
          <a:p>
            <a:pPr lvl="0" hangingPunct="1">
              <a:spcBef>
                <a:spcPts val="900"/>
              </a:spcBef>
              <a:buNone/>
            </a:pPr>
            <a:r>
              <a:rPr lang="zh-TW" sz="3600" b="1" dirty="0">
                <a:ea typeface="標楷體" pitchFamily="65"/>
              </a:rPr>
              <a:t>一、設計概要及工程現況</a:t>
            </a:r>
            <a:endParaRPr lang="en-US" sz="3600" b="1" dirty="0"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 dirty="0">
                <a:ea typeface="標楷體" pitchFamily="65"/>
              </a:rPr>
              <a:t>二、監造作業執行情形</a:t>
            </a:r>
            <a:endParaRPr lang="en-US" sz="3600" b="1" dirty="0"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 dirty="0">
                <a:ea typeface="標楷體" pitchFamily="65"/>
              </a:rPr>
              <a:t>三、品質</a:t>
            </a:r>
            <a:r>
              <a:rPr lang="zh-TW" sz="3600" b="1" dirty="0">
                <a:solidFill>
                  <a:schemeClr val="tx1"/>
                </a:solidFill>
                <a:ea typeface="標楷體" pitchFamily="65"/>
              </a:rPr>
              <a:t>查</a:t>
            </a:r>
            <a:r>
              <a:rPr lang="zh-TW" sz="3600" b="1" dirty="0">
                <a:ea typeface="標楷體" pitchFamily="65"/>
              </a:rPr>
              <a:t>證執行成果</a:t>
            </a:r>
            <a:endParaRPr lang="en-US" sz="3600" b="1" dirty="0"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 dirty="0">
                <a:ea typeface="標楷體" pitchFamily="65"/>
              </a:rPr>
              <a:t>四、工程進度及差異分析</a:t>
            </a:r>
            <a:endParaRPr lang="en-US" sz="3600" b="1" dirty="0"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 dirty="0">
                <a:ea typeface="標楷體" pitchFamily="65"/>
              </a:rPr>
              <a:t>五、職安衛及空污等查驗情形</a:t>
            </a:r>
            <a:endParaRPr lang="en-US" sz="3600" b="1" dirty="0">
              <a:ea typeface="標楷體" pitchFamily="65"/>
            </a:endParaRPr>
          </a:p>
          <a:p>
            <a:pPr lvl="0" hangingPunct="1">
              <a:spcBef>
                <a:spcPts val="900"/>
              </a:spcBef>
              <a:buNone/>
            </a:pPr>
            <a:r>
              <a:rPr lang="zh-TW" sz="3600" b="1" dirty="0">
                <a:solidFill>
                  <a:srgbClr val="FF0000"/>
                </a:solidFill>
                <a:ea typeface="標楷體" pitchFamily="65"/>
              </a:rPr>
              <a:t>六、其他重要紀事或成果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3B8C511F-00DF-4BB4-A62A-667D521661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76596" y="388940"/>
            <a:ext cx="3454402" cy="850904"/>
          </a:xfrm>
        </p:spPr>
        <p:txBody>
          <a:bodyPr/>
          <a:lstStyle/>
          <a:p>
            <a:pPr lvl="0" hangingPunct="1"/>
            <a:r>
              <a:rPr lang="zh-TW" b="1">
                <a:solidFill>
                  <a:srgbClr val="000000"/>
                </a:solidFill>
                <a:latin typeface="標楷體" pitchFamily="65"/>
                <a:ea typeface="標楷體" pitchFamily="65"/>
              </a:rPr>
              <a:t>簡 報 大 綱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07A077AA-F709-4BBD-951F-96C7163AD22B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00C7630-F85C-4679-9727-0EDD788EE582}" type="slidenum">
              <a:t>18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755AC586-E30B-4E22-B4F5-13E0174604FF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993D9BF3-6E7A-429B-A2DB-760FD64CA423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52DE9EC9-CEEF-4855-A80A-1336A56DD5B6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一、設計概要及工程現況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18D70A8B-D66B-4805-B5D8-D0EFC8336A5E}"/>
              </a:ext>
            </a:extLst>
          </p:cNvPr>
          <p:cNvSpPr txBox="1"/>
          <p:nvPr/>
        </p:nvSpPr>
        <p:spPr>
          <a:xfrm>
            <a:off x="766760" y="1376364"/>
            <a:ext cx="8158157" cy="30479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設計概要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【例如以主要設計圖簡要說明設計理念與需求】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工程概況及完成情形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【說明主要施工項目、金額、比率及完成</a:t>
            </a: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情形</a:t>
            </a: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】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契約變更情形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【詳細說明變更內容</a:t>
            </a: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工期或經費等</a:t>
            </a: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、原因、責任檢討、行政作業進度、符合契約變更作業期限情形】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A4647E48-D230-4210-98CA-D95F287E8679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2FFF97B-E6DF-4AEC-AE7D-61F91C0D80A2}" type="slidenum">
              <a:t>19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A5E3DAA6-235D-4E57-996F-B7EB2F53DBAF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315CFB31-8789-4AB3-951A-DF698A5FF5B6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FAF6DD77-9E41-4606-AE09-0F93DD12AB38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5DE31F2A-EAA4-438E-8ECB-4DB35685B336}"/>
              </a:ext>
            </a:extLst>
          </p:cNvPr>
          <p:cNvSpPr txBox="1"/>
          <p:nvPr/>
        </p:nvSpPr>
        <p:spPr>
          <a:xfrm>
            <a:off x="723903" y="1485900"/>
            <a:ext cx="8153403" cy="48894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監造計畫摘要說明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【例如編擬依據、章節內容、編修及核定歷程等說明】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F6DB7A90-DF30-48DC-9EBE-5588FFB8F746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0549FA8-3306-4844-AF32-A5CB5F58E2F3}" type="slidenum">
              <a:t>20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2FF4B828-9906-43AC-A079-A6578E203C7A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E6823A6C-5912-4C63-84E3-D1F14798647F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CF82C104-E391-471C-BFFC-4F747EFB0E04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C3BF3B77-D35E-41E9-879A-15EC94A373CE}"/>
              </a:ext>
            </a:extLst>
          </p:cNvPr>
          <p:cNvSpPr txBox="1"/>
          <p:nvPr/>
        </p:nvSpPr>
        <p:spPr>
          <a:xfrm>
            <a:off x="723903" y="1485900"/>
            <a:ext cx="8637586" cy="7366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監造組織及權責分工</a:t>
            </a: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含投保及兼職情形</a:t>
            </a: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7" name="矩形 18">
            <a:extLst>
              <a:ext uri="{FF2B5EF4-FFF2-40B4-BE49-F238E27FC236}">
                <a16:creationId xmlns:a16="http://schemas.microsoft.com/office/drawing/2014/main" id="{3E1D3F2E-185D-483F-A8B2-61F8B9DE841D}"/>
              </a:ext>
            </a:extLst>
          </p:cNvPr>
          <p:cNvSpPr/>
          <p:nvPr/>
        </p:nvSpPr>
        <p:spPr>
          <a:xfrm>
            <a:off x="3378195" y="2171699"/>
            <a:ext cx="2349495" cy="669926"/>
          </a:xfrm>
          <a:prstGeom prst="rect">
            <a:avLst/>
          </a:prstGeom>
          <a:noFill/>
          <a:ln w="12701" cap="flat">
            <a:solidFill>
              <a:srgbClr val="0000FF"/>
            </a:solidFill>
            <a:prstDash val="solid"/>
            <a:round/>
          </a:ln>
        </p:spPr>
        <p:txBody>
          <a:bodyPr vert="horz" wrap="square" lIns="91440" tIns="179999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管理階層</a:t>
            </a:r>
          </a:p>
          <a:p>
            <a:pPr marL="0" marR="0" lvl="0" indent="0" algn="ctr" defTabSz="914400" rtl="0" fontAlgn="auto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〈包括各部門〉</a:t>
            </a:r>
            <a:endParaRPr lang="en-US" sz="2000" b="0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矩形 27">
            <a:extLst>
              <a:ext uri="{FF2B5EF4-FFF2-40B4-BE49-F238E27FC236}">
                <a16:creationId xmlns:a16="http://schemas.microsoft.com/office/drawing/2014/main" id="{8905660D-0CF5-47BE-ABD2-C2AEEA94DEE3}"/>
              </a:ext>
            </a:extLst>
          </p:cNvPr>
          <p:cNvSpPr/>
          <p:nvPr/>
        </p:nvSpPr>
        <p:spPr>
          <a:xfrm>
            <a:off x="3587748" y="5189540"/>
            <a:ext cx="1949445" cy="469901"/>
          </a:xfrm>
          <a:prstGeom prst="rect">
            <a:avLst/>
          </a:prstGeom>
          <a:noFill/>
          <a:ln w="12701" cap="flat">
            <a:solidFill>
              <a:srgbClr val="0000FF"/>
            </a:solidFill>
            <a:prstDash val="solid"/>
            <a:round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4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行政人員</a:t>
            </a:r>
          </a:p>
        </p:txBody>
      </p:sp>
      <p:sp>
        <p:nvSpPr>
          <p:cNvPr id="9" name="矩形 29">
            <a:extLst>
              <a:ext uri="{FF2B5EF4-FFF2-40B4-BE49-F238E27FC236}">
                <a16:creationId xmlns:a16="http://schemas.microsoft.com/office/drawing/2014/main" id="{9901263E-FE60-4F64-B7DD-495C08C258CC}"/>
              </a:ext>
            </a:extLst>
          </p:cNvPr>
          <p:cNvSpPr/>
          <p:nvPr/>
        </p:nvSpPr>
        <p:spPr>
          <a:xfrm>
            <a:off x="227008" y="5684833"/>
            <a:ext cx="9007470" cy="95408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361946" marR="0" lvl="0" indent="-361946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【依品管規定及監造計畫內容說明，並說明人員投保、兼職及符合契約規定情形】</a:t>
            </a: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0" name="矩形 34">
            <a:extLst>
              <a:ext uri="{FF2B5EF4-FFF2-40B4-BE49-F238E27FC236}">
                <a16:creationId xmlns:a16="http://schemas.microsoft.com/office/drawing/2014/main" id="{61C5D0D7-232D-459E-885B-0026132BEE44}"/>
              </a:ext>
            </a:extLst>
          </p:cNvPr>
          <p:cNvSpPr/>
          <p:nvPr/>
        </p:nvSpPr>
        <p:spPr>
          <a:xfrm>
            <a:off x="3390896" y="3275015"/>
            <a:ext cx="2324103" cy="644523"/>
          </a:xfrm>
          <a:prstGeom prst="rect">
            <a:avLst/>
          </a:prstGeom>
          <a:noFill/>
          <a:ln w="12701" cap="flat">
            <a:solidFill>
              <a:srgbClr val="0000FF"/>
            </a:solidFill>
            <a:prstDash val="solid"/>
            <a:round/>
          </a:ln>
        </p:spPr>
        <p:txBody>
          <a:bodyPr vert="horz" wrap="square" lIns="91440" tIns="179999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監造主任</a:t>
            </a:r>
            <a:endParaRPr lang="en-US" sz="2000" b="0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ctr" defTabSz="914400" rtl="0" fontAlgn="auto" hangingPunct="1">
              <a:lnSpc>
                <a:spcPts val="1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〈或專案經理〉</a:t>
            </a:r>
            <a:endParaRPr lang="en-US" sz="2000" b="0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1" name="矩形 41">
            <a:extLst>
              <a:ext uri="{FF2B5EF4-FFF2-40B4-BE49-F238E27FC236}">
                <a16:creationId xmlns:a16="http://schemas.microsoft.com/office/drawing/2014/main" id="{BFCE23B0-D651-402F-A60D-D2CF04C0A9FC}"/>
              </a:ext>
            </a:extLst>
          </p:cNvPr>
          <p:cNvSpPr/>
          <p:nvPr/>
        </p:nvSpPr>
        <p:spPr>
          <a:xfrm>
            <a:off x="1243017" y="5203822"/>
            <a:ext cx="1949445" cy="469901"/>
          </a:xfrm>
          <a:prstGeom prst="rect">
            <a:avLst/>
          </a:prstGeom>
          <a:noFill/>
          <a:ln w="12701" cap="flat">
            <a:solidFill>
              <a:srgbClr val="0000FF"/>
            </a:solidFill>
            <a:prstDash val="solid"/>
            <a:round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4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監造工程師</a:t>
            </a:r>
          </a:p>
        </p:txBody>
      </p:sp>
      <p:sp>
        <p:nvSpPr>
          <p:cNvPr id="12" name="矩形 42">
            <a:extLst>
              <a:ext uri="{FF2B5EF4-FFF2-40B4-BE49-F238E27FC236}">
                <a16:creationId xmlns:a16="http://schemas.microsoft.com/office/drawing/2014/main" id="{3B479BAB-5E74-4AC6-B0D0-E22687F5CB77}"/>
              </a:ext>
            </a:extLst>
          </p:cNvPr>
          <p:cNvSpPr/>
          <p:nvPr/>
        </p:nvSpPr>
        <p:spPr>
          <a:xfrm>
            <a:off x="5861047" y="5197477"/>
            <a:ext cx="1949445" cy="469901"/>
          </a:xfrm>
          <a:prstGeom prst="rect">
            <a:avLst/>
          </a:prstGeom>
          <a:noFill/>
          <a:ln w="12701" cap="flat">
            <a:solidFill>
              <a:srgbClr val="0000FF"/>
            </a:solidFill>
            <a:prstDash val="solid"/>
            <a:round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------</a:t>
            </a:r>
          </a:p>
        </p:txBody>
      </p:sp>
      <p:cxnSp>
        <p:nvCxnSpPr>
          <p:cNvPr id="13" name="直線接點 44">
            <a:extLst>
              <a:ext uri="{FF2B5EF4-FFF2-40B4-BE49-F238E27FC236}">
                <a16:creationId xmlns:a16="http://schemas.microsoft.com/office/drawing/2014/main" id="{B8CEB139-F968-49C2-BC32-583D0CC73802}"/>
              </a:ext>
            </a:extLst>
          </p:cNvPr>
          <p:cNvCxnSpPr>
            <a:stCxn id="10" idx="0"/>
            <a:endCxn id="7" idx="2"/>
          </p:cNvCxnSpPr>
          <p:nvPr/>
        </p:nvCxnSpPr>
        <p:spPr>
          <a:xfrm flipH="1" flipV="1">
            <a:off x="4552943" y="2841625"/>
            <a:ext cx="5" cy="433390"/>
          </a:xfrm>
          <a:prstGeom prst="straightConnector1">
            <a:avLst/>
          </a:prstGeom>
          <a:noFill/>
          <a:ln w="12701" cap="flat">
            <a:solidFill>
              <a:srgbClr val="006600"/>
            </a:solidFill>
            <a:prstDash val="solid"/>
            <a:round/>
          </a:ln>
        </p:spPr>
      </p:cxnSp>
      <p:cxnSp>
        <p:nvCxnSpPr>
          <p:cNvPr id="14" name="肘形接點 46">
            <a:extLst>
              <a:ext uri="{FF2B5EF4-FFF2-40B4-BE49-F238E27FC236}">
                <a16:creationId xmlns:a16="http://schemas.microsoft.com/office/drawing/2014/main" id="{946F49C0-0952-45D9-8FE4-6BC99CFD398F}"/>
              </a:ext>
            </a:extLst>
          </p:cNvPr>
          <p:cNvCxnSpPr>
            <a:stCxn id="11" idx="0"/>
            <a:endCxn id="12" idx="0"/>
          </p:cNvCxnSpPr>
          <p:nvPr/>
        </p:nvCxnSpPr>
        <p:spPr>
          <a:xfrm rot="5400000" flipH="1" flipV="1">
            <a:off x="4523583" y="2891635"/>
            <a:ext cx="6345" cy="4618030"/>
          </a:xfrm>
          <a:prstGeom prst="bentConnector3">
            <a:avLst>
              <a:gd name="adj1" fmla="val 3702837"/>
            </a:avLst>
          </a:prstGeom>
          <a:noFill/>
          <a:ln w="12701" cap="flat">
            <a:solidFill>
              <a:srgbClr val="0000FF"/>
            </a:solidFill>
            <a:prstDash val="solid"/>
            <a:round/>
          </a:ln>
        </p:spPr>
      </p:cxnSp>
      <p:cxnSp>
        <p:nvCxnSpPr>
          <p:cNvPr id="15" name="直線接點 52">
            <a:extLst>
              <a:ext uri="{FF2B5EF4-FFF2-40B4-BE49-F238E27FC236}">
                <a16:creationId xmlns:a16="http://schemas.microsoft.com/office/drawing/2014/main" id="{D3BD3908-0FF4-4D21-AC2E-899F7F491957}"/>
              </a:ext>
            </a:extLst>
          </p:cNvPr>
          <p:cNvCxnSpPr>
            <a:stCxn id="8" idx="0"/>
            <a:endCxn id="10" idx="2"/>
          </p:cNvCxnSpPr>
          <p:nvPr/>
        </p:nvCxnSpPr>
        <p:spPr>
          <a:xfrm flipH="1" flipV="1">
            <a:off x="4552948" y="3919538"/>
            <a:ext cx="9523" cy="1270002"/>
          </a:xfrm>
          <a:prstGeom prst="straightConnector1">
            <a:avLst/>
          </a:prstGeom>
          <a:noFill/>
          <a:ln w="12701" cap="flat">
            <a:solidFill>
              <a:srgbClr val="0000FF"/>
            </a:solidFill>
            <a:prstDash val="solid"/>
            <a:round/>
          </a:ln>
        </p:spPr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A2450870-F3AD-4D33-ACF2-7C2ECD0FB7E4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42BA499-09AE-4463-B511-D5C2C9414E31}" type="slidenum">
              <a:t>21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1ED748D3-AD90-4503-AD2C-69F6D4652285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EBA36D9B-2B07-4DFC-B697-8764B7CE7FD9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06E817EA-638C-4F7E-BA63-E70A0B73980F}"/>
              </a:ext>
            </a:extLst>
          </p:cNvPr>
          <p:cNvSpPr txBox="1"/>
          <p:nvPr/>
        </p:nvSpPr>
        <p:spPr>
          <a:xfrm>
            <a:off x="723903" y="1485900"/>
            <a:ext cx="8153403" cy="48894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計畫審查情形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6" name="Group 282">
            <a:extLst>
              <a:ext uri="{FF2B5EF4-FFF2-40B4-BE49-F238E27FC236}">
                <a16:creationId xmlns:a16="http://schemas.microsoft.com/office/drawing/2014/main" id="{3CF54A86-A31F-4E13-B406-CD2294114772}"/>
              </a:ext>
            </a:extLst>
          </p:cNvPr>
          <p:cNvGraphicFramePr>
            <a:graphicFrameLocks noGrp="1"/>
          </p:cNvGraphicFramePr>
          <p:nvPr/>
        </p:nvGraphicFramePr>
        <p:xfrm>
          <a:off x="352428" y="2103440"/>
          <a:ext cx="9459911" cy="4220193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276666">
                  <a:extLst>
                    <a:ext uri="{9D8B030D-6E8A-4147-A177-3AD203B41FA5}">
                      <a16:colId xmlns:a16="http://schemas.microsoft.com/office/drawing/2014/main" val="3599783429"/>
                    </a:ext>
                  </a:extLst>
                </a:gridCol>
                <a:gridCol w="958007">
                  <a:extLst>
                    <a:ext uri="{9D8B030D-6E8A-4147-A177-3AD203B41FA5}">
                      <a16:colId xmlns:a16="http://schemas.microsoft.com/office/drawing/2014/main" val="1853711857"/>
                    </a:ext>
                  </a:extLst>
                </a:gridCol>
                <a:gridCol w="914464">
                  <a:extLst>
                    <a:ext uri="{9D8B030D-6E8A-4147-A177-3AD203B41FA5}">
                      <a16:colId xmlns:a16="http://schemas.microsoft.com/office/drawing/2014/main" val="1016443188"/>
                    </a:ext>
                  </a:extLst>
                </a:gridCol>
                <a:gridCol w="987039">
                  <a:extLst>
                    <a:ext uri="{9D8B030D-6E8A-4147-A177-3AD203B41FA5}">
                      <a16:colId xmlns:a16="http://schemas.microsoft.com/office/drawing/2014/main" val="2863880048"/>
                    </a:ext>
                  </a:extLst>
                </a:gridCol>
                <a:gridCol w="928984">
                  <a:extLst>
                    <a:ext uri="{9D8B030D-6E8A-4147-A177-3AD203B41FA5}">
                      <a16:colId xmlns:a16="http://schemas.microsoft.com/office/drawing/2014/main" val="111274318"/>
                    </a:ext>
                  </a:extLst>
                </a:gridCol>
                <a:gridCol w="972528">
                  <a:extLst>
                    <a:ext uri="{9D8B030D-6E8A-4147-A177-3AD203B41FA5}">
                      <a16:colId xmlns:a16="http://schemas.microsoft.com/office/drawing/2014/main" val="692416772"/>
                    </a:ext>
                  </a:extLst>
                </a:gridCol>
                <a:gridCol w="928984">
                  <a:extLst>
                    <a:ext uri="{9D8B030D-6E8A-4147-A177-3AD203B41FA5}">
                      <a16:colId xmlns:a16="http://schemas.microsoft.com/office/drawing/2014/main" val="308136510"/>
                    </a:ext>
                  </a:extLst>
                </a:gridCol>
                <a:gridCol w="693106">
                  <a:extLst>
                    <a:ext uri="{9D8B030D-6E8A-4147-A177-3AD203B41FA5}">
                      <a16:colId xmlns:a16="http://schemas.microsoft.com/office/drawing/2014/main" val="2133127370"/>
                    </a:ext>
                  </a:extLst>
                </a:gridCol>
                <a:gridCol w="1800133">
                  <a:extLst>
                    <a:ext uri="{9D8B030D-6E8A-4147-A177-3AD203B41FA5}">
                      <a16:colId xmlns:a16="http://schemas.microsoft.com/office/drawing/2014/main" val="2836402180"/>
                    </a:ext>
                  </a:extLst>
                </a:gridCol>
              </a:tblGrid>
              <a:tr h="56259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計畫名稱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送審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次數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廠商送審日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監造審退日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監造同意日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機關審退日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機關同意日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文號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備註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7231397"/>
                  </a:ext>
                </a:extLst>
              </a:tr>
              <a:tr h="309167">
                <a:tc rowSpan="3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施工計畫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400" u="none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3171472"/>
                  </a:ext>
                </a:extLst>
              </a:tr>
              <a:tr h="2936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400" u="none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4850526"/>
                  </a:ext>
                </a:extLst>
              </a:tr>
              <a:tr h="2936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---</a:t>
                      </a: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400" u="none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5465419"/>
                  </a:ext>
                </a:extLst>
              </a:tr>
              <a:tr h="293659">
                <a:tc rowSpan="3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品質計畫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400" u="none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2029871"/>
                  </a:ext>
                </a:extLst>
              </a:tr>
              <a:tr h="2936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400" u="none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2113266"/>
                  </a:ext>
                </a:extLst>
              </a:tr>
              <a:tr h="2936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---</a:t>
                      </a: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400" u="none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8143292"/>
                  </a:ext>
                </a:extLst>
              </a:tr>
              <a:tr h="293659">
                <a:tc rowSpan="3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安全衛生管理計畫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4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4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4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4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1445872"/>
                  </a:ext>
                </a:extLst>
              </a:tr>
              <a:tr h="2936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</a:t>
                      </a: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4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4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4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4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2813595"/>
                  </a:ext>
                </a:extLst>
              </a:tr>
              <a:tr h="29365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---</a:t>
                      </a: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4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4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4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4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8000975"/>
                  </a:ext>
                </a:extLst>
              </a:tr>
            </a:tbl>
          </a:graphicData>
        </a:graphic>
      </p:graphicFrame>
      <p:sp>
        <p:nvSpPr>
          <p:cNvPr id="7" name="矩形 29">
            <a:extLst>
              <a:ext uri="{FF2B5EF4-FFF2-40B4-BE49-F238E27FC236}">
                <a16:creationId xmlns:a16="http://schemas.microsoft.com/office/drawing/2014/main" id="{50BBB562-0CFC-454C-8E49-762DDC6A6064}"/>
              </a:ext>
            </a:extLst>
          </p:cNvPr>
          <p:cNvSpPr/>
          <p:nvPr/>
        </p:nvSpPr>
        <p:spPr>
          <a:xfrm>
            <a:off x="541333" y="6323633"/>
            <a:ext cx="6026152" cy="39687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【應送○件、已核定○件、審查中○件、未送○件】</a:t>
            </a:r>
            <a:endParaRPr lang="en-US" sz="20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Rectangle 1030">
            <a:extLst>
              <a:ext uri="{FF2B5EF4-FFF2-40B4-BE49-F238E27FC236}">
                <a16:creationId xmlns:a16="http://schemas.microsoft.com/office/drawing/2014/main" id="{319882A7-F1C9-474C-A67E-5504F29564E3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482B9A70-0324-4740-A104-99894A3DD5E8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9D850C4-F5AB-4EBB-9722-A663A78F3B68}" type="slidenum">
              <a:t>22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4923DE17-5994-4448-9D8E-B80B2811478B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BAE61630-612C-4988-8AAE-13DC0C3F4159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5" name="Group 280">
            <a:extLst>
              <a:ext uri="{FF2B5EF4-FFF2-40B4-BE49-F238E27FC236}">
                <a16:creationId xmlns:a16="http://schemas.microsoft.com/office/drawing/2014/main" id="{2726E179-1C78-4DAA-A792-7D815C0A0748}"/>
              </a:ext>
            </a:extLst>
          </p:cNvPr>
          <p:cNvGraphicFramePr>
            <a:graphicFrameLocks noGrp="1"/>
          </p:cNvGraphicFramePr>
          <p:nvPr/>
        </p:nvGraphicFramePr>
        <p:xfrm>
          <a:off x="255583" y="1677988"/>
          <a:ext cx="9504371" cy="3344887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287786">
                  <a:extLst>
                    <a:ext uri="{9D8B030D-6E8A-4147-A177-3AD203B41FA5}">
                      <a16:colId xmlns:a16="http://schemas.microsoft.com/office/drawing/2014/main" val="3960114753"/>
                    </a:ext>
                  </a:extLst>
                </a:gridCol>
                <a:gridCol w="1148861">
                  <a:extLst>
                    <a:ext uri="{9D8B030D-6E8A-4147-A177-3AD203B41FA5}">
                      <a16:colId xmlns:a16="http://schemas.microsoft.com/office/drawing/2014/main" val="1237093877"/>
                    </a:ext>
                  </a:extLst>
                </a:gridCol>
                <a:gridCol w="965679">
                  <a:extLst>
                    <a:ext uri="{9D8B030D-6E8A-4147-A177-3AD203B41FA5}">
                      <a16:colId xmlns:a16="http://schemas.microsoft.com/office/drawing/2014/main" val="2678951516"/>
                    </a:ext>
                  </a:extLst>
                </a:gridCol>
                <a:gridCol w="951241">
                  <a:extLst>
                    <a:ext uri="{9D8B030D-6E8A-4147-A177-3AD203B41FA5}">
                      <a16:colId xmlns:a16="http://schemas.microsoft.com/office/drawing/2014/main" val="679871781"/>
                    </a:ext>
                  </a:extLst>
                </a:gridCol>
                <a:gridCol w="988137">
                  <a:extLst>
                    <a:ext uri="{9D8B030D-6E8A-4147-A177-3AD203B41FA5}">
                      <a16:colId xmlns:a16="http://schemas.microsoft.com/office/drawing/2014/main" val="2094875224"/>
                    </a:ext>
                  </a:extLst>
                </a:gridCol>
                <a:gridCol w="1034652">
                  <a:extLst>
                    <a:ext uri="{9D8B030D-6E8A-4147-A177-3AD203B41FA5}">
                      <a16:colId xmlns:a16="http://schemas.microsoft.com/office/drawing/2014/main" val="278152705"/>
                    </a:ext>
                  </a:extLst>
                </a:gridCol>
                <a:gridCol w="957660">
                  <a:extLst>
                    <a:ext uri="{9D8B030D-6E8A-4147-A177-3AD203B41FA5}">
                      <a16:colId xmlns:a16="http://schemas.microsoft.com/office/drawing/2014/main" val="1087657413"/>
                    </a:ext>
                  </a:extLst>
                </a:gridCol>
                <a:gridCol w="613114">
                  <a:extLst>
                    <a:ext uri="{9D8B030D-6E8A-4147-A177-3AD203B41FA5}">
                      <a16:colId xmlns:a16="http://schemas.microsoft.com/office/drawing/2014/main" val="610263212"/>
                    </a:ext>
                  </a:extLst>
                </a:gridCol>
                <a:gridCol w="1557241">
                  <a:extLst>
                    <a:ext uri="{9D8B030D-6E8A-4147-A177-3AD203B41FA5}">
                      <a16:colId xmlns:a16="http://schemas.microsoft.com/office/drawing/2014/main" val="3521299300"/>
                    </a:ext>
                  </a:extLst>
                </a:gridCol>
              </a:tblGrid>
              <a:tr h="58593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分項計畫</a:t>
                      </a:r>
                      <a:endParaRPr lang="en-US" sz="1800" b="1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名稱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送審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次數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廠商送審日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監造審退日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監造同意日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機關審退日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機關同意日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文號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備註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5650343"/>
                  </a:ext>
                </a:extLst>
              </a:tr>
              <a:tr h="292973">
                <a:tc rowSpan="3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1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7486118"/>
                  </a:ext>
                </a:extLst>
              </a:tr>
              <a:tr h="2929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</a:t>
                      </a: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6147225"/>
                  </a:ext>
                </a:extLst>
              </a:tr>
              <a:tr h="41516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---</a:t>
                      </a: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51274810"/>
                  </a:ext>
                </a:extLst>
              </a:tr>
              <a:tr h="292973">
                <a:tc rowSpan="3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1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7650924"/>
                  </a:ext>
                </a:extLst>
              </a:tr>
              <a:tr h="2929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</a:t>
                      </a: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3347475"/>
                  </a:ext>
                </a:extLst>
              </a:tr>
              <a:tr h="2929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---</a:t>
                      </a: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9870792"/>
                  </a:ext>
                </a:extLst>
              </a:tr>
              <a:tr h="292973">
                <a:tc rowSpan="3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1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4959570"/>
                  </a:ext>
                </a:extLst>
              </a:tr>
              <a:tr h="2929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</a:t>
                      </a:r>
                      <a:r>
                        <a:rPr lang="zh-TW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8985795"/>
                  </a:ext>
                </a:extLst>
              </a:tr>
              <a:tr h="2929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20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---</a:t>
                      </a: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</a:t>
                      </a:r>
                      <a:r>
                        <a:rPr lang="zh-TW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符合規定期限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u="none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</a:rPr>
                        <a:t>○日</a:t>
                      </a:r>
                      <a:r>
                        <a:rPr lang="en-US" sz="1100" b="0" i="0" u="none" strike="noStrike" cap="none" baseline="0">
                          <a:solidFill>
                            <a:srgbClr val="FF0000"/>
                          </a:solidFill>
                          <a:uFill>
                            <a:solidFill>
                              <a:srgbClr val="0000FF"/>
                            </a:solidFill>
                          </a:u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b="0" i="0" u="none" strike="noStrike" cap="none" baseline="0">
                        <a:solidFill>
                          <a:srgbClr val="FF0000"/>
                        </a:solidFill>
                        <a:uFill>
                          <a:solidFill>
                            <a:srgbClr val="0000FF"/>
                          </a:solidFill>
                        </a:u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9" marR="68589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95773510"/>
                  </a:ext>
                </a:extLst>
              </a:tr>
            </a:tbl>
          </a:graphicData>
        </a:graphic>
      </p:graphicFrame>
      <p:sp>
        <p:nvSpPr>
          <p:cNvPr id="6" name="矩形 29">
            <a:extLst>
              <a:ext uri="{FF2B5EF4-FFF2-40B4-BE49-F238E27FC236}">
                <a16:creationId xmlns:a16="http://schemas.microsoft.com/office/drawing/2014/main" id="{6EF3FC56-5C1A-4A6C-B085-EA8F0C6C40D5}"/>
              </a:ext>
            </a:extLst>
          </p:cNvPr>
          <p:cNvSpPr/>
          <p:nvPr/>
        </p:nvSpPr>
        <p:spPr>
          <a:xfrm>
            <a:off x="590546" y="5029200"/>
            <a:ext cx="6026152" cy="39687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【應送○件、已核定○件、審查中○件、未送○件】</a:t>
            </a:r>
            <a:endParaRPr lang="en-US" sz="20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Rectangle 1030">
            <a:extLst>
              <a:ext uri="{FF2B5EF4-FFF2-40B4-BE49-F238E27FC236}">
                <a16:creationId xmlns:a16="http://schemas.microsoft.com/office/drawing/2014/main" id="{87B2FD2A-59FD-4221-80D4-49E2A94156D3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4464C93C-9C51-4300-8051-37F23ECD00F3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8D0FDD6-BEB0-4FA5-A905-ED76BC03E0FA}" type="slidenum">
              <a:t>23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B2D5294D-6D59-48E1-A0F6-6E4AD1106974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7B9FE6E9-C3FE-4DE4-8B50-79DD8F0C4755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B9A40555-344E-472E-A7F2-51A3F40B7518}"/>
              </a:ext>
            </a:extLst>
          </p:cNvPr>
          <p:cNvSpPr txBox="1"/>
          <p:nvPr/>
        </p:nvSpPr>
        <p:spPr>
          <a:xfrm>
            <a:off x="723903" y="1485900"/>
            <a:ext cx="8153403" cy="47371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材料與設備抽驗程序及標準</a:t>
            </a:r>
            <a:endParaRPr lang="en-US" sz="36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(1)</a:t>
            </a:r>
            <a:r>
              <a:rPr lang="zh-TW" sz="30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材料設備送審管制總表</a:t>
            </a:r>
            <a:endParaRPr lang="en-US" sz="3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</p:txBody>
      </p:sp>
      <p:grpSp>
        <p:nvGrpSpPr>
          <p:cNvPr id="6" name="Group 93">
            <a:extLst>
              <a:ext uri="{FF2B5EF4-FFF2-40B4-BE49-F238E27FC236}">
                <a16:creationId xmlns:a16="http://schemas.microsoft.com/office/drawing/2014/main" id="{60E9BC61-A684-42F8-A0E9-6C50B73210BB}"/>
              </a:ext>
            </a:extLst>
          </p:cNvPr>
          <p:cNvGrpSpPr/>
          <p:nvPr/>
        </p:nvGrpSpPr>
        <p:grpSpPr>
          <a:xfrm>
            <a:off x="509585" y="2817815"/>
            <a:ext cx="8685219" cy="2330449"/>
            <a:chOff x="509585" y="2817815"/>
            <a:chExt cx="8685219" cy="2330449"/>
          </a:xfrm>
        </p:grpSpPr>
        <p:sp>
          <p:nvSpPr>
            <p:cNvPr id="7" name="Rectangle 7">
              <a:extLst>
                <a:ext uri="{FF2B5EF4-FFF2-40B4-BE49-F238E27FC236}">
                  <a16:creationId xmlns:a16="http://schemas.microsoft.com/office/drawing/2014/main" id="{55838C66-B42F-4E9A-B56E-39F5E5A9F218}"/>
                </a:ext>
              </a:extLst>
            </p:cNvPr>
            <p:cNvSpPr/>
            <p:nvPr/>
          </p:nvSpPr>
          <p:spPr>
            <a:xfrm>
              <a:off x="509585" y="2817815"/>
              <a:ext cx="544516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項次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" name="Rectangle 8">
              <a:extLst>
                <a:ext uri="{FF2B5EF4-FFF2-40B4-BE49-F238E27FC236}">
                  <a16:creationId xmlns:a16="http://schemas.microsoft.com/office/drawing/2014/main" id="{654A1B34-D9D7-4CE9-8BE2-C564F4F1F7DE}"/>
                </a:ext>
              </a:extLst>
            </p:cNvPr>
            <p:cNvSpPr/>
            <p:nvPr/>
          </p:nvSpPr>
          <p:spPr>
            <a:xfrm>
              <a:off x="1054102" y="2817815"/>
              <a:ext cx="800100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契約詳細表項次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9" name="Rectangle 9">
              <a:extLst>
                <a:ext uri="{FF2B5EF4-FFF2-40B4-BE49-F238E27FC236}">
                  <a16:creationId xmlns:a16="http://schemas.microsoft.com/office/drawing/2014/main" id="{4370A9CE-5C83-409A-8219-2D23E60FE041}"/>
                </a:ext>
              </a:extLst>
            </p:cNvPr>
            <p:cNvSpPr/>
            <p:nvPr/>
          </p:nvSpPr>
          <p:spPr>
            <a:xfrm>
              <a:off x="1854202" y="2817815"/>
              <a:ext cx="469901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契約數量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0" name="Rectangle 10">
              <a:extLst>
                <a:ext uri="{FF2B5EF4-FFF2-40B4-BE49-F238E27FC236}">
                  <a16:creationId xmlns:a16="http://schemas.microsoft.com/office/drawing/2014/main" id="{47FEADA6-A979-4519-ACDC-77872EBC873A}"/>
                </a:ext>
              </a:extLst>
            </p:cNvPr>
            <p:cNvSpPr/>
            <p:nvPr/>
          </p:nvSpPr>
          <p:spPr>
            <a:xfrm>
              <a:off x="2324103" y="2817815"/>
              <a:ext cx="508004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是否取樣試驗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1" name="Rectangle 11">
              <a:extLst>
                <a:ext uri="{FF2B5EF4-FFF2-40B4-BE49-F238E27FC236}">
                  <a16:creationId xmlns:a16="http://schemas.microsoft.com/office/drawing/2014/main" id="{F4AC974D-B218-41C8-B92A-BAC040C62717}"/>
                </a:ext>
              </a:extLst>
            </p:cNvPr>
            <p:cNvSpPr/>
            <p:nvPr/>
          </p:nvSpPr>
          <p:spPr>
            <a:xfrm>
              <a:off x="2832097" y="2817815"/>
              <a:ext cx="685800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預定送審日期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2" name="Rectangle 12">
              <a:extLst>
                <a:ext uri="{FF2B5EF4-FFF2-40B4-BE49-F238E27FC236}">
                  <a16:creationId xmlns:a16="http://schemas.microsoft.com/office/drawing/2014/main" id="{097F46FC-55B7-4092-B263-6261D75922C1}"/>
                </a:ext>
              </a:extLst>
            </p:cNvPr>
            <p:cNvSpPr/>
            <p:nvPr/>
          </p:nvSpPr>
          <p:spPr>
            <a:xfrm>
              <a:off x="3517897" y="2817815"/>
              <a:ext cx="673098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是否驗廠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3" name="Rectangle 13">
              <a:extLst>
                <a:ext uri="{FF2B5EF4-FFF2-40B4-BE49-F238E27FC236}">
                  <a16:creationId xmlns:a16="http://schemas.microsoft.com/office/drawing/2014/main" id="{A444BEF7-1558-4CAF-8E2F-00051EA05584}"/>
                </a:ext>
              </a:extLst>
            </p:cNvPr>
            <p:cNvSpPr/>
            <p:nvPr/>
          </p:nvSpPr>
          <p:spPr>
            <a:xfrm>
              <a:off x="4190996" y="2817815"/>
              <a:ext cx="634995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預定試驗單位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7B45FDBB-A12F-4A28-BC3D-87709BF09519}"/>
                </a:ext>
              </a:extLst>
            </p:cNvPr>
            <p:cNvSpPr/>
            <p:nvPr/>
          </p:nvSpPr>
          <p:spPr>
            <a:xfrm>
              <a:off x="4826002" y="2817815"/>
              <a:ext cx="3035295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送審資料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5" name="Rectangle 15">
              <a:extLst>
                <a:ext uri="{FF2B5EF4-FFF2-40B4-BE49-F238E27FC236}">
                  <a16:creationId xmlns:a16="http://schemas.microsoft.com/office/drawing/2014/main" id="{BC675566-45C1-4432-BBBD-EF6397357772}"/>
                </a:ext>
              </a:extLst>
            </p:cNvPr>
            <p:cNvSpPr/>
            <p:nvPr/>
          </p:nvSpPr>
          <p:spPr>
            <a:xfrm>
              <a:off x="7861297" y="2817815"/>
              <a:ext cx="711202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審查日期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6" name="Rectangle 16">
              <a:extLst>
                <a:ext uri="{FF2B5EF4-FFF2-40B4-BE49-F238E27FC236}">
                  <a16:creationId xmlns:a16="http://schemas.microsoft.com/office/drawing/2014/main" id="{8242AEB6-D09D-4936-BFE0-E8745D93BF88}"/>
                </a:ext>
              </a:extLst>
            </p:cNvPr>
            <p:cNvSpPr/>
            <p:nvPr/>
          </p:nvSpPr>
          <p:spPr>
            <a:xfrm>
              <a:off x="8572500" y="2817815"/>
              <a:ext cx="622304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備註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(</a:t>
              </a: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歸檔編號</a:t>
              </a: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)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7" name="Rectangle 17">
              <a:extLst>
                <a:ext uri="{FF2B5EF4-FFF2-40B4-BE49-F238E27FC236}">
                  <a16:creationId xmlns:a16="http://schemas.microsoft.com/office/drawing/2014/main" id="{AA202F12-B8BE-4EDE-A5CF-6CC047B13BB9}"/>
                </a:ext>
              </a:extLst>
            </p:cNvPr>
            <p:cNvSpPr/>
            <p:nvPr/>
          </p:nvSpPr>
          <p:spPr>
            <a:xfrm>
              <a:off x="4826002" y="3236911"/>
              <a:ext cx="609603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協力廠商資料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8" name="Rectangle 18">
              <a:extLst>
                <a:ext uri="{FF2B5EF4-FFF2-40B4-BE49-F238E27FC236}">
                  <a16:creationId xmlns:a16="http://schemas.microsoft.com/office/drawing/2014/main" id="{2B14D5D6-46C3-4426-A4CC-29849C3EDA55}"/>
                </a:ext>
              </a:extLst>
            </p:cNvPr>
            <p:cNvSpPr/>
            <p:nvPr/>
          </p:nvSpPr>
          <p:spPr>
            <a:xfrm>
              <a:off x="5435595" y="3236911"/>
              <a:ext cx="533396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型錄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id="{AAC1FD89-EA5E-4820-8E17-8E5CB516DE27}"/>
                </a:ext>
              </a:extLst>
            </p:cNvPr>
            <p:cNvSpPr/>
            <p:nvPr/>
          </p:nvSpPr>
          <p:spPr>
            <a:xfrm>
              <a:off x="5969002" y="3236911"/>
              <a:ext cx="736604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相關試驗報告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0" name="Rectangle 20">
              <a:extLst>
                <a:ext uri="{FF2B5EF4-FFF2-40B4-BE49-F238E27FC236}">
                  <a16:creationId xmlns:a16="http://schemas.microsoft.com/office/drawing/2014/main" id="{9E19C555-BDC8-4EFB-B0F2-3381D21D606C}"/>
                </a:ext>
              </a:extLst>
            </p:cNvPr>
            <p:cNvSpPr/>
            <p:nvPr/>
          </p:nvSpPr>
          <p:spPr>
            <a:xfrm>
              <a:off x="6705596" y="3236911"/>
              <a:ext cx="558798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樣品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1" name="Rectangle 21">
              <a:extLst>
                <a:ext uri="{FF2B5EF4-FFF2-40B4-BE49-F238E27FC236}">
                  <a16:creationId xmlns:a16="http://schemas.microsoft.com/office/drawing/2014/main" id="{40272E66-2682-4E63-85D3-B1A1F9AB0A2E}"/>
                </a:ext>
              </a:extLst>
            </p:cNvPr>
            <p:cNvSpPr/>
            <p:nvPr/>
          </p:nvSpPr>
          <p:spPr>
            <a:xfrm>
              <a:off x="7264395" y="3236911"/>
              <a:ext cx="596902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其他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2" name="Rectangle 22">
              <a:extLst>
                <a:ext uri="{FF2B5EF4-FFF2-40B4-BE49-F238E27FC236}">
                  <a16:creationId xmlns:a16="http://schemas.microsoft.com/office/drawing/2014/main" id="{40BB5D24-AE04-4B15-B067-BED33A01065E}"/>
                </a:ext>
              </a:extLst>
            </p:cNvPr>
            <p:cNvSpPr/>
            <p:nvPr/>
          </p:nvSpPr>
          <p:spPr>
            <a:xfrm>
              <a:off x="7861297" y="3236911"/>
              <a:ext cx="711202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審查結果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3" name="Rectangle 23">
              <a:extLst>
                <a:ext uri="{FF2B5EF4-FFF2-40B4-BE49-F238E27FC236}">
                  <a16:creationId xmlns:a16="http://schemas.microsoft.com/office/drawing/2014/main" id="{ACB3FE50-86BD-4521-B047-DDCFC0E9C229}"/>
                </a:ext>
              </a:extLst>
            </p:cNvPr>
            <p:cNvSpPr/>
            <p:nvPr/>
          </p:nvSpPr>
          <p:spPr>
            <a:xfrm>
              <a:off x="1054102" y="3236911"/>
              <a:ext cx="800100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材料</a:t>
              </a: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(</a:t>
              </a: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設備</a:t>
              </a: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)</a:t>
              </a: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名稱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4" name="Rectangle 24">
              <a:extLst>
                <a:ext uri="{FF2B5EF4-FFF2-40B4-BE49-F238E27FC236}">
                  <a16:creationId xmlns:a16="http://schemas.microsoft.com/office/drawing/2014/main" id="{0AE4C1E3-F82F-493F-AF17-D8A2652BEF91}"/>
                </a:ext>
              </a:extLst>
            </p:cNvPr>
            <p:cNvSpPr/>
            <p:nvPr/>
          </p:nvSpPr>
          <p:spPr>
            <a:xfrm>
              <a:off x="2832097" y="3236911"/>
              <a:ext cx="685800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實際送審日期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5" name="Rectangle 25">
              <a:extLst>
                <a:ext uri="{FF2B5EF4-FFF2-40B4-BE49-F238E27FC236}">
                  <a16:creationId xmlns:a16="http://schemas.microsoft.com/office/drawing/2014/main" id="{430C2642-676C-4C60-9D88-7C626DAECE91}"/>
                </a:ext>
              </a:extLst>
            </p:cNvPr>
            <p:cNvSpPr/>
            <p:nvPr/>
          </p:nvSpPr>
          <p:spPr>
            <a:xfrm>
              <a:off x="3517897" y="3236911"/>
              <a:ext cx="673098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驗廠日期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6" name="Rectangle 26">
              <a:extLst>
                <a:ext uri="{FF2B5EF4-FFF2-40B4-BE49-F238E27FC236}">
                  <a16:creationId xmlns:a16="http://schemas.microsoft.com/office/drawing/2014/main" id="{670223EA-881E-4176-85CF-E71471773BC6}"/>
                </a:ext>
              </a:extLst>
            </p:cNvPr>
            <p:cNvSpPr/>
            <p:nvPr/>
          </p:nvSpPr>
          <p:spPr>
            <a:xfrm>
              <a:off x="509585" y="3713158"/>
              <a:ext cx="544516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7" name="Rectangle 27">
              <a:extLst>
                <a:ext uri="{FF2B5EF4-FFF2-40B4-BE49-F238E27FC236}">
                  <a16:creationId xmlns:a16="http://schemas.microsoft.com/office/drawing/2014/main" id="{26270E1E-7427-41FB-9175-972A9D12AFA3}"/>
                </a:ext>
              </a:extLst>
            </p:cNvPr>
            <p:cNvSpPr/>
            <p:nvPr/>
          </p:nvSpPr>
          <p:spPr>
            <a:xfrm>
              <a:off x="1054102" y="3713158"/>
              <a:ext cx="8001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8" name="Rectangle 28">
              <a:extLst>
                <a:ext uri="{FF2B5EF4-FFF2-40B4-BE49-F238E27FC236}">
                  <a16:creationId xmlns:a16="http://schemas.microsoft.com/office/drawing/2014/main" id="{F5F45548-0E4D-4864-8520-FC1859193B1D}"/>
                </a:ext>
              </a:extLst>
            </p:cNvPr>
            <p:cNvSpPr/>
            <p:nvPr/>
          </p:nvSpPr>
          <p:spPr>
            <a:xfrm>
              <a:off x="1854202" y="3713158"/>
              <a:ext cx="469901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id="{5699D749-EAD8-452E-BE7A-8B95A0BF98D0}"/>
                </a:ext>
              </a:extLst>
            </p:cNvPr>
            <p:cNvSpPr/>
            <p:nvPr/>
          </p:nvSpPr>
          <p:spPr>
            <a:xfrm>
              <a:off x="2324103" y="3713158"/>
              <a:ext cx="5080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0" name="Rectangle 30">
              <a:extLst>
                <a:ext uri="{FF2B5EF4-FFF2-40B4-BE49-F238E27FC236}">
                  <a16:creationId xmlns:a16="http://schemas.microsoft.com/office/drawing/2014/main" id="{931CC88C-47FB-4312-8B62-B5DCF3F3E2F3}"/>
                </a:ext>
              </a:extLst>
            </p:cNvPr>
            <p:cNvSpPr/>
            <p:nvPr/>
          </p:nvSpPr>
          <p:spPr>
            <a:xfrm>
              <a:off x="2832097" y="3713158"/>
              <a:ext cx="6858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1" name="Rectangle 31">
              <a:extLst>
                <a:ext uri="{FF2B5EF4-FFF2-40B4-BE49-F238E27FC236}">
                  <a16:creationId xmlns:a16="http://schemas.microsoft.com/office/drawing/2014/main" id="{0BFDD448-CCFB-4450-890C-DB0843E5BF51}"/>
                </a:ext>
              </a:extLst>
            </p:cNvPr>
            <p:cNvSpPr/>
            <p:nvPr/>
          </p:nvSpPr>
          <p:spPr>
            <a:xfrm>
              <a:off x="3517897" y="3713158"/>
              <a:ext cx="673098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2" name="Rectangle 32">
              <a:extLst>
                <a:ext uri="{FF2B5EF4-FFF2-40B4-BE49-F238E27FC236}">
                  <a16:creationId xmlns:a16="http://schemas.microsoft.com/office/drawing/2014/main" id="{99940EF1-A138-4804-80FB-EAF5FB4EFD4C}"/>
                </a:ext>
              </a:extLst>
            </p:cNvPr>
            <p:cNvSpPr/>
            <p:nvPr/>
          </p:nvSpPr>
          <p:spPr>
            <a:xfrm>
              <a:off x="4190996" y="3713158"/>
              <a:ext cx="634995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3" name="Rectangle 33">
              <a:extLst>
                <a:ext uri="{FF2B5EF4-FFF2-40B4-BE49-F238E27FC236}">
                  <a16:creationId xmlns:a16="http://schemas.microsoft.com/office/drawing/2014/main" id="{070F39D5-5C6A-4110-8A78-7F2CCC632A79}"/>
                </a:ext>
              </a:extLst>
            </p:cNvPr>
            <p:cNvSpPr/>
            <p:nvPr/>
          </p:nvSpPr>
          <p:spPr>
            <a:xfrm>
              <a:off x="4826002" y="3713158"/>
              <a:ext cx="609603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4" name="Rectangle 34">
              <a:extLst>
                <a:ext uri="{FF2B5EF4-FFF2-40B4-BE49-F238E27FC236}">
                  <a16:creationId xmlns:a16="http://schemas.microsoft.com/office/drawing/2014/main" id="{33D46026-E389-41D1-A1CF-4DB63F8821D5}"/>
                </a:ext>
              </a:extLst>
            </p:cNvPr>
            <p:cNvSpPr/>
            <p:nvPr/>
          </p:nvSpPr>
          <p:spPr>
            <a:xfrm>
              <a:off x="5435595" y="3713158"/>
              <a:ext cx="533396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5" name="Rectangle 35">
              <a:extLst>
                <a:ext uri="{FF2B5EF4-FFF2-40B4-BE49-F238E27FC236}">
                  <a16:creationId xmlns:a16="http://schemas.microsoft.com/office/drawing/2014/main" id="{B0AF7EFF-D28B-46D1-84A8-13A003AF2B0A}"/>
                </a:ext>
              </a:extLst>
            </p:cNvPr>
            <p:cNvSpPr/>
            <p:nvPr/>
          </p:nvSpPr>
          <p:spPr>
            <a:xfrm>
              <a:off x="5969002" y="3713158"/>
              <a:ext cx="7366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6" name="Rectangle 36">
              <a:extLst>
                <a:ext uri="{FF2B5EF4-FFF2-40B4-BE49-F238E27FC236}">
                  <a16:creationId xmlns:a16="http://schemas.microsoft.com/office/drawing/2014/main" id="{8F32B9DA-EC1B-41C3-8016-962ABBFA7CCA}"/>
                </a:ext>
              </a:extLst>
            </p:cNvPr>
            <p:cNvSpPr/>
            <p:nvPr/>
          </p:nvSpPr>
          <p:spPr>
            <a:xfrm>
              <a:off x="6705596" y="3713158"/>
              <a:ext cx="558798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7" name="Rectangle 37">
              <a:extLst>
                <a:ext uri="{FF2B5EF4-FFF2-40B4-BE49-F238E27FC236}">
                  <a16:creationId xmlns:a16="http://schemas.microsoft.com/office/drawing/2014/main" id="{AEA0AA59-ECC5-4153-8AAC-8DB69D21EA7D}"/>
                </a:ext>
              </a:extLst>
            </p:cNvPr>
            <p:cNvSpPr/>
            <p:nvPr/>
          </p:nvSpPr>
          <p:spPr>
            <a:xfrm>
              <a:off x="7264395" y="3713158"/>
              <a:ext cx="596902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8" name="Rectangle 38">
              <a:extLst>
                <a:ext uri="{FF2B5EF4-FFF2-40B4-BE49-F238E27FC236}">
                  <a16:creationId xmlns:a16="http://schemas.microsoft.com/office/drawing/2014/main" id="{AC15C6CE-9DE2-4441-AAF6-5E117D658120}"/>
                </a:ext>
              </a:extLst>
            </p:cNvPr>
            <p:cNvSpPr/>
            <p:nvPr/>
          </p:nvSpPr>
          <p:spPr>
            <a:xfrm>
              <a:off x="7861297" y="3713158"/>
              <a:ext cx="711202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9" name="Rectangle 39">
              <a:extLst>
                <a:ext uri="{FF2B5EF4-FFF2-40B4-BE49-F238E27FC236}">
                  <a16:creationId xmlns:a16="http://schemas.microsoft.com/office/drawing/2014/main" id="{6D512975-57C6-4893-8F33-FF90BE289844}"/>
                </a:ext>
              </a:extLst>
            </p:cNvPr>
            <p:cNvSpPr/>
            <p:nvPr/>
          </p:nvSpPr>
          <p:spPr>
            <a:xfrm>
              <a:off x="8572500" y="3713158"/>
              <a:ext cx="6223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0" name="Rectangle 40">
              <a:extLst>
                <a:ext uri="{FF2B5EF4-FFF2-40B4-BE49-F238E27FC236}">
                  <a16:creationId xmlns:a16="http://schemas.microsoft.com/office/drawing/2014/main" id="{EA8E281B-76BC-4B99-BAA8-34275FA0B3D3}"/>
                </a:ext>
              </a:extLst>
            </p:cNvPr>
            <p:cNvSpPr/>
            <p:nvPr/>
          </p:nvSpPr>
          <p:spPr>
            <a:xfrm>
              <a:off x="1054102" y="4071942"/>
              <a:ext cx="8001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1" name="Rectangle 41">
              <a:extLst>
                <a:ext uri="{FF2B5EF4-FFF2-40B4-BE49-F238E27FC236}">
                  <a16:creationId xmlns:a16="http://schemas.microsoft.com/office/drawing/2014/main" id="{601D4DBA-D242-4D3C-A6D7-E382CAA7B76C}"/>
                </a:ext>
              </a:extLst>
            </p:cNvPr>
            <p:cNvSpPr/>
            <p:nvPr/>
          </p:nvSpPr>
          <p:spPr>
            <a:xfrm>
              <a:off x="2832097" y="4071942"/>
              <a:ext cx="6858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2" name="Rectangle 42">
              <a:extLst>
                <a:ext uri="{FF2B5EF4-FFF2-40B4-BE49-F238E27FC236}">
                  <a16:creationId xmlns:a16="http://schemas.microsoft.com/office/drawing/2014/main" id="{07D3D310-8656-4BBD-B47E-3C6FE36208D7}"/>
                </a:ext>
              </a:extLst>
            </p:cNvPr>
            <p:cNvSpPr/>
            <p:nvPr/>
          </p:nvSpPr>
          <p:spPr>
            <a:xfrm>
              <a:off x="3517897" y="4071942"/>
              <a:ext cx="673098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3" name="Rectangle 43">
              <a:extLst>
                <a:ext uri="{FF2B5EF4-FFF2-40B4-BE49-F238E27FC236}">
                  <a16:creationId xmlns:a16="http://schemas.microsoft.com/office/drawing/2014/main" id="{B749D30A-1901-4A01-9F39-43AB3494DB31}"/>
                </a:ext>
              </a:extLst>
            </p:cNvPr>
            <p:cNvSpPr/>
            <p:nvPr/>
          </p:nvSpPr>
          <p:spPr>
            <a:xfrm>
              <a:off x="7861297" y="4071942"/>
              <a:ext cx="711202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4" name="Rectangle 44">
              <a:extLst>
                <a:ext uri="{FF2B5EF4-FFF2-40B4-BE49-F238E27FC236}">
                  <a16:creationId xmlns:a16="http://schemas.microsoft.com/office/drawing/2014/main" id="{E038DF3E-43B1-4868-B959-5B9A144BC3F1}"/>
                </a:ext>
              </a:extLst>
            </p:cNvPr>
            <p:cNvSpPr/>
            <p:nvPr/>
          </p:nvSpPr>
          <p:spPr>
            <a:xfrm>
              <a:off x="509585" y="4430716"/>
              <a:ext cx="544516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5" name="Rectangle 45">
              <a:extLst>
                <a:ext uri="{FF2B5EF4-FFF2-40B4-BE49-F238E27FC236}">
                  <a16:creationId xmlns:a16="http://schemas.microsoft.com/office/drawing/2014/main" id="{5EA49435-0DAD-4799-88FA-19ED2E867048}"/>
                </a:ext>
              </a:extLst>
            </p:cNvPr>
            <p:cNvSpPr/>
            <p:nvPr/>
          </p:nvSpPr>
          <p:spPr>
            <a:xfrm>
              <a:off x="1054102" y="4430716"/>
              <a:ext cx="8001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6" name="Rectangle 46">
              <a:extLst>
                <a:ext uri="{FF2B5EF4-FFF2-40B4-BE49-F238E27FC236}">
                  <a16:creationId xmlns:a16="http://schemas.microsoft.com/office/drawing/2014/main" id="{E042DA7E-9EF9-43EF-9BFC-D45FE5E0C2ED}"/>
                </a:ext>
              </a:extLst>
            </p:cNvPr>
            <p:cNvSpPr/>
            <p:nvPr/>
          </p:nvSpPr>
          <p:spPr>
            <a:xfrm>
              <a:off x="1854202" y="4430716"/>
              <a:ext cx="469901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7" name="Rectangle 47">
              <a:extLst>
                <a:ext uri="{FF2B5EF4-FFF2-40B4-BE49-F238E27FC236}">
                  <a16:creationId xmlns:a16="http://schemas.microsoft.com/office/drawing/2014/main" id="{CC712C56-4C47-4C6A-BA6A-9CE6817EE39A}"/>
                </a:ext>
              </a:extLst>
            </p:cNvPr>
            <p:cNvSpPr/>
            <p:nvPr/>
          </p:nvSpPr>
          <p:spPr>
            <a:xfrm>
              <a:off x="2324103" y="4430716"/>
              <a:ext cx="5080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8" name="Rectangle 48">
              <a:extLst>
                <a:ext uri="{FF2B5EF4-FFF2-40B4-BE49-F238E27FC236}">
                  <a16:creationId xmlns:a16="http://schemas.microsoft.com/office/drawing/2014/main" id="{68431C9A-CC48-4271-8C92-BE20D698A519}"/>
                </a:ext>
              </a:extLst>
            </p:cNvPr>
            <p:cNvSpPr/>
            <p:nvPr/>
          </p:nvSpPr>
          <p:spPr>
            <a:xfrm>
              <a:off x="2832097" y="4430716"/>
              <a:ext cx="6858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9" name="Rectangle 49">
              <a:extLst>
                <a:ext uri="{FF2B5EF4-FFF2-40B4-BE49-F238E27FC236}">
                  <a16:creationId xmlns:a16="http://schemas.microsoft.com/office/drawing/2014/main" id="{CD0A1A03-C747-4091-9909-6127B01564D1}"/>
                </a:ext>
              </a:extLst>
            </p:cNvPr>
            <p:cNvSpPr/>
            <p:nvPr/>
          </p:nvSpPr>
          <p:spPr>
            <a:xfrm>
              <a:off x="3517897" y="4430716"/>
              <a:ext cx="673098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0" name="Rectangle 50">
              <a:extLst>
                <a:ext uri="{FF2B5EF4-FFF2-40B4-BE49-F238E27FC236}">
                  <a16:creationId xmlns:a16="http://schemas.microsoft.com/office/drawing/2014/main" id="{983458CD-89ED-4702-80E5-F0E8C3B7D8DB}"/>
                </a:ext>
              </a:extLst>
            </p:cNvPr>
            <p:cNvSpPr/>
            <p:nvPr/>
          </p:nvSpPr>
          <p:spPr>
            <a:xfrm>
              <a:off x="4190996" y="4430716"/>
              <a:ext cx="634995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1" name="Rectangle 51">
              <a:extLst>
                <a:ext uri="{FF2B5EF4-FFF2-40B4-BE49-F238E27FC236}">
                  <a16:creationId xmlns:a16="http://schemas.microsoft.com/office/drawing/2014/main" id="{F3B94443-D999-47DB-AF40-674564F0CE95}"/>
                </a:ext>
              </a:extLst>
            </p:cNvPr>
            <p:cNvSpPr/>
            <p:nvPr/>
          </p:nvSpPr>
          <p:spPr>
            <a:xfrm>
              <a:off x="4826002" y="4430716"/>
              <a:ext cx="609603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2" name="Rectangle 52">
              <a:extLst>
                <a:ext uri="{FF2B5EF4-FFF2-40B4-BE49-F238E27FC236}">
                  <a16:creationId xmlns:a16="http://schemas.microsoft.com/office/drawing/2014/main" id="{83E6B80C-B246-49A5-A7FA-A083DAC2EBC4}"/>
                </a:ext>
              </a:extLst>
            </p:cNvPr>
            <p:cNvSpPr/>
            <p:nvPr/>
          </p:nvSpPr>
          <p:spPr>
            <a:xfrm>
              <a:off x="5435595" y="4430716"/>
              <a:ext cx="533396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3" name="Rectangle 53">
              <a:extLst>
                <a:ext uri="{FF2B5EF4-FFF2-40B4-BE49-F238E27FC236}">
                  <a16:creationId xmlns:a16="http://schemas.microsoft.com/office/drawing/2014/main" id="{1CF19AA1-2F63-49E2-8E39-DA01F3672435}"/>
                </a:ext>
              </a:extLst>
            </p:cNvPr>
            <p:cNvSpPr/>
            <p:nvPr/>
          </p:nvSpPr>
          <p:spPr>
            <a:xfrm>
              <a:off x="5969002" y="4430716"/>
              <a:ext cx="7366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4" name="Rectangle 54">
              <a:extLst>
                <a:ext uri="{FF2B5EF4-FFF2-40B4-BE49-F238E27FC236}">
                  <a16:creationId xmlns:a16="http://schemas.microsoft.com/office/drawing/2014/main" id="{E3B24E79-F52D-49DC-A764-26E764B8991C}"/>
                </a:ext>
              </a:extLst>
            </p:cNvPr>
            <p:cNvSpPr/>
            <p:nvPr/>
          </p:nvSpPr>
          <p:spPr>
            <a:xfrm>
              <a:off x="6705596" y="4430716"/>
              <a:ext cx="558798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5" name="Rectangle 55">
              <a:extLst>
                <a:ext uri="{FF2B5EF4-FFF2-40B4-BE49-F238E27FC236}">
                  <a16:creationId xmlns:a16="http://schemas.microsoft.com/office/drawing/2014/main" id="{699C257C-5068-4968-A861-FB53A28D4523}"/>
                </a:ext>
              </a:extLst>
            </p:cNvPr>
            <p:cNvSpPr/>
            <p:nvPr/>
          </p:nvSpPr>
          <p:spPr>
            <a:xfrm>
              <a:off x="7264395" y="4430716"/>
              <a:ext cx="596902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6" name="Rectangle 56">
              <a:extLst>
                <a:ext uri="{FF2B5EF4-FFF2-40B4-BE49-F238E27FC236}">
                  <a16:creationId xmlns:a16="http://schemas.microsoft.com/office/drawing/2014/main" id="{CD6B86D1-A490-4A56-B7EC-16FA0F2E4A94}"/>
                </a:ext>
              </a:extLst>
            </p:cNvPr>
            <p:cNvSpPr/>
            <p:nvPr/>
          </p:nvSpPr>
          <p:spPr>
            <a:xfrm>
              <a:off x="7861297" y="4430716"/>
              <a:ext cx="711202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7" name="Rectangle 57">
              <a:extLst>
                <a:ext uri="{FF2B5EF4-FFF2-40B4-BE49-F238E27FC236}">
                  <a16:creationId xmlns:a16="http://schemas.microsoft.com/office/drawing/2014/main" id="{F7328B53-DC60-497E-BE2A-F3CB5458DCA7}"/>
                </a:ext>
              </a:extLst>
            </p:cNvPr>
            <p:cNvSpPr/>
            <p:nvPr/>
          </p:nvSpPr>
          <p:spPr>
            <a:xfrm>
              <a:off x="8572500" y="4430716"/>
              <a:ext cx="6223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8" name="Rectangle 58">
              <a:extLst>
                <a:ext uri="{FF2B5EF4-FFF2-40B4-BE49-F238E27FC236}">
                  <a16:creationId xmlns:a16="http://schemas.microsoft.com/office/drawing/2014/main" id="{A0FB5FDB-9260-4FDD-A515-7A3A2C7F074B}"/>
                </a:ext>
              </a:extLst>
            </p:cNvPr>
            <p:cNvSpPr/>
            <p:nvPr/>
          </p:nvSpPr>
          <p:spPr>
            <a:xfrm>
              <a:off x="1054102" y="4789490"/>
              <a:ext cx="8001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9" name="Rectangle 59">
              <a:extLst>
                <a:ext uri="{FF2B5EF4-FFF2-40B4-BE49-F238E27FC236}">
                  <a16:creationId xmlns:a16="http://schemas.microsoft.com/office/drawing/2014/main" id="{56E578B9-0744-4D7E-BBF7-7B8438763769}"/>
                </a:ext>
              </a:extLst>
            </p:cNvPr>
            <p:cNvSpPr/>
            <p:nvPr/>
          </p:nvSpPr>
          <p:spPr>
            <a:xfrm>
              <a:off x="2832097" y="4789490"/>
              <a:ext cx="6858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0" name="Rectangle 60">
              <a:extLst>
                <a:ext uri="{FF2B5EF4-FFF2-40B4-BE49-F238E27FC236}">
                  <a16:creationId xmlns:a16="http://schemas.microsoft.com/office/drawing/2014/main" id="{92AC3DD7-4F7A-40D6-89AF-C5BD96C2E2F6}"/>
                </a:ext>
              </a:extLst>
            </p:cNvPr>
            <p:cNvSpPr/>
            <p:nvPr/>
          </p:nvSpPr>
          <p:spPr>
            <a:xfrm>
              <a:off x="3517897" y="4789490"/>
              <a:ext cx="673098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1" name="Rectangle 61">
              <a:extLst>
                <a:ext uri="{FF2B5EF4-FFF2-40B4-BE49-F238E27FC236}">
                  <a16:creationId xmlns:a16="http://schemas.microsoft.com/office/drawing/2014/main" id="{916C8DA3-085F-4E69-9774-B1E5D592CABA}"/>
                </a:ext>
              </a:extLst>
            </p:cNvPr>
            <p:cNvSpPr/>
            <p:nvPr/>
          </p:nvSpPr>
          <p:spPr>
            <a:xfrm>
              <a:off x="7861297" y="4789490"/>
              <a:ext cx="711202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2" name="Line 62">
              <a:extLst>
                <a:ext uri="{FF2B5EF4-FFF2-40B4-BE49-F238E27FC236}">
                  <a16:creationId xmlns:a16="http://schemas.microsoft.com/office/drawing/2014/main" id="{F9CE7A4D-1243-4DB4-83F2-FE7AF7C303E0}"/>
                </a:ext>
              </a:extLst>
            </p:cNvPr>
            <p:cNvSpPr/>
            <p:nvPr/>
          </p:nvSpPr>
          <p:spPr>
            <a:xfrm>
              <a:off x="1054102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3" name="Line 63">
              <a:extLst>
                <a:ext uri="{FF2B5EF4-FFF2-40B4-BE49-F238E27FC236}">
                  <a16:creationId xmlns:a16="http://schemas.microsoft.com/office/drawing/2014/main" id="{75260306-427C-4A0F-AA69-C93E9EA80BEE}"/>
                </a:ext>
              </a:extLst>
            </p:cNvPr>
            <p:cNvSpPr/>
            <p:nvPr/>
          </p:nvSpPr>
          <p:spPr>
            <a:xfrm>
              <a:off x="1854202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4" name="Line 64">
              <a:extLst>
                <a:ext uri="{FF2B5EF4-FFF2-40B4-BE49-F238E27FC236}">
                  <a16:creationId xmlns:a16="http://schemas.microsoft.com/office/drawing/2014/main" id="{9C42BC05-7D16-49C2-9D11-8F27BD623850}"/>
                </a:ext>
              </a:extLst>
            </p:cNvPr>
            <p:cNvSpPr/>
            <p:nvPr/>
          </p:nvSpPr>
          <p:spPr>
            <a:xfrm>
              <a:off x="2324103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5" name="Line 65">
              <a:extLst>
                <a:ext uri="{FF2B5EF4-FFF2-40B4-BE49-F238E27FC236}">
                  <a16:creationId xmlns:a16="http://schemas.microsoft.com/office/drawing/2014/main" id="{01A200A7-D9D4-4357-BB8A-62C2AB523478}"/>
                </a:ext>
              </a:extLst>
            </p:cNvPr>
            <p:cNvSpPr/>
            <p:nvPr/>
          </p:nvSpPr>
          <p:spPr>
            <a:xfrm>
              <a:off x="2832097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6" name="Line 66">
              <a:extLst>
                <a:ext uri="{FF2B5EF4-FFF2-40B4-BE49-F238E27FC236}">
                  <a16:creationId xmlns:a16="http://schemas.microsoft.com/office/drawing/2014/main" id="{5106AB58-CE23-44A1-94D1-39D9ABE36A5B}"/>
                </a:ext>
              </a:extLst>
            </p:cNvPr>
            <p:cNvSpPr/>
            <p:nvPr/>
          </p:nvSpPr>
          <p:spPr>
            <a:xfrm>
              <a:off x="3517897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7" name="Line 67">
              <a:extLst>
                <a:ext uri="{FF2B5EF4-FFF2-40B4-BE49-F238E27FC236}">
                  <a16:creationId xmlns:a16="http://schemas.microsoft.com/office/drawing/2014/main" id="{C1505232-38D4-462B-B9B0-4217027A9157}"/>
                </a:ext>
              </a:extLst>
            </p:cNvPr>
            <p:cNvSpPr/>
            <p:nvPr/>
          </p:nvSpPr>
          <p:spPr>
            <a:xfrm>
              <a:off x="4190996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8" name="Line 68">
              <a:extLst>
                <a:ext uri="{FF2B5EF4-FFF2-40B4-BE49-F238E27FC236}">
                  <a16:creationId xmlns:a16="http://schemas.microsoft.com/office/drawing/2014/main" id="{2BE97D37-86EF-4092-A19D-D478A3F2BCE7}"/>
                </a:ext>
              </a:extLst>
            </p:cNvPr>
            <p:cNvSpPr/>
            <p:nvPr/>
          </p:nvSpPr>
          <p:spPr>
            <a:xfrm>
              <a:off x="4826002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9" name="Line 69">
              <a:extLst>
                <a:ext uri="{FF2B5EF4-FFF2-40B4-BE49-F238E27FC236}">
                  <a16:creationId xmlns:a16="http://schemas.microsoft.com/office/drawing/2014/main" id="{4CA57CD3-12DC-4F5D-B9CE-042AE52ADAC2}"/>
                </a:ext>
              </a:extLst>
            </p:cNvPr>
            <p:cNvSpPr/>
            <p:nvPr/>
          </p:nvSpPr>
          <p:spPr>
            <a:xfrm>
              <a:off x="5435595" y="3236911"/>
              <a:ext cx="0" cy="1911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0" name="Line 70">
              <a:extLst>
                <a:ext uri="{FF2B5EF4-FFF2-40B4-BE49-F238E27FC236}">
                  <a16:creationId xmlns:a16="http://schemas.microsoft.com/office/drawing/2014/main" id="{548E3347-1E33-4EA5-9395-61F0653FEC4C}"/>
                </a:ext>
              </a:extLst>
            </p:cNvPr>
            <p:cNvSpPr/>
            <p:nvPr/>
          </p:nvSpPr>
          <p:spPr>
            <a:xfrm>
              <a:off x="5969002" y="3236911"/>
              <a:ext cx="0" cy="1911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1" name="Line 71">
              <a:extLst>
                <a:ext uri="{FF2B5EF4-FFF2-40B4-BE49-F238E27FC236}">
                  <a16:creationId xmlns:a16="http://schemas.microsoft.com/office/drawing/2014/main" id="{DE569723-D15C-4646-A187-3615D67E3901}"/>
                </a:ext>
              </a:extLst>
            </p:cNvPr>
            <p:cNvSpPr/>
            <p:nvPr/>
          </p:nvSpPr>
          <p:spPr>
            <a:xfrm>
              <a:off x="6705596" y="3236911"/>
              <a:ext cx="0" cy="1911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2" name="Line 72">
              <a:extLst>
                <a:ext uri="{FF2B5EF4-FFF2-40B4-BE49-F238E27FC236}">
                  <a16:creationId xmlns:a16="http://schemas.microsoft.com/office/drawing/2014/main" id="{4638A2AE-18E9-454B-BEF6-9E8C33B67401}"/>
                </a:ext>
              </a:extLst>
            </p:cNvPr>
            <p:cNvSpPr/>
            <p:nvPr/>
          </p:nvSpPr>
          <p:spPr>
            <a:xfrm>
              <a:off x="7264395" y="3236911"/>
              <a:ext cx="0" cy="1911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3" name="Line 73">
              <a:extLst>
                <a:ext uri="{FF2B5EF4-FFF2-40B4-BE49-F238E27FC236}">
                  <a16:creationId xmlns:a16="http://schemas.microsoft.com/office/drawing/2014/main" id="{08150ECF-E1D0-454E-976F-332D1CBB8AE9}"/>
                </a:ext>
              </a:extLst>
            </p:cNvPr>
            <p:cNvSpPr/>
            <p:nvPr/>
          </p:nvSpPr>
          <p:spPr>
            <a:xfrm>
              <a:off x="7861297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4" name="Line 74">
              <a:extLst>
                <a:ext uri="{FF2B5EF4-FFF2-40B4-BE49-F238E27FC236}">
                  <a16:creationId xmlns:a16="http://schemas.microsoft.com/office/drawing/2014/main" id="{D16B09CF-19D0-4FB1-9DCD-AE555B6C66E5}"/>
                </a:ext>
              </a:extLst>
            </p:cNvPr>
            <p:cNvSpPr/>
            <p:nvPr/>
          </p:nvSpPr>
          <p:spPr>
            <a:xfrm>
              <a:off x="8572500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5" name="Line 75">
              <a:extLst>
                <a:ext uri="{FF2B5EF4-FFF2-40B4-BE49-F238E27FC236}">
                  <a16:creationId xmlns:a16="http://schemas.microsoft.com/office/drawing/2014/main" id="{2CB4A084-6E54-4F0A-93C2-2CC7E0FEB932}"/>
                </a:ext>
              </a:extLst>
            </p:cNvPr>
            <p:cNvSpPr/>
            <p:nvPr/>
          </p:nvSpPr>
          <p:spPr>
            <a:xfrm>
              <a:off x="4826002" y="3236911"/>
              <a:ext cx="3746497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6" name="Line 76">
              <a:extLst>
                <a:ext uri="{FF2B5EF4-FFF2-40B4-BE49-F238E27FC236}">
                  <a16:creationId xmlns:a16="http://schemas.microsoft.com/office/drawing/2014/main" id="{87BA62EE-7196-48AA-8E36-AC7A4A5DD1D8}"/>
                </a:ext>
              </a:extLst>
            </p:cNvPr>
            <p:cNvSpPr/>
            <p:nvPr/>
          </p:nvSpPr>
          <p:spPr>
            <a:xfrm>
              <a:off x="1054102" y="3236911"/>
              <a:ext cx="8001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7" name="Line 77">
              <a:extLst>
                <a:ext uri="{FF2B5EF4-FFF2-40B4-BE49-F238E27FC236}">
                  <a16:creationId xmlns:a16="http://schemas.microsoft.com/office/drawing/2014/main" id="{8694E983-8CCB-4CDD-AD7C-1F5E643F53F5}"/>
                </a:ext>
              </a:extLst>
            </p:cNvPr>
            <p:cNvSpPr/>
            <p:nvPr/>
          </p:nvSpPr>
          <p:spPr>
            <a:xfrm>
              <a:off x="2832097" y="3236911"/>
              <a:ext cx="135889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8" name="Line 78">
              <a:extLst>
                <a:ext uri="{FF2B5EF4-FFF2-40B4-BE49-F238E27FC236}">
                  <a16:creationId xmlns:a16="http://schemas.microsoft.com/office/drawing/2014/main" id="{12165207-7EA7-466C-BE05-9B3812F566B2}"/>
                </a:ext>
              </a:extLst>
            </p:cNvPr>
            <p:cNvSpPr/>
            <p:nvPr/>
          </p:nvSpPr>
          <p:spPr>
            <a:xfrm>
              <a:off x="509585" y="3713158"/>
              <a:ext cx="868520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9" name="Line 79">
              <a:extLst>
                <a:ext uri="{FF2B5EF4-FFF2-40B4-BE49-F238E27FC236}">
                  <a16:creationId xmlns:a16="http://schemas.microsoft.com/office/drawing/2014/main" id="{11DF5AB7-0C12-477F-BC38-2376417D17DA}"/>
                </a:ext>
              </a:extLst>
            </p:cNvPr>
            <p:cNvSpPr/>
            <p:nvPr/>
          </p:nvSpPr>
          <p:spPr>
            <a:xfrm>
              <a:off x="1054102" y="4071942"/>
              <a:ext cx="8001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0" name="Line 80">
              <a:extLst>
                <a:ext uri="{FF2B5EF4-FFF2-40B4-BE49-F238E27FC236}">
                  <a16:creationId xmlns:a16="http://schemas.microsoft.com/office/drawing/2014/main" id="{3B93128A-23DB-4527-9962-B01A00A2BE9A}"/>
                </a:ext>
              </a:extLst>
            </p:cNvPr>
            <p:cNvSpPr/>
            <p:nvPr/>
          </p:nvSpPr>
          <p:spPr>
            <a:xfrm>
              <a:off x="2832097" y="4071942"/>
              <a:ext cx="135889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1" name="Line 81">
              <a:extLst>
                <a:ext uri="{FF2B5EF4-FFF2-40B4-BE49-F238E27FC236}">
                  <a16:creationId xmlns:a16="http://schemas.microsoft.com/office/drawing/2014/main" id="{D2D970FC-968B-4169-926E-A77778CF2A03}"/>
                </a:ext>
              </a:extLst>
            </p:cNvPr>
            <p:cNvSpPr/>
            <p:nvPr/>
          </p:nvSpPr>
          <p:spPr>
            <a:xfrm>
              <a:off x="7861297" y="4071942"/>
              <a:ext cx="711202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2" name="Line 82">
              <a:extLst>
                <a:ext uri="{FF2B5EF4-FFF2-40B4-BE49-F238E27FC236}">
                  <a16:creationId xmlns:a16="http://schemas.microsoft.com/office/drawing/2014/main" id="{335E05C8-7461-46FA-8A03-15A3DCBAE938}"/>
                </a:ext>
              </a:extLst>
            </p:cNvPr>
            <p:cNvSpPr/>
            <p:nvPr/>
          </p:nvSpPr>
          <p:spPr>
            <a:xfrm>
              <a:off x="509585" y="4430716"/>
              <a:ext cx="868520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3" name="Line 83">
              <a:extLst>
                <a:ext uri="{FF2B5EF4-FFF2-40B4-BE49-F238E27FC236}">
                  <a16:creationId xmlns:a16="http://schemas.microsoft.com/office/drawing/2014/main" id="{2CC7CA66-FD77-4584-ADF3-305404B8EEC9}"/>
                </a:ext>
              </a:extLst>
            </p:cNvPr>
            <p:cNvSpPr/>
            <p:nvPr/>
          </p:nvSpPr>
          <p:spPr>
            <a:xfrm>
              <a:off x="1054102" y="4789490"/>
              <a:ext cx="8001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4" name="Line 84">
              <a:extLst>
                <a:ext uri="{FF2B5EF4-FFF2-40B4-BE49-F238E27FC236}">
                  <a16:creationId xmlns:a16="http://schemas.microsoft.com/office/drawing/2014/main" id="{417000C3-2C5E-4769-8D8B-86601FF99922}"/>
                </a:ext>
              </a:extLst>
            </p:cNvPr>
            <p:cNvSpPr/>
            <p:nvPr/>
          </p:nvSpPr>
          <p:spPr>
            <a:xfrm>
              <a:off x="2832097" y="4789490"/>
              <a:ext cx="135889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5" name="Line 85">
              <a:extLst>
                <a:ext uri="{FF2B5EF4-FFF2-40B4-BE49-F238E27FC236}">
                  <a16:creationId xmlns:a16="http://schemas.microsoft.com/office/drawing/2014/main" id="{9AEEAA8A-1A5B-4EA9-9CAC-C6CCFA06F2B6}"/>
                </a:ext>
              </a:extLst>
            </p:cNvPr>
            <p:cNvSpPr/>
            <p:nvPr/>
          </p:nvSpPr>
          <p:spPr>
            <a:xfrm>
              <a:off x="7861297" y="4789490"/>
              <a:ext cx="711202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6" name="Line 86">
              <a:extLst>
                <a:ext uri="{FF2B5EF4-FFF2-40B4-BE49-F238E27FC236}">
                  <a16:creationId xmlns:a16="http://schemas.microsoft.com/office/drawing/2014/main" id="{9F645BCF-6DE2-4A98-96E5-A9F2E7E7F71F}"/>
                </a:ext>
              </a:extLst>
            </p:cNvPr>
            <p:cNvSpPr/>
            <p:nvPr/>
          </p:nvSpPr>
          <p:spPr>
            <a:xfrm>
              <a:off x="509585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7" name="Line 87">
              <a:extLst>
                <a:ext uri="{FF2B5EF4-FFF2-40B4-BE49-F238E27FC236}">
                  <a16:creationId xmlns:a16="http://schemas.microsoft.com/office/drawing/2014/main" id="{34A13F1E-2A54-4836-AD80-B262A780BA73}"/>
                </a:ext>
              </a:extLst>
            </p:cNvPr>
            <p:cNvSpPr/>
            <p:nvPr/>
          </p:nvSpPr>
          <p:spPr>
            <a:xfrm>
              <a:off x="9194804" y="2817815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8" name="Line 88">
              <a:extLst>
                <a:ext uri="{FF2B5EF4-FFF2-40B4-BE49-F238E27FC236}">
                  <a16:creationId xmlns:a16="http://schemas.microsoft.com/office/drawing/2014/main" id="{845F838C-8C7F-42D8-82D3-7D50F0955FC9}"/>
                </a:ext>
              </a:extLst>
            </p:cNvPr>
            <p:cNvSpPr/>
            <p:nvPr/>
          </p:nvSpPr>
          <p:spPr>
            <a:xfrm>
              <a:off x="509585" y="2817815"/>
              <a:ext cx="868520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9" name="Line 89">
              <a:extLst>
                <a:ext uri="{FF2B5EF4-FFF2-40B4-BE49-F238E27FC236}">
                  <a16:creationId xmlns:a16="http://schemas.microsoft.com/office/drawing/2014/main" id="{8D61E681-3456-4612-922F-F8983D9392F4}"/>
                </a:ext>
              </a:extLst>
            </p:cNvPr>
            <p:cNvSpPr/>
            <p:nvPr/>
          </p:nvSpPr>
          <p:spPr>
            <a:xfrm>
              <a:off x="509585" y="5148264"/>
              <a:ext cx="868520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</p:grpSp>
      <p:sp>
        <p:nvSpPr>
          <p:cNvPr id="90" name="矩形 29">
            <a:extLst>
              <a:ext uri="{FF2B5EF4-FFF2-40B4-BE49-F238E27FC236}">
                <a16:creationId xmlns:a16="http://schemas.microsoft.com/office/drawing/2014/main" id="{A353A074-4E9D-42EE-86C2-523B1F713D7B}"/>
              </a:ext>
            </a:extLst>
          </p:cNvPr>
          <p:cNvSpPr/>
          <p:nvPr/>
        </p:nvSpPr>
        <p:spPr>
          <a:xfrm>
            <a:off x="590546" y="5173666"/>
            <a:ext cx="9187130" cy="83099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【應送○件、已核定○件、審查中○件、未送○件】</a:t>
            </a:r>
            <a:endParaRPr lang="en-US" altLang="zh-TW" sz="2000" b="0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lvl="0">
              <a:spcBef>
                <a:spcPts val="12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b="1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【</a:t>
            </a:r>
            <a:r>
              <a:rPr lang="zh-TW" altLang="en-US" b="1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備註</a:t>
            </a:r>
            <a:r>
              <a:rPr lang="en-US" altLang="zh-TW" b="1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】:</a:t>
            </a:r>
            <a:r>
              <a:rPr lang="zh-TW" altLang="en-US" b="1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「材料設備檢</a:t>
            </a:r>
            <a:r>
              <a:rPr lang="en-US" altLang="zh-TW" b="1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(</a:t>
            </a:r>
            <a:r>
              <a:rPr lang="zh-TW" altLang="en-US" b="1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試</a:t>
            </a:r>
            <a:r>
              <a:rPr lang="en-US" altLang="zh-TW" b="1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)</a:t>
            </a:r>
            <a:r>
              <a:rPr lang="zh-TW" altLang="en-US" b="1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驗管制總表」項次與「材料設備送審管制總表」項目應一致。</a:t>
            </a:r>
            <a:endParaRPr lang="en-US" b="1" i="0" u="none" strike="noStrike" kern="1200" cap="none" spc="0" baseline="0" dirty="0">
              <a:solidFill>
                <a:srgbClr val="00B05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91" name="Rectangle 1030">
            <a:extLst>
              <a:ext uri="{FF2B5EF4-FFF2-40B4-BE49-F238E27FC236}">
                <a16:creationId xmlns:a16="http://schemas.microsoft.com/office/drawing/2014/main" id="{2248BEB1-E083-4940-A51D-34C942A568EC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6AC228A1-C06B-438A-A595-967AE90EB619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FB12DDC-5CC5-48CF-BDF7-8452FDE8450D}" type="slidenum">
              <a:t>24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19ED846F-C849-460B-BE9B-FCA4116393BD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1BA0E5AB-6729-433C-ABF4-27A5A8DBF047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E5D5BA60-8170-4746-9E0F-FE433E731C09}"/>
              </a:ext>
            </a:extLst>
          </p:cNvPr>
          <p:cNvSpPr txBox="1"/>
          <p:nvPr/>
        </p:nvSpPr>
        <p:spPr>
          <a:xfrm>
            <a:off x="723903" y="1485900"/>
            <a:ext cx="8153403" cy="47371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(2)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抽驗作業程序</a:t>
            </a: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0000FF"/>
                </a:solidFill>
                <a:uFillTx/>
                <a:latin typeface="Tahoma" pitchFamily="34"/>
                <a:ea typeface="新細明體" pitchFamily="18"/>
              </a:rPr>
              <a:t>【</a:t>
            </a:r>
            <a:r>
              <a:rPr lang="zh-TW" sz="30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按實際作業流程說明</a:t>
            </a:r>
            <a:r>
              <a:rPr lang="zh-TW" sz="2800" b="0" i="0" u="none" strike="noStrike" kern="1200" cap="none" spc="0" baseline="0">
                <a:solidFill>
                  <a:srgbClr val="0000FF"/>
                </a:solidFill>
                <a:uFillTx/>
                <a:latin typeface="Tahoma" pitchFamily="34"/>
                <a:ea typeface="新細明體" pitchFamily="18"/>
              </a:rPr>
              <a:t>】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</p:txBody>
      </p:sp>
      <p:sp>
        <p:nvSpPr>
          <p:cNvPr id="6" name="Rectangle 1030">
            <a:extLst>
              <a:ext uri="{FF2B5EF4-FFF2-40B4-BE49-F238E27FC236}">
                <a16:creationId xmlns:a16="http://schemas.microsoft.com/office/drawing/2014/main" id="{1D14E1B4-2B7B-4FEE-A7C0-AC0209E6D5CD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2F23FB92-4D4A-41F4-BE7D-C3AF48E34202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50F1A64-D1D7-4251-8F69-A0179D3B5A3D}" type="slidenum">
              <a:t>25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4ABFBCDC-D27F-495E-9FB2-FECEAC29B59C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A4C9FBB3-CFFE-4AE2-8C99-6ACBCC79EE25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BF395BA6-FBB8-423F-BDC9-8221769D9FD4}"/>
              </a:ext>
            </a:extLst>
          </p:cNvPr>
          <p:cNvSpPr txBox="1"/>
          <p:nvPr/>
        </p:nvSpPr>
        <p:spPr>
          <a:xfrm>
            <a:off x="723903" y="1485900"/>
            <a:ext cx="8153403" cy="13207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(3)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材料設備檢（試）驗管制總表</a:t>
            </a: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</p:txBody>
      </p:sp>
      <p:sp>
        <p:nvSpPr>
          <p:cNvPr id="6" name="矩形 29">
            <a:extLst>
              <a:ext uri="{FF2B5EF4-FFF2-40B4-BE49-F238E27FC236}">
                <a16:creationId xmlns:a16="http://schemas.microsoft.com/office/drawing/2014/main" id="{D73B163A-7B4D-452F-AEC3-EE6B043E1E86}"/>
              </a:ext>
            </a:extLst>
          </p:cNvPr>
          <p:cNvSpPr/>
          <p:nvPr/>
        </p:nvSpPr>
        <p:spPr>
          <a:xfrm>
            <a:off x="590546" y="5029200"/>
            <a:ext cx="9187130" cy="129266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【應送○件、已核定○件、審查中○件、未送○件】</a:t>
            </a:r>
            <a:endParaRPr lang="en-US" altLang="zh-TW" sz="2000" b="0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lvl="0">
              <a:spcBef>
                <a:spcPts val="12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【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備註</a:t>
            </a: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】: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「材料設備檢</a:t>
            </a: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(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試</a:t>
            </a: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)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驗管制總表」項次與「材料設備送審管制總表」項目應一致。</a:t>
            </a:r>
            <a:endParaRPr lang="en-US" altLang="zh-TW" b="1" dirty="0">
              <a:solidFill>
                <a:srgbClr val="00B050"/>
              </a:solidFill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1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Rectangle 1030">
            <a:extLst>
              <a:ext uri="{FF2B5EF4-FFF2-40B4-BE49-F238E27FC236}">
                <a16:creationId xmlns:a16="http://schemas.microsoft.com/office/drawing/2014/main" id="{B2BFAC90-87B9-43C0-B814-1DE3214305BE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8" name="表格 8">
            <a:extLst>
              <a:ext uri="{FF2B5EF4-FFF2-40B4-BE49-F238E27FC236}">
                <a16:creationId xmlns:a16="http://schemas.microsoft.com/office/drawing/2014/main" id="{3919D927-B175-4911-828A-EA9FCD8787F9}"/>
              </a:ext>
            </a:extLst>
          </p:cNvPr>
          <p:cNvGraphicFramePr>
            <a:graphicFrameLocks noGrp="1"/>
          </p:cNvGraphicFramePr>
          <p:nvPr/>
        </p:nvGraphicFramePr>
        <p:xfrm>
          <a:off x="590546" y="2175000"/>
          <a:ext cx="8543920" cy="2809739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923114">
                  <a:extLst>
                    <a:ext uri="{9D8B030D-6E8A-4147-A177-3AD203B41FA5}">
                      <a16:colId xmlns:a16="http://schemas.microsoft.com/office/drawing/2014/main" val="2038459272"/>
                    </a:ext>
                  </a:extLst>
                </a:gridCol>
                <a:gridCol w="923114">
                  <a:extLst>
                    <a:ext uri="{9D8B030D-6E8A-4147-A177-3AD203B41FA5}">
                      <a16:colId xmlns:a16="http://schemas.microsoft.com/office/drawing/2014/main" val="2722018955"/>
                    </a:ext>
                  </a:extLst>
                </a:gridCol>
                <a:gridCol w="553870">
                  <a:extLst>
                    <a:ext uri="{9D8B030D-6E8A-4147-A177-3AD203B41FA5}">
                      <a16:colId xmlns:a16="http://schemas.microsoft.com/office/drawing/2014/main" val="1829953060"/>
                    </a:ext>
                  </a:extLst>
                </a:gridCol>
                <a:gridCol w="553870">
                  <a:extLst>
                    <a:ext uri="{9D8B030D-6E8A-4147-A177-3AD203B41FA5}">
                      <a16:colId xmlns:a16="http://schemas.microsoft.com/office/drawing/2014/main" val="160548408"/>
                    </a:ext>
                  </a:extLst>
                </a:gridCol>
                <a:gridCol w="841055">
                  <a:extLst>
                    <a:ext uri="{9D8B030D-6E8A-4147-A177-3AD203B41FA5}">
                      <a16:colId xmlns:a16="http://schemas.microsoft.com/office/drawing/2014/main" val="3905483272"/>
                    </a:ext>
                  </a:extLst>
                </a:gridCol>
                <a:gridCol w="779516">
                  <a:extLst>
                    <a:ext uri="{9D8B030D-6E8A-4147-A177-3AD203B41FA5}">
                      <a16:colId xmlns:a16="http://schemas.microsoft.com/office/drawing/2014/main" val="623644993"/>
                    </a:ext>
                  </a:extLst>
                </a:gridCol>
                <a:gridCol w="1107731">
                  <a:extLst>
                    <a:ext uri="{9D8B030D-6E8A-4147-A177-3AD203B41FA5}">
                      <a16:colId xmlns:a16="http://schemas.microsoft.com/office/drawing/2014/main" val="242992764"/>
                    </a:ext>
                  </a:extLst>
                </a:gridCol>
                <a:gridCol w="728237">
                  <a:extLst>
                    <a:ext uri="{9D8B030D-6E8A-4147-A177-3AD203B41FA5}">
                      <a16:colId xmlns:a16="http://schemas.microsoft.com/office/drawing/2014/main" val="2578898823"/>
                    </a:ext>
                  </a:extLst>
                </a:gridCol>
                <a:gridCol w="1025682">
                  <a:extLst>
                    <a:ext uri="{9D8B030D-6E8A-4147-A177-3AD203B41FA5}">
                      <a16:colId xmlns:a16="http://schemas.microsoft.com/office/drawing/2014/main" val="3986060597"/>
                    </a:ext>
                  </a:extLst>
                </a:gridCol>
                <a:gridCol w="1107731">
                  <a:extLst>
                    <a:ext uri="{9D8B030D-6E8A-4147-A177-3AD203B41FA5}">
                      <a16:colId xmlns:a16="http://schemas.microsoft.com/office/drawing/2014/main" val="3099760516"/>
                    </a:ext>
                  </a:extLst>
                </a:gridCol>
              </a:tblGrid>
              <a:tr h="522259"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項次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契約詳細表項次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預定進場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日期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進場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數量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抽樣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日期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規定抽樣頻率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累積進場數量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檢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(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試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)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驗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結果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檢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(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試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)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驗及會同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人員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備註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507894"/>
                  </a:ext>
                </a:extLst>
              </a:tr>
              <a:tr h="10397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材料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設備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)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名稱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實際進場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數量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抽樣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數量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累積抽樣數量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歸檔編號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574920"/>
                  </a:ext>
                </a:extLst>
              </a:tr>
              <a:tr h="311929"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3150495"/>
                  </a:ext>
                </a:extLst>
              </a:tr>
              <a:tr h="311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Aft>
                          <a:spcPts val="0"/>
                        </a:spcAft>
                      </a:pPr>
                      <a:r>
                        <a:rPr lang="en-US" sz="1700" kern="0">
                          <a:latin typeface="Arial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8251945"/>
                  </a:ext>
                </a:extLst>
              </a:tr>
              <a:tr h="311929"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8137499"/>
                  </a:ext>
                </a:extLst>
              </a:tr>
              <a:tr h="311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00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00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Aft>
                          <a:spcPts val="0"/>
                        </a:spcAft>
                      </a:pPr>
                      <a:r>
                        <a:rPr lang="en-US" sz="1700" kern="0">
                          <a:latin typeface="Arial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00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00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950262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83877A3C-15FB-4076-954B-66ACF13569FF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C2CF91D-24B2-484F-8E0D-8AEB333F3E61}" type="slidenum">
              <a:t>26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6042FA2C-47F7-46EA-BF72-64FAA2B6093E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9348B30C-F707-40E2-98C6-0C5E25FDB290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27B16738-D455-444A-90BD-0D6AAE6EA949}"/>
              </a:ext>
            </a:extLst>
          </p:cNvPr>
          <p:cNvSpPr txBox="1"/>
          <p:nvPr/>
        </p:nvSpPr>
        <p:spPr>
          <a:xfrm>
            <a:off x="723903" y="1485900"/>
            <a:ext cx="8153403" cy="26923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4.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施工抽查程序及標準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(1)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主要工項作業流程及檢驗停留點</a:t>
            </a: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含</a:t>
            </a:r>
            <a:r>
              <a:rPr lang="zh-TW" sz="3000" b="1" i="0" u="sng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安衛</a:t>
            </a: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)</a:t>
            </a:r>
          </a:p>
        </p:txBody>
      </p:sp>
      <p:pic>
        <p:nvPicPr>
          <p:cNvPr id="6" name="Picture 65">
            <a:extLst>
              <a:ext uri="{FF2B5EF4-FFF2-40B4-BE49-F238E27FC236}">
                <a16:creationId xmlns:a16="http://schemas.microsoft.com/office/drawing/2014/main" id="{B9BB6BB1-B630-4613-B9FD-F8E6B66016E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5977" t="13289" r="6909" b="12895"/>
          <a:stretch>
            <a:fillRect/>
          </a:stretch>
        </p:blipFill>
        <p:spPr>
          <a:xfrm>
            <a:off x="819146" y="2835270"/>
            <a:ext cx="2906713" cy="3468684"/>
          </a:xfrm>
          <a:prstGeom prst="rect">
            <a:avLst/>
          </a:prstGeom>
          <a:noFill/>
          <a:ln w="19046" cap="flat">
            <a:solidFill>
              <a:srgbClr val="0000FF"/>
            </a:solidFill>
            <a:prstDash val="solid"/>
            <a:miter/>
          </a:ln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25C5BD36-8BFA-4CCB-B62C-B61315A80F53}"/>
              </a:ext>
            </a:extLst>
          </p:cNvPr>
          <p:cNvSpPr/>
          <p:nvPr/>
        </p:nvSpPr>
        <p:spPr>
          <a:xfrm>
            <a:off x="3992563" y="2803522"/>
            <a:ext cx="4210053" cy="3148014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D46DF332-E6BB-4644-8617-A17C06648A25}"/>
              </a:ext>
            </a:extLst>
          </p:cNvPr>
          <p:cNvSpPr txBox="1"/>
          <p:nvPr/>
        </p:nvSpPr>
        <p:spPr>
          <a:xfrm>
            <a:off x="4224335" y="3944941"/>
            <a:ext cx="3762371" cy="515941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square" lIns="78062" tIns="39035" rIns="78062" bIns="39035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施工照片</a:t>
            </a: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9" name="Text Box 71">
            <a:extLst>
              <a:ext uri="{FF2B5EF4-FFF2-40B4-BE49-F238E27FC236}">
                <a16:creationId xmlns:a16="http://schemas.microsoft.com/office/drawing/2014/main" id="{C8850BCB-C038-4DAE-8EB8-839CBB0DCDC4}"/>
              </a:ext>
            </a:extLst>
          </p:cNvPr>
          <p:cNvSpPr txBox="1"/>
          <p:nvPr/>
        </p:nvSpPr>
        <p:spPr>
          <a:xfrm>
            <a:off x="2889247" y="2947989"/>
            <a:ext cx="742950" cy="333371"/>
          </a:xfrm>
          <a:prstGeom prst="rect">
            <a:avLst/>
          </a:prstGeom>
          <a:noFill/>
          <a:ln w="28575" cap="flat">
            <a:solidFill>
              <a:srgbClr val="0000FF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案例</a:t>
            </a:r>
          </a:p>
        </p:txBody>
      </p:sp>
      <p:sp>
        <p:nvSpPr>
          <p:cNvPr id="10" name="Rectangle 1030">
            <a:extLst>
              <a:ext uri="{FF2B5EF4-FFF2-40B4-BE49-F238E27FC236}">
                <a16:creationId xmlns:a16="http://schemas.microsoft.com/office/drawing/2014/main" id="{8CC8AA91-4ACE-4FD3-B6C6-140FEE939C33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E74D0A5F-812B-4A83-9E34-BDDC11D56F1E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E7E20C6-46AE-4B94-9B09-FA67EA9CB695}" type="slidenum">
              <a:t>27</a:t>
            </a:fld>
            <a:endParaRPr lang="zh-TW" altLang="en-US" sz="1400" b="1" i="0" u="none" strike="noStrike" kern="1200" cap="none" spc="0" baseline="0">
              <a:solidFill>
                <a:srgbClr val="008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05215E42-AD59-4992-BF11-1645D0743397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C3BF0820-FE20-4281-AFBC-3D10B9322391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04A92183-1611-42E6-8DB7-6046E0A0BF3E}"/>
              </a:ext>
            </a:extLst>
          </p:cNvPr>
          <p:cNvSpPr txBox="1"/>
          <p:nvPr/>
        </p:nvSpPr>
        <p:spPr>
          <a:xfrm>
            <a:off x="723903" y="1485900"/>
            <a:ext cx="8153403" cy="26923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(2)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施工抽查標準</a:t>
            </a: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</p:txBody>
      </p:sp>
      <p:graphicFrame>
        <p:nvGraphicFramePr>
          <p:cNvPr id="6" name="Group 199">
            <a:extLst>
              <a:ext uri="{FF2B5EF4-FFF2-40B4-BE49-F238E27FC236}">
                <a16:creationId xmlns:a16="http://schemas.microsoft.com/office/drawing/2014/main" id="{EA351E9C-4FD4-4664-8A90-972060CB0C71}"/>
              </a:ext>
            </a:extLst>
          </p:cNvPr>
          <p:cNvGraphicFramePr>
            <a:graphicFrameLocks noGrp="1"/>
          </p:cNvGraphicFramePr>
          <p:nvPr/>
        </p:nvGraphicFramePr>
        <p:xfrm>
          <a:off x="1060447" y="2598733"/>
          <a:ext cx="7394567" cy="3859212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49263">
                  <a:extLst>
                    <a:ext uri="{9D8B030D-6E8A-4147-A177-3AD203B41FA5}">
                      <a16:colId xmlns:a16="http://schemas.microsoft.com/office/drawing/2014/main" val="434669301"/>
                    </a:ext>
                  </a:extLst>
                </a:gridCol>
                <a:gridCol w="1346197">
                  <a:extLst>
                    <a:ext uri="{9D8B030D-6E8A-4147-A177-3AD203B41FA5}">
                      <a16:colId xmlns:a16="http://schemas.microsoft.com/office/drawing/2014/main" val="2008000904"/>
                    </a:ext>
                  </a:extLst>
                </a:gridCol>
                <a:gridCol w="1092195">
                  <a:extLst>
                    <a:ext uri="{9D8B030D-6E8A-4147-A177-3AD203B41FA5}">
                      <a16:colId xmlns:a16="http://schemas.microsoft.com/office/drawing/2014/main" val="2953339133"/>
                    </a:ext>
                  </a:extLst>
                </a:gridCol>
                <a:gridCol w="820738">
                  <a:extLst>
                    <a:ext uri="{9D8B030D-6E8A-4147-A177-3AD203B41FA5}">
                      <a16:colId xmlns:a16="http://schemas.microsoft.com/office/drawing/2014/main" val="3244513182"/>
                    </a:ext>
                  </a:extLst>
                </a:gridCol>
                <a:gridCol w="955676">
                  <a:extLst>
                    <a:ext uri="{9D8B030D-6E8A-4147-A177-3AD203B41FA5}">
                      <a16:colId xmlns:a16="http://schemas.microsoft.com/office/drawing/2014/main" val="982518186"/>
                    </a:ext>
                  </a:extLst>
                </a:gridCol>
                <a:gridCol w="955676">
                  <a:extLst>
                    <a:ext uri="{9D8B030D-6E8A-4147-A177-3AD203B41FA5}">
                      <a16:colId xmlns:a16="http://schemas.microsoft.com/office/drawing/2014/main" val="2940805330"/>
                    </a:ext>
                  </a:extLst>
                </a:gridCol>
                <a:gridCol w="819146">
                  <a:extLst>
                    <a:ext uri="{9D8B030D-6E8A-4147-A177-3AD203B41FA5}">
                      <a16:colId xmlns:a16="http://schemas.microsoft.com/office/drawing/2014/main" val="1251955929"/>
                    </a:ext>
                  </a:extLst>
                </a:gridCol>
                <a:gridCol w="955676">
                  <a:extLst>
                    <a:ext uri="{9D8B030D-6E8A-4147-A177-3AD203B41FA5}">
                      <a16:colId xmlns:a16="http://schemas.microsoft.com/office/drawing/2014/main" val="1799988784"/>
                    </a:ext>
                  </a:extLst>
                </a:gridCol>
              </a:tblGrid>
              <a:tr h="542925"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工程項目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抽查標準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抽查時機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檢查頻率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檢查方法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不合格</a:t>
                      </a:r>
                      <a:endParaRPr lang="en-US" sz="10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  <a:p>
                      <a:pPr marL="0" marR="0" lvl="0" indent="0" algn="ctr" defTabSz="914400" rtl="0" fontAlgn="auto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管制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管理紀錄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8337709"/>
                  </a:ext>
                </a:extLst>
              </a:tr>
              <a:tr h="473073">
                <a:tc rowSpan="7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施工階段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輸送管配置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依澆置計畫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澆置前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次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/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每段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現場檢查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調整位置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抽查紀錄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1831271"/>
                  </a:ext>
                </a:extLst>
              </a:tr>
              <a:tr h="4730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混凝土運送時間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Courier New" pitchFamily="49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60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分鐘以內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澆置前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次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/1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車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檢驗出貨單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退料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抽查紀錄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8358344"/>
                  </a:ext>
                </a:extLst>
              </a:tr>
              <a:tr h="47466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坍度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18~22cm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公分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澆置前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次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/3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車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現場試驗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退料或重拌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抽查紀錄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4130386"/>
                  </a:ext>
                </a:extLst>
              </a:tr>
              <a:tr h="4730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氯離子含量檢測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Courier New" pitchFamily="49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小於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0.15kg/m</a:t>
                      </a:r>
                      <a:r>
                        <a:rPr lang="en-US" sz="1200" b="1" i="0" u="none" strike="noStrike" cap="none" baseline="300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3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澆置前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次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/3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車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現場試驗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退料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抽查紀錄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6518452"/>
                  </a:ext>
                </a:extLst>
              </a:tr>
              <a:tr h="47466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混凝土試體取樣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Courier New" pitchFamily="49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fc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Courier New" pitchFamily="49"/>
                        </a:rPr>
                        <a:t>’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=210</a:t>
                      </a:r>
                      <a:endParaRPr lang="en-US" sz="10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  <a:p>
                      <a:pPr marL="0" marR="0" lvl="0" indent="0" algn="ctr" defTabSz="914400" rtl="0" fontAlgn="auto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(kgf/cm</a:t>
                      </a:r>
                      <a:r>
                        <a:rPr lang="en-US" sz="1200" b="1" i="0" u="none" strike="noStrike" cap="none" baseline="300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2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)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澆置中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組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/100 m</a:t>
                      </a:r>
                      <a:r>
                        <a:rPr lang="en-US" sz="1200" b="1" i="0" u="none" strike="noStrike" cap="none" baseline="300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3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實驗室試驗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依合約規定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試驗報告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51171"/>
                  </a:ext>
                </a:extLst>
              </a:tr>
              <a:tr h="47466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澆置中斷時間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Courier New" pitchFamily="49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不得高於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40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分鐘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澆置中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次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/1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車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現場紀錄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依合約規定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抽查紀錄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4498370"/>
                  </a:ext>
                </a:extLst>
              </a:tr>
              <a:tr h="47307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澆置過程中不得加水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Courier New" pitchFamily="49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Courier New" pitchFamily="49"/>
                        </a:rPr>
                        <a:t>無加水情形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Courier New" pitchFamily="49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澆置中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次</a:t>
                      </a:r>
                      <a:r>
                        <a:rPr lang="en-US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/1</a:t>
                      </a: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車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現場檢查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依合約規定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抽查紀錄</a:t>
                      </a:r>
                      <a:endParaRPr lang="en-US" sz="14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3632597"/>
                  </a:ext>
                </a:extLst>
              </a:tr>
            </a:tbl>
          </a:graphicData>
        </a:graphic>
      </p:graphicFrame>
      <p:sp>
        <p:nvSpPr>
          <p:cNvPr id="7" name="Rectangle 477">
            <a:extLst>
              <a:ext uri="{FF2B5EF4-FFF2-40B4-BE49-F238E27FC236}">
                <a16:creationId xmlns:a16="http://schemas.microsoft.com/office/drawing/2014/main" id="{D8D07A72-6E14-4CC2-8C9A-45FD2E0F3C0F}"/>
              </a:ext>
            </a:extLst>
          </p:cNvPr>
          <p:cNvSpPr/>
          <p:nvPr/>
        </p:nvSpPr>
        <p:spPr>
          <a:xfrm>
            <a:off x="2711452" y="2203447"/>
            <a:ext cx="2362196" cy="304796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混凝土工程施工抽查標準表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 </a:t>
            </a:r>
          </a:p>
        </p:txBody>
      </p:sp>
      <p:sp>
        <p:nvSpPr>
          <p:cNvPr id="8" name="Text Box 479">
            <a:extLst>
              <a:ext uri="{FF2B5EF4-FFF2-40B4-BE49-F238E27FC236}">
                <a16:creationId xmlns:a16="http://schemas.microsoft.com/office/drawing/2014/main" id="{D154611A-3AF6-4084-B1DA-870BF7CDC3A7}"/>
              </a:ext>
            </a:extLst>
          </p:cNvPr>
          <p:cNvSpPr txBox="1"/>
          <p:nvPr/>
        </p:nvSpPr>
        <p:spPr>
          <a:xfrm>
            <a:off x="2019296" y="2208211"/>
            <a:ext cx="742950" cy="333371"/>
          </a:xfrm>
          <a:prstGeom prst="rect">
            <a:avLst/>
          </a:prstGeom>
          <a:noFill/>
          <a:ln w="28575" cap="flat">
            <a:solidFill>
              <a:srgbClr val="0000FF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案例</a:t>
            </a:r>
          </a:p>
        </p:txBody>
      </p:sp>
      <p:sp>
        <p:nvSpPr>
          <p:cNvPr id="9" name="Rectangle 1030">
            <a:extLst>
              <a:ext uri="{FF2B5EF4-FFF2-40B4-BE49-F238E27FC236}">
                <a16:creationId xmlns:a16="http://schemas.microsoft.com/office/drawing/2014/main" id="{F97402C7-EFC3-4DE8-948A-C8CC815251E5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E8DB6455-A791-413F-A8A5-45860BAB3F61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45C33E6-CD77-4219-9078-BAE31F4EA45D}" type="slidenum">
              <a:t>28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16757204-2D8E-4B9D-A78C-5CE070B38119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8EE2CD6F-EA4B-4570-B8FA-9AF2722B3F0E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3A2336A5-D8A0-4412-89F6-6FCCC432CAAC}"/>
              </a:ext>
            </a:extLst>
          </p:cNvPr>
          <p:cNvSpPr txBox="1"/>
          <p:nvPr/>
        </p:nvSpPr>
        <p:spPr>
          <a:xfrm>
            <a:off x="723903" y="1485900"/>
            <a:ext cx="8153403" cy="13334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(3)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施工抽查紀錄</a:t>
            </a: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</p:txBody>
      </p:sp>
      <p:pic>
        <p:nvPicPr>
          <p:cNvPr id="6" name="Picture 696">
            <a:extLst>
              <a:ext uri="{FF2B5EF4-FFF2-40B4-BE49-F238E27FC236}">
                <a16:creationId xmlns:a16="http://schemas.microsoft.com/office/drawing/2014/main" id="{55DD44DC-2BFF-473C-BD8E-D56C6658593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5002" t="14914" r="5609" b="8908"/>
          <a:stretch>
            <a:fillRect/>
          </a:stretch>
        </p:blipFill>
        <p:spPr>
          <a:xfrm>
            <a:off x="3994154" y="1511302"/>
            <a:ext cx="4454527" cy="5170483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</p:pic>
      <p:sp>
        <p:nvSpPr>
          <p:cNvPr id="7" name="Text Box 697">
            <a:extLst>
              <a:ext uri="{FF2B5EF4-FFF2-40B4-BE49-F238E27FC236}">
                <a16:creationId xmlns:a16="http://schemas.microsoft.com/office/drawing/2014/main" id="{A45693F7-2CB5-4CED-91D5-3FCB3D999008}"/>
              </a:ext>
            </a:extLst>
          </p:cNvPr>
          <p:cNvSpPr txBox="1"/>
          <p:nvPr/>
        </p:nvSpPr>
        <p:spPr>
          <a:xfrm>
            <a:off x="4152903" y="1555751"/>
            <a:ext cx="742950" cy="333371"/>
          </a:xfrm>
          <a:prstGeom prst="rect">
            <a:avLst/>
          </a:prstGeom>
          <a:noFill/>
          <a:ln w="28575" cap="flat">
            <a:solidFill>
              <a:srgbClr val="0000FF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案例</a:t>
            </a:r>
          </a:p>
        </p:txBody>
      </p:sp>
      <p:sp>
        <p:nvSpPr>
          <p:cNvPr id="8" name="Rectangle 1030">
            <a:extLst>
              <a:ext uri="{FF2B5EF4-FFF2-40B4-BE49-F238E27FC236}">
                <a16:creationId xmlns:a16="http://schemas.microsoft.com/office/drawing/2014/main" id="{0A814CA5-38DB-4339-AB14-332B3D42741B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FF6E9F02-C7F2-47AD-8F4F-FA12B3F2567F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346D6D4-D316-4BBC-A4EF-A9B3C3586E1E}" type="slidenum">
              <a:t>29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D59F97F3-13F7-442C-906C-6E030FAF1339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7575697E-725E-4198-B18F-21CD441EAB72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A0EBECAB-C76D-4B13-8673-4B15E15DBA7C}"/>
              </a:ext>
            </a:extLst>
          </p:cNvPr>
          <p:cNvSpPr txBox="1"/>
          <p:nvPr/>
        </p:nvSpPr>
        <p:spPr>
          <a:xfrm>
            <a:off x="723903" y="1485900"/>
            <a:ext cx="8153403" cy="13334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5.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不合格品管制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</p:txBody>
      </p:sp>
      <p:graphicFrame>
        <p:nvGraphicFramePr>
          <p:cNvPr id="6" name="Group 289">
            <a:extLst>
              <a:ext uri="{FF2B5EF4-FFF2-40B4-BE49-F238E27FC236}">
                <a16:creationId xmlns:a16="http://schemas.microsoft.com/office/drawing/2014/main" id="{B9F9D2DB-6954-4BF5-968D-FB0B23113B60}"/>
              </a:ext>
            </a:extLst>
          </p:cNvPr>
          <p:cNvGraphicFramePr>
            <a:graphicFrameLocks noGrp="1"/>
          </p:cNvGraphicFramePr>
          <p:nvPr/>
        </p:nvGraphicFramePr>
        <p:xfrm>
          <a:off x="503240" y="2351086"/>
          <a:ext cx="9028116" cy="3203577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593729">
                  <a:extLst>
                    <a:ext uri="{9D8B030D-6E8A-4147-A177-3AD203B41FA5}">
                      <a16:colId xmlns:a16="http://schemas.microsoft.com/office/drawing/2014/main" val="1756279259"/>
                    </a:ext>
                  </a:extLst>
                </a:gridCol>
                <a:gridCol w="1041401">
                  <a:extLst>
                    <a:ext uri="{9D8B030D-6E8A-4147-A177-3AD203B41FA5}">
                      <a16:colId xmlns:a16="http://schemas.microsoft.com/office/drawing/2014/main" val="3926587997"/>
                    </a:ext>
                  </a:extLst>
                </a:gridCol>
                <a:gridCol w="1417640">
                  <a:extLst>
                    <a:ext uri="{9D8B030D-6E8A-4147-A177-3AD203B41FA5}">
                      <a16:colId xmlns:a16="http://schemas.microsoft.com/office/drawing/2014/main" val="3558193815"/>
                    </a:ext>
                  </a:extLst>
                </a:gridCol>
                <a:gridCol w="2365379">
                  <a:extLst>
                    <a:ext uri="{9D8B030D-6E8A-4147-A177-3AD203B41FA5}">
                      <a16:colId xmlns:a16="http://schemas.microsoft.com/office/drawing/2014/main" val="4230077283"/>
                    </a:ext>
                  </a:extLst>
                </a:gridCol>
                <a:gridCol w="1306513">
                  <a:extLst>
                    <a:ext uri="{9D8B030D-6E8A-4147-A177-3AD203B41FA5}">
                      <a16:colId xmlns:a16="http://schemas.microsoft.com/office/drawing/2014/main" val="1227016975"/>
                    </a:ext>
                  </a:extLst>
                </a:gridCol>
                <a:gridCol w="1117597">
                  <a:extLst>
                    <a:ext uri="{9D8B030D-6E8A-4147-A177-3AD203B41FA5}">
                      <a16:colId xmlns:a16="http://schemas.microsoft.com/office/drawing/2014/main" val="2349863967"/>
                    </a:ext>
                  </a:extLst>
                </a:gridCol>
                <a:gridCol w="1185857">
                  <a:extLst>
                    <a:ext uri="{9D8B030D-6E8A-4147-A177-3AD203B41FA5}">
                      <a16:colId xmlns:a16="http://schemas.microsoft.com/office/drawing/2014/main" val="3303128567"/>
                    </a:ext>
                  </a:extLst>
                </a:gridCol>
              </a:tblGrid>
              <a:tr h="58090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編號</a:t>
                      </a:r>
                    </a:p>
                  </a:txBody>
                  <a:tcPr marT="45710" marB="4571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缺失位置</a:t>
                      </a:r>
                    </a:p>
                  </a:txBody>
                  <a:tcPr marT="45710" marB="4571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缺失項目</a:t>
                      </a:r>
                    </a:p>
                  </a:txBody>
                  <a:tcPr marT="45710" marB="4571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改善對策</a:t>
                      </a:r>
                      <a:endParaRPr lang="en-US" sz="1600" b="1" i="0" u="none" strike="noStrike" cap="none" baseline="0">
                        <a:solidFill>
                          <a:srgbClr val="FF0000"/>
                        </a:solidFill>
                        <a:latin typeface="標楷體" pitchFamily="65"/>
                        <a:ea typeface="標楷體" pitchFamily="65"/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預防措施</a:t>
                      </a:r>
                    </a:p>
                  </a:txBody>
                  <a:tcPr marT="45710" marB="4571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通知日期</a:t>
                      </a:r>
                    </a:p>
                  </a:txBody>
                  <a:tcPr marT="45710" marB="4571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缺失改善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期限</a:t>
                      </a:r>
                    </a:p>
                  </a:txBody>
                  <a:tcPr marT="45710" marB="4571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缺失改善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完成日期</a:t>
                      </a:r>
                    </a:p>
                  </a:txBody>
                  <a:tcPr marT="45710" marB="4571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8132037"/>
                  </a:ext>
                </a:extLst>
              </a:tr>
              <a:tr h="37615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1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2761564"/>
                  </a:ext>
                </a:extLst>
              </a:tr>
              <a:tr h="36574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2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0831356"/>
                  </a:ext>
                </a:extLst>
              </a:tr>
              <a:tr h="37615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3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7017406"/>
                  </a:ext>
                </a:extLst>
              </a:tr>
              <a:tr h="37615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4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3998936"/>
                  </a:ext>
                </a:extLst>
              </a:tr>
              <a:tr h="37615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5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9457662"/>
                  </a:ext>
                </a:extLst>
              </a:tr>
              <a:tr h="37615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6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1004677"/>
                  </a:ext>
                </a:extLst>
              </a:tr>
              <a:tr h="37615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7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4463006"/>
                  </a:ext>
                </a:extLst>
              </a:tr>
            </a:tbl>
          </a:graphicData>
        </a:graphic>
      </p:graphicFrame>
      <p:sp>
        <p:nvSpPr>
          <p:cNvPr id="7" name="Rectangle 1030">
            <a:extLst>
              <a:ext uri="{FF2B5EF4-FFF2-40B4-BE49-F238E27FC236}">
                <a16:creationId xmlns:a16="http://schemas.microsoft.com/office/drawing/2014/main" id="{6A6C3936-115B-40D6-B406-4124D6F59894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7B6D8E4C-3BB7-47AD-87DF-F2CEE179D259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FB2ECCB-6496-4CEB-9D10-49FEC4125AC6}" type="slidenum">
              <a:t>30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B03E7AE7-2535-482B-B28D-A6207161690D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147A1CD8-DF98-455F-81F9-062F18B458EE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0D491FFB-72A3-48DD-A87D-E0BF509BEC94}"/>
              </a:ext>
            </a:extLst>
          </p:cNvPr>
          <p:cNvSpPr txBox="1"/>
          <p:nvPr/>
        </p:nvSpPr>
        <p:spPr>
          <a:xfrm>
            <a:off x="723903" y="1485900"/>
            <a:ext cx="8153403" cy="308609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6.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品質稽核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(1)</a:t>
            </a:r>
            <a:r>
              <a:rPr lang="zh-TW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稽核範圍</a:t>
            </a:r>
            <a:endParaRPr lang="en-US" sz="30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(2)</a:t>
            </a:r>
            <a:r>
              <a:rPr lang="zh-TW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稽核頻率</a:t>
            </a:r>
            <a:endParaRPr lang="en-US" sz="30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(3)</a:t>
            </a:r>
            <a:r>
              <a:rPr lang="zh-TW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稽核流程</a:t>
            </a:r>
            <a:endParaRPr lang="en-US" sz="30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(4)</a:t>
            </a:r>
            <a:r>
              <a:rPr lang="zh-TW" sz="30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應用表單</a:t>
            </a:r>
            <a:endParaRPr lang="en-US" sz="30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</p:txBody>
      </p:sp>
      <p:sp>
        <p:nvSpPr>
          <p:cNvPr id="6" name="Rectangle 1030">
            <a:extLst>
              <a:ext uri="{FF2B5EF4-FFF2-40B4-BE49-F238E27FC236}">
                <a16:creationId xmlns:a16="http://schemas.microsoft.com/office/drawing/2014/main" id="{930E406E-EB68-4326-8656-289061589D79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64350200-A808-476D-A70B-9E43CA1746A2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A43D1B8-2B40-4726-9737-A6406B698060}" type="slidenum">
              <a:t>31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D6508933-0D38-4AD4-AAE8-0760A34A6AC4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43455F9-B675-48AE-8ED2-883307E2B138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389F661-C343-4816-9872-EF21BED481EF}"/>
              </a:ext>
            </a:extLst>
          </p:cNvPr>
          <p:cNvSpPr txBox="1"/>
          <p:nvPr/>
        </p:nvSpPr>
        <p:spPr>
          <a:xfrm>
            <a:off x="723903" y="1485900"/>
            <a:ext cx="8153403" cy="72390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ts val="36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7.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設備功能運轉測試等抽驗程序及標準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6" name="Group 206">
            <a:extLst>
              <a:ext uri="{FF2B5EF4-FFF2-40B4-BE49-F238E27FC236}">
                <a16:creationId xmlns:a16="http://schemas.microsoft.com/office/drawing/2014/main" id="{35BB23E3-8442-4AD8-8FE1-8DCBE180820C}"/>
              </a:ext>
            </a:extLst>
          </p:cNvPr>
          <p:cNvGraphicFramePr>
            <a:graphicFrameLocks noGrp="1"/>
          </p:cNvGraphicFramePr>
          <p:nvPr/>
        </p:nvGraphicFramePr>
        <p:xfrm>
          <a:off x="495303" y="3032122"/>
          <a:ext cx="8915396" cy="2903519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876296">
                  <a:extLst>
                    <a:ext uri="{9D8B030D-6E8A-4147-A177-3AD203B41FA5}">
                      <a16:colId xmlns:a16="http://schemas.microsoft.com/office/drawing/2014/main" val="1822144425"/>
                    </a:ext>
                  </a:extLst>
                </a:gridCol>
                <a:gridCol w="1409703">
                  <a:extLst>
                    <a:ext uri="{9D8B030D-6E8A-4147-A177-3AD203B41FA5}">
                      <a16:colId xmlns:a16="http://schemas.microsoft.com/office/drawing/2014/main" val="3829006294"/>
                    </a:ext>
                  </a:extLst>
                </a:gridCol>
                <a:gridCol w="1320795">
                  <a:extLst>
                    <a:ext uri="{9D8B030D-6E8A-4147-A177-3AD203B41FA5}">
                      <a16:colId xmlns:a16="http://schemas.microsoft.com/office/drawing/2014/main" val="3832509373"/>
                    </a:ext>
                  </a:extLst>
                </a:gridCol>
                <a:gridCol w="749295">
                  <a:extLst>
                    <a:ext uri="{9D8B030D-6E8A-4147-A177-3AD203B41FA5}">
                      <a16:colId xmlns:a16="http://schemas.microsoft.com/office/drawing/2014/main" val="2030339057"/>
                    </a:ext>
                  </a:extLst>
                </a:gridCol>
                <a:gridCol w="698501">
                  <a:extLst>
                    <a:ext uri="{9D8B030D-6E8A-4147-A177-3AD203B41FA5}">
                      <a16:colId xmlns:a16="http://schemas.microsoft.com/office/drawing/2014/main" val="1962452887"/>
                    </a:ext>
                  </a:extLst>
                </a:gridCol>
                <a:gridCol w="901698">
                  <a:extLst>
                    <a:ext uri="{9D8B030D-6E8A-4147-A177-3AD203B41FA5}">
                      <a16:colId xmlns:a16="http://schemas.microsoft.com/office/drawing/2014/main" val="4144756046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82255703"/>
                    </a:ext>
                  </a:extLst>
                </a:gridCol>
                <a:gridCol w="850904">
                  <a:extLst>
                    <a:ext uri="{9D8B030D-6E8A-4147-A177-3AD203B41FA5}">
                      <a16:colId xmlns:a16="http://schemas.microsoft.com/office/drawing/2014/main" val="998876923"/>
                    </a:ext>
                  </a:extLst>
                </a:gridCol>
                <a:gridCol w="1079504">
                  <a:extLst>
                    <a:ext uri="{9D8B030D-6E8A-4147-A177-3AD203B41FA5}">
                      <a16:colId xmlns:a16="http://schemas.microsoft.com/office/drawing/2014/main" val="211623728"/>
                    </a:ext>
                  </a:extLst>
                </a:gridCol>
              </a:tblGrid>
              <a:tr h="80022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測試流程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管理項目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管理標準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檢查時機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檢查方法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檢查頻率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不合格之處理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管理紀錄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備註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378657"/>
                  </a:ext>
                </a:extLst>
              </a:tr>
              <a:tr h="288968">
                <a:tc row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單機測試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6835814"/>
                  </a:ext>
                </a:extLst>
              </a:tr>
              <a:tr h="4121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55298585"/>
                  </a:ext>
                </a:extLst>
              </a:tr>
              <a:tr h="288968">
                <a:tc row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系統測試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2487081"/>
                  </a:ext>
                </a:extLst>
              </a:tr>
              <a:tr h="4121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6490039"/>
                  </a:ext>
                </a:extLst>
              </a:tr>
              <a:tr h="288968">
                <a:tc row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整體測試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8420555"/>
                  </a:ext>
                </a:extLst>
              </a:tr>
              <a:tr h="4121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7919911"/>
                  </a:ext>
                </a:extLst>
              </a:tr>
            </a:tbl>
          </a:graphicData>
        </a:graphic>
      </p:graphicFrame>
      <p:sp>
        <p:nvSpPr>
          <p:cNvPr id="7" name="文字方塊 7">
            <a:extLst>
              <a:ext uri="{FF2B5EF4-FFF2-40B4-BE49-F238E27FC236}">
                <a16:creationId xmlns:a16="http://schemas.microsoft.com/office/drawing/2014/main" id="{32591E8C-1B49-408C-AAAE-AAF21A52870E}"/>
              </a:ext>
            </a:extLst>
          </p:cNvPr>
          <p:cNvSpPr txBox="1"/>
          <p:nvPr/>
        </p:nvSpPr>
        <p:spPr>
          <a:xfrm>
            <a:off x="2644773" y="2495553"/>
            <a:ext cx="4991096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400" b="1" i="0" u="none" strike="noStrike" kern="1200" cap="none" spc="0" baseline="0">
                <a:solidFill>
                  <a:srgbClr val="FF0000"/>
                </a:solidFill>
                <a:effectLst>
                  <a:outerShdw dist="38096" dir="2700000">
                    <a:srgbClr val="C0C0C0"/>
                  </a:outerShdw>
                </a:effectLst>
                <a:uFillTx/>
                <a:latin typeface="標楷體" pitchFamily="65"/>
                <a:ea typeface="標楷體" pitchFamily="65"/>
                <a:cs typeface="Arial"/>
              </a:rPr>
              <a:t>設備功能運轉抽驗標準表</a:t>
            </a:r>
            <a:endParaRPr lang="en-US" sz="2400" b="1" i="0" u="none" strike="noStrike" kern="1200" cap="none" spc="0" baseline="0">
              <a:solidFill>
                <a:srgbClr val="FF00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標楷體" pitchFamily="65"/>
              <a:ea typeface="標楷體" pitchFamily="65"/>
              <a:cs typeface="Arial"/>
            </a:endParaRPr>
          </a:p>
        </p:txBody>
      </p:sp>
      <p:sp>
        <p:nvSpPr>
          <p:cNvPr id="8" name="Rectangle 1030">
            <a:extLst>
              <a:ext uri="{FF2B5EF4-FFF2-40B4-BE49-F238E27FC236}">
                <a16:creationId xmlns:a16="http://schemas.microsoft.com/office/drawing/2014/main" id="{9A05188E-14D7-420B-87EC-89B562A49315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二、監造作業執行情形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31883B68-4AAF-4D86-BAD2-518180B10718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DC8AF36-5AAC-4B33-AC90-289C3B1EEF02}" type="slidenum">
              <a:t>32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0A524826-9DCB-4F24-A3AF-CEBB97FD269A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7732EF90-D2AA-4B5E-9DDC-C92D119B07C9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三、品質</a:t>
            </a:r>
            <a:r>
              <a:rPr lang="zh-TW" sz="3600" b="1" i="0" u="none" strike="noStrike" kern="1200" cap="none" spc="0" baseline="0" dirty="0">
                <a:uFillTx/>
                <a:latin typeface="Times New Roman" pitchFamily="18"/>
                <a:ea typeface="標楷體" pitchFamily="65"/>
              </a:rPr>
              <a:t>查</a:t>
            </a:r>
            <a:r>
              <a:rPr lang="zh-TW" sz="3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證執行成果</a:t>
            </a:r>
            <a:endParaRPr lang="en-US" sz="36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932F3ACC-3B79-4313-AAA1-BA1C12E39C06}"/>
              </a:ext>
            </a:extLst>
          </p:cNvPr>
          <p:cNvSpPr txBox="1"/>
          <p:nvPr/>
        </p:nvSpPr>
        <p:spPr>
          <a:xfrm>
            <a:off x="544378" y="1420822"/>
            <a:ext cx="8888416" cy="9016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000" b="1" i="0" u="none" strike="noStrike" kern="1200" cap="none" spc="0" baseline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【施工品質抽查及材料設備抽驗結果及統計分析】</a:t>
            </a:r>
            <a:endParaRPr lang="en-US" sz="3000" b="1" i="0" u="none" strike="noStrike" kern="1200" cap="none" spc="0" baseline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  <p:graphicFrame>
        <p:nvGraphicFramePr>
          <p:cNvPr id="6" name="Group 245">
            <a:extLst>
              <a:ext uri="{FF2B5EF4-FFF2-40B4-BE49-F238E27FC236}">
                <a16:creationId xmlns:a16="http://schemas.microsoft.com/office/drawing/2014/main" id="{BFD4CA14-ED64-4534-9518-50F53AC44B84}"/>
              </a:ext>
            </a:extLst>
          </p:cNvPr>
          <p:cNvGraphicFramePr>
            <a:graphicFrameLocks noGrp="1"/>
          </p:cNvGraphicFramePr>
          <p:nvPr/>
        </p:nvGraphicFramePr>
        <p:xfrm>
          <a:off x="693736" y="2190746"/>
          <a:ext cx="8783651" cy="324643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593729">
                  <a:extLst>
                    <a:ext uri="{9D8B030D-6E8A-4147-A177-3AD203B41FA5}">
                      <a16:colId xmlns:a16="http://schemas.microsoft.com/office/drawing/2014/main" val="858261795"/>
                    </a:ext>
                  </a:extLst>
                </a:gridCol>
                <a:gridCol w="1949445">
                  <a:extLst>
                    <a:ext uri="{9D8B030D-6E8A-4147-A177-3AD203B41FA5}">
                      <a16:colId xmlns:a16="http://schemas.microsoft.com/office/drawing/2014/main" val="1280350796"/>
                    </a:ext>
                  </a:extLst>
                </a:gridCol>
                <a:gridCol w="1058866">
                  <a:extLst>
                    <a:ext uri="{9D8B030D-6E8A-4147-A177-3AD203B41FA5}">
                      <a16:colId xmlns:a16="http://schemas.microsoft.com/office/drawing/2014/main" val="1189811908"/>
                    </a:ext>
                  </a:extLst>
                </a:gridCol>
                <a:gridCol w="1030291">
                  <a:extLst>
                    <a:ext uri="{9D8B030D-6E8A-4147-A177-3AD203B41FA5}">
                      <a16:colId xmlns:a16="http://schemas.microsoft.com/office/drawing/2014/main" val="2145765762"/>
                    </a:ext>
                  </a:extLst>
                </a:gridCol>
                <a:gridCol w="1001716">
                  <a:extLst>
                    <a:ext uri="{9D8B030D-6E8A-4147-A177-3AD203B41FA5}">
                      <a16:colId xmlns:a16="http://schemas.microsoft.com/office/drawing/2014/main" val="3671567742"/>
                    </a:ext>
                  </a:extLst>
                </a:gridCol>
                <a:gridCol w="1089022">
                  <a:extLst>
                    <a:ext uri="{9D8B030D-6E8A-4147-A177-3AD203B41FA5}">
                      <a16:colId xmlns:a16="http://schemas.microsoft.com/office/drawing/2014/main" val="300908706"/>
                    </a:ext>
                  </a:extLst>
                </a:gridCol>
                <a:gridCol w="957267">
                  <a:extLst>
                    <a:ext uri="{9D8B030D-6E8A-4147-A177-3AD203B41FA5}">
                      <a16:colId xmlns:a16="http://schemas.microsoft.com/office/drawing/2014/main" val="512475296"/>
                    </a:ext>
                  </a:extLst>
                </a:gridCol>
                <a:gridCol w="1103315">
                  <a:extLst>
                    <a:ext uri="{9D8B030D-6E8A-4147-A177-3AD203B41FA5}">
                      <a16:colId xmlns:a16="http://schemas.microsoft.com/office/drawing/2014/main" val="438408621"/>
                    </a:ext>
                  </a:extLst>
                </a:gridCol>
              </a:tblGrid>
              <a:tr h="57917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編號</a:t>
                      </a: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工程項目</a:t>
                      </a: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應抽次數</a:t>
                      </a: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辦理次數</a:t>
                      </a: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合格次數</a:t>
                      </a: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不合格次數</a:t>
                      </a: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合格率</a:t>
                      </a: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備註</a:t>
                      </a:r>
                    </a:p>
                  </a:txBody>
                  <a:tcPr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6064828"/>
                  </a:ext>
                </a:extLst>
              </a:tr>
              <a:tr h="3762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1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4325869"/>
                  </a:ext>
                </a:extLst>
              </a:tr>
              <a:tr h="3762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2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7244457"/>
                  </a:ext>
                </a:extLst>
              </a:tr>
              <a:tr h="3762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3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878557"/>
                  </a:ext>
                </a:extLst>
              </a:tr>
              <a:tr h="40961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4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7607270"/>
                  </a:ext>
                </a:extLst>
              </a:tr>
              <a:tr h="3762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5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6403423"/>
                  </a:ext>
                </a:extLst>
              </a:tr>
              <a:tr h="3762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6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3016467"/>
                  </a:ext>
                </a:extLst>
              </a:tr>
              <a:tr h="3762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 pitchFamily="18"/>
                          <a:cs typeface="Times New Roman" pitchFamily="18"/>
                        </a:rPr>
                        <a:t>7</a:t>
                      </a: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 pitchFamily="18"/>
                      </a:endParaRPr>
                    </a:p>
                  </a:txBody>
                  <a:tcPr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396067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C83AC1D3-FAE8-415F-8D60-2928E08E15C8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FF6442B-7211-4A04-9AE4-2F7F66B0ED49}" type="slidenum">
              <a:t>33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BD57700F-6F2E-4FD8-84B2-D0F2F37EB2D0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39B462A2-1288-4A4F-96CB-C2C815FB3B93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三、品質</a:t>
            </a:r>
            <a:r>
              <a:rPr lang="zh-TW" sz="3600" b="1" i="0" u="none" strike="noStrike" kern="1200" cap="none" spc="0" baseline="0" dirty="0">
                <a:uFillTx/>
                <a:latin typeface="Times New Roman" pitchFamily="18"/>
                <a:ea typeface="標楷體" pitchFamily="65"/>
              </a:rPr>
              <a:t>查</a:t>
            </a:r>
            <a:r>
              <a:rPr lang="zh-TW" sz="3600" b="1" i="0" u="none" strike="noStrike" kern="120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證執行成果</a:t>
            </a:r>
            <a:endParaRPr lang="en-US" sz="36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61E0BC6F-929E-437E-841F-7928A9E8E2F6}"/>
              </a:ext>
            </a:extLst>
          </p:cNvPr>
          <p:cNvSpPr txBox="1"/>
          <p:nvPr/>
        </p:nvSpPr>
        <p:spPr>
          <a:xfrm>
            <a:off x="514350" y="1412876"/>
            <a:ext cx="8888416" cy="53022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【主要工項之隱蔽部分及檢驗停留點</a:t>
            </a:r>
            <a:r>
              <a:rPr lang="zh-TW" sz="2800" b="1" i="0" u="none" strike="noStrike" kern="1200" cap="none" spc="0" baseline="0" dirty="0">
                <a:uFillTx/>
                <a:latin typeface="Tahoma" pitchFamily="34"/>
                <a:ea typeface="標楷體" pitchFamily="65"/>
              </a:rPr>
              <a:t>抽查表單及</a:t>
            </a:r>
            <a:r>
              <a:rPr lang="zh-TW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照片】</a:t>
            </a:r>
            <a:endParaRPr lang="en-US" sz="2800" b="1" i="0" u="none" strike="noStrike" kern="1200" cap="none" spc="0" baseline="0" dirty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  <p:sp>
        <p:nvSpPr>
          <p:cNvPr id="6" name="文字方塊 11">
            <a:extLst>
              <a:ext uri="{FF2B5EF4-FFF2-40B4-BE49-F238E27FC236}">
                <a16:creationId xmlns:a16="http://schemas.microsoft.com/office/drawing/2014/main" id="{80581862-8892-49C9-89A3-653F85927BAC}"/>
              </a:ext>
            </a:extLst>
          </p:cNvPr>
          <p:cNvSpPr txBox="1"/>
          <p:nvPr/>
        </p:nvSpPr>
        <p:spPr>
          <a:xfrm>
            <a:off x="5997577" y="4981578"/>
            <a:ext cx="2000250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查驗照片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7" name="文字方塊 12">
            <a:extLst>
              <a:ext uri="{FF2B5EF4-FFF2-40B4-BE49-F238E27FC236}">
                <a16:creationId xmlns:a16="http://schemas.microsoft.com/office/drawing/2014/main" id="{792324D2-14FF-4E86-9FE4-74153D21E633}"/>
              </a:ext>
            </a:extLst>
          </p:cNvPr>
          <p:cNvSpPr txBox="1"/>
          <p:nvPr/>
        </p:nvSpPr>
        <p:spPr>
          <a:xfrm>
            <a:off x="5881685" y="2789240"/>
            <a:ext cx="2000250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查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驗照片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4C5A54EF-8E37-45EA-83A1-11C87D4BB94F}"/>
              </a:ext>
            </a:extLst>
          </p:cNvPr>
          <p:cNvSpPr/>
          <p:nvPr/>
        </p:nvSpPr>
        <p:spPr>
          <a:xfrm>
            <a:off x="4819646" y="1958973"/>
            <a:ext cx="4281485" cy="2103440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3F70783-AFAD-4B34-B0B2-47DD1AF9A85F}"/>
              </a:ext>
            </a:extLst>
          </p:cNvPr>
          <p:cNvSpPr/>
          <p:nvPr/>
        </p:nvSpPr>
        <p:spPr>
          <a:xfrm>
            <a:off x="4814892" y="4216398"/>
            <a:ext cx="4297359" cy="2155826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pic>
        <p:nvPicPr>
          <p:cNvPr id="10" name="圖片 13">
            <a:extLst>
              <a:ext uri="{FF2B5EF4-FFF2-40B4-BE49-F238E27FC236}">
                <a16:creationId xmlns:a16="http://schemas.microsoft.com/office/drawing/2014/main" id="{544E38CF-CD82-402E-B654-A8ED0173A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018" y="1976338"/>
            <a:ext cx="3382054" cy="4480121"/>
          </a:xfrm>
          <a:prstGeom prst="rect">
            <a:avLst/>
          </a:prstGeom>
          <a:noFill/>
          <a:ln w="9528" cap="flat">
            <a:solidFill>
              <a:schemeClr val="tx1"/>
            </a:solidFill>
            <a:prstDash val="solid"/>
            <a:miter/>
          </a:ln>
        </p:spPr>
      </p:pic>
      <p:sp>
        <p:nvSpPr>
          <p:cNvPr id="11" name="Text Box 71">
            <a:extLst>
              <a:ext uri="{FF2B5EF4-FFF2-40B4-BE49-F238E27FC236}">
                <a16:creationId xmlns:a16="http://schemas.microsoft.com/office/drawing/2014/main" id="{CE1EB562-358D-4BA7-8573-1FCA80F979D9}"/>
              </a:ext>
            </a:extLst>
          </p:cNvPr>
          <p:cNvSpPr txBox="1"/>
          <p:nvPr/>
        </p:nvSpPr>
        <p:spPr>
          <a:xfrm>
            <a:off x="389232" y="1976338"/>
            <a:ext cx="542915" cy="307777"/>
          </a:xfrm>
          <a:prstGeom prst="rect">
            <a:avLst/>
          </a:prstGeom>
          <a:noFill/>
          <a:ln w="28575" cap="flat">
            <a:solidFill>
              <a:srgbClr val="0000FF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案例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3BC9D455-1F2B-42FC-AFDC-FCF225F2A6ED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FC9915D-F315-4BB7-997F-CABA408879C4}" type="slidenum">
              <a:t>34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3EBC91DE-4F0C-447E-AF39-C6AEBEEB2F56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4FDD2F90-018B-4CC2-BFBD-19506C038561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四、工程進度及差異分析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8DA6A11D-1934-473F-B92A-DED9669DD141}"/>
              </a:ext>
            </a:extLst>
          </p:cNvPr>
          <p:cNvSpPr txBox="1"/>
          <p:nvPr/>
        </p:nvSpPr>
        <p:spPr>
          <a:xfrm>
            <a:off x="723903" y="1485900"/>
            <a:ext cx="8153403" cy="402907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工程進度說明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(1)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開工日期：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(2)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契約工期： 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  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工作天</a:t>
            </a: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/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日曆天</a:t>
            </a: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/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限期完工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(3)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預定完工日期：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(4)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施工進度：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計算基準日：</a:t>
            </a: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預定進度 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  %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實際進度 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%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    </a:t>
            </a:r>
            <a:r>
              <a:rPr lang="zh-TW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進度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超前</a:t>
            </a: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/</a:t>
            </a: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落後 </a:t>
            </a:r>
            <a:r>
              <a:rPr lang="en-US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        </a:t>
            </a:r>
            <a:r>
              <a:rPr lang="en-US" sz="28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%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8DCFC9BC-4E26-40A4-9C70-32742694F17A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B5A6A99-7587-427C-8580-6334440C45D6}" type="slidenum">
              <a:t>35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B035C07A-BBA6-4F88-B3CB-FB8527902BCB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7CDC8161-625D-445F-9149-D6FC2A77796C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四、工程進度及差異分析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Line 7">
            <a:extLst>
              <a:ext uri="{FF2B5EF4-FFF2-40B4-BE49-F238E27FC236}">
                <a16:creationId xmlns:a16="http://schemas.microsoft.com/office/drawing/2014/main" id="{DAC36B95-AB2E-422C-A28E-C514C008FEAA}"/>
              </a:ext>
            </a:extLst>
          </p:cNvPr>
          <p:cNvSpPr/>
          <p:nvPr/>
        </p:nvSpPr>
        <p:spPr>
          <a:xfrm>
            <a:off x="1727201" y="13082585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528" cap="flat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Line 119">
            <a:extLst>
              <a:ext uri="{FF2B5EF4-FFF2-40B4-BE49-F238E27FC236}">
                <a16:creationId xmlns:a16="http://schemas.microsoft.com/office/drawing/2014/main" id="{9C27C5A0-0892-42C5-81D6-A927919B6FB7}"/>
              </a:ext>
            </a:extLst>
          </p:cNvPr>
          <p:cNvSpPr/>
          <p:nvPr/>
        </p:nvSpPr>
        <p:spPr>
          <a:xfrm>
            <a:off x="2724153" y="-9894886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528" cap="flat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Rectangle 127">
            <a:extLst>
              <a:ext uri="{FF2B5EF4-FFF2-40B4-BE49-F238E27FC236}">
                <a16:creationId xmlns:a16="http://schemas.microsoft.com/office/drawing/2014/main" id="{C7E968DF-ECFD-4712-9F1C-E8B7462DEFA0}"/>
              </a:ext>
            </a:extLst>
          </p:cNvPr>
          <p:cNvSpPr/>
          <p:nvPr/>
        </p:nvSpPr>
        <p:spPr>
          <a:xfrm>
            <a:off x="-1466853" y="-11522070"/>
            <a:ext cx="9905996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Rectangle 132">
            <a:extLst>
              <a:ext uri="{FF2B5EF4-FFF2-40B4-BE49-F238E27FC236}">
                <a16:creationId xmlns:a16="http://schemas.microsoft.com/office/drawing/2014/main" id="{5858C2AC-3C66-421B-BE13-D1CB7B12CEDF}"/>
              </a:ext>
            </a:extLst>
          </p:cNvPr>
          <p:cNvSpPr/>
          <p:nvPr/>
        </p:nvSpPr>
        <p:spPr>
          <a:xfrm>
            <a:off x="-1466853" y="-11522070"/>
            <a:ext cx="471482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9" name="Rectangle 158">
            <a:extLst>
              <a:ext uri="{FF2B5EF4-FFF2-40B4-BE49-F238E27FC236}">
                <a16:creationId xmlns:a16="http://schemas.microsoft.com/office/drawing/2014/main" id="{63CBC1E3-D5A4-4976-8BDF-0415DDD21147}"/>
              </a:ext>
            </a:extLst>
          </p:cNvPr>
          <p:cNvSpPr/>
          <p:nvPr/>
        </p:nvSpPr>
        <p:spPr>
          <a:xfrm>
            <a:off x="-1466853" y="-11522070"/>
            <a:ext cx="369883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0" name="Rectangle 1150">
            <a:extLst>
              <a:ext uri="{FF2B5EF4-FFF2-40B4-BE49-F238E27FC236}">
                <a16:creationId xmlns:a16="http://schemas.microsoft.com/office/drawing/2014/main" id="{4BE6DA35-7254-4251-8D0A-5C133EE9D470}"/>
              </a:ext>
            </a:extLst>
          </p:cNvPr>
          <p:cNvSpPr/>
          <p:nvPr/>
        </p:nvSpPr>
        <p:spPr>
          <a:xfrm>
            <a:off x="-1466853" y="-11522070"/>
            <a:ext cx="9905996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1" name="Line 3616">
            <a:extLst>
              <a:ext uri="{FF2B5EF4-FFF2-40B4-BE49-F238E27FC236}">
                <a16:creationId xmlns:a16="http://schemas.microsoft.com/office/drawing/2014/main" id="{84217116-6F7A-4354-A81A-A28C14AAD4D8}"/>
              </a:ext>
            </a:extLst>
          </p:cNvPr>
          <p:cNvSpPr/>
          <p:nvPr/>
        </p:nvSpPr>
        <p:spPr>
          <a:xfrm>
            <a:off x="2092320" y="-11420471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2" name="Line 3701">
            <a:extLst>
              <a:ext uri="{FF2B5EF4-FFF2-40B4-BE49-F238E27FC236}">
                <a16:creationId xmlns:a16="http://schemas.microsoft.com/office/drawing/2014/main" id="{5FD5F54B-08BD-49D3-A39E-221F11C264A2}"/>
              </a:ext>
            </a:extLst>
          </p:cNvPr>
          <p:cNvSpPr/>
          <p:nvPr/>
        </p:nvSpPr>
        <p:spPr>
          <a:xfrm>
            <a:off x="3141658" y="-10163171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3" name="Line 3702">
            <a:extLst>
              <a:ext uri="{FF2B5EF4-FFF2-40B4-BE49-F238E27FC236}">
                <a16:creationId xmlns:a16="http://schemas.microsoft.com/office/drawing/2014/main" id="{76CA2262-7885-47FC-A8F7-356DD6E70A8F}"/>
              </a:ext>
            </a:extLst>
          </p:cNvPr>
          <p:cNvSpPr/>
          <p:nvPr/>
        </p:nvSpPr>
        <p:spPr>
          <a:xfrm>
            <a:off x="3141658" y="-10061572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4" name="Line 3727">
            <a:extLst>
              <a:ext uri="{FF2B5EF4-FFF2-40B4-BE49-F238E27FC236}">
                <a16:creationId xmlns:a16="http://schemas.microsoft.com/office/drawing/2014/main" id="{C5150FAC-AC90-4310-8020-2FEE04B1D7DB}"/>
              </a:ext>
            </a:extLst>
          </p:cNvPr>
          <p:cNvSpPr/>
          <p:nvPr/>
        </p:nvSpPr>
        <p:spPr>
          <a:xfrm>
            <a:off x="7394579" y="-8899526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5" name="Line 3728">
            <a:extLst>
              <a:ext uri="{FF2B5EF4-FFF2-40B4-BE49-F238E27FC236}">
                <a16:creationId xmlns:a16="http://schemas.microsoft.com/office/drawing/2014/main" id="{E2A5C8BD-0258-40C6-8F15-34395E15302B}"/>
              </a:ext>
            </a:extLst>
          </p:cNvPr>
          <p:cNvSpPr/>
          <p:nvPr/>
        </p:nvSpPr>
        <p:spPr>
          <a:xfrm>
            <a:off x="7394579" y="-8797927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6" name="Line 3729">
            <a:extLst>
              <a:ext uri="{FF2B5EF4-FFF2-40B4-BE49-F238E27FC236}">
                <a16:creationId xmlns:a16="http://schemas.microsoft.com/office/drawing/2014/main" id="{74E37EBD-C139-4B36-9124-9107EB2E47AC}"/>
              </a:ext>
            </a:extLst>
          </p:cNvPr>
          <p:cNvSpPr/>
          <p:nvPr/>
        </p:nvSpPr>
        <p:spPr>
          <a:xfrm>
            <a:off x="7508879" y="-8797927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7" name="Line 3730">
            <a:extLst>
              <a:ext uri="{FF2B5EF4-FFF2-40B4-BE49-F238E27FC236}">
                <a16:creationId xmlns:a16="http://schemas.microsoft.com/office/drawing/2014/main" id="{57C19134-0025-4B31-B8CC-138569B576D5}"/>
              </a:ext>
            </a:extLst>
          </p:cNvPr>
          <p:cNvSpPr/>
          <p:nvPr/>
        </p:nvSpPr>
        <p:spPr>
          <a:xfrm>
            <a:off x="7508879" y="-8696328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8" name="Line 11342">
            <a:extLst>
              <a:ext uri="{FF2B5EF4-FFF2-40B4-BE49-F238E27FC236}">
                <a16:creationId xmlns:a16="http://schemas.microsoft.com/office/drawing/2014/main" id="{37ABEC46-D14E-493D-B13E-14961D5B392C}"/>
              </a:ext>
            </a:extLst>
          </p:cNvPr>
          <p:cNvSpPr/>
          <p:nvPr/>
        </p:nvSpPr>
        <p:spPr>
          <a:xfrm>
            <a:off x="1252535" y="-5902323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9" name="Line 11343">
            <a:extLst>
              <a:ext uri="{FF2B5EF4-FFF2-40B4-BE49-F238E27FC236}">
                <a16:creationId xmlns:a16="http://schemas.microsoft.com/office/drawing/2014/main" id="{F22B643B-7299-4441-8E84-67589882A8DE}"/>
              </a:ext>
            </a:extLst>
          </p:cNvPr>
          <p:cNvSpPr/>
          <p:nvPr/>
        </p:nvSpPr>
        <p:spPr>
          <a:xfrm>
            <a:off x="1252535" y="-5749920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pic>
        <p:nvPicPr>
          <p:cNvPr id="20" name="Picture 11882" descr="經濟部水利署辦理工程工期核算注意事項_水利署補助款工程_">
            <a:extLst>
              <a:ext uri="{FF2B5EF4-FFF2-40B4-BE49-F238E27FC236}">
                <a16:creationId xmlns:a16="http://schemas.microsoft.com/office/drawing/2014/main" id="{835FFA58-C49D-43EC-A64C-4CC8E4F075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71" t="6602" r="5167" b="15494"/>
          <a:stretch>
            <a:fillRect/>
          </a:stretch>
        </p:blipFill>
        <p:spPr>
          <a:xfrm>
            <a:off x="1152528" y="2016123"/>
            <a:ext cx="7189790" cy="4589465"/>
          </a:xfrm>
          <a:prstGeom prst="rect">
            <a:avLst/>
          </a:prstGeom>
          <a:noFill/>
          <a:ln w="12701" cap="flat">
            <a:solidFill>
              <a:srgbClr val="0000FF"/>
            </a:solidFill>
            <a:prstDash val="solid"/>
            <a:miter/>
          </a:ln>
        </p:spPr>
      </p:pic>
      <p:sp>
        <p:nvSpPr>
          <p:cNvPr id="21" name="Text Box 71">
            <a:extLst>
              <a:ext uri="{FF2B5EF4-FFF2-40B4-BE49-F238E27FC236}">
                <a16:creationId xmlns:a16="http://schemas.microsoft.com/office/drawing/2014/main" id="{1083156A-DB0B-4AFF-9BFA-596958724D3B}"/>
              </a:ext>
            </a:extLst>
          </p:cNvPr>
          <p:cNvSpPr txBox="1"/>
          <p:nvPr/>
        </p:nvSpPr>
        <p:spPr>
          <a:xfrm>
            <a:off x="8483602" y="1976439"/>
            <a:ext cx="742950" cy="333371"/>
          </a:xfrm>
          <a:prstGeom prst="rect">
            <a:avLst/>
          </a:prstGeom>
          <a:noFill/>
          <a:ln w="28575" cap="flat">
            <a:solidFill>
              <a:srgbClr val="0000FF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案例</a:t>
            </a:r>
          </a:p>
        </p:txBody>
      </p:sp>
      <p:sp>
        <p:nvSpPr>
          <p:cNvPr id="22" name="Rectangle 8">
            <a:extLst>
              <a:ext uri="{FF2B5EF4-FFF2-40B4-BE49-F238E27FC236}">
                <a16:creationId xmlns:a16="http://schemas.microsoft.com/office/drawing/2014/main" id="{DB73EBEE-A3E0-43DE-9497-FD52150928EB}"/>
              </a:ext>
            </a:extLst>
          </p:cNvPr>
          <p:cNvSpPr txBox="1"/>
          <p:nvPr/>
        </p:nvSpPr>
        <p:spPr>
          <a:xfrm>
            <a:off x="719139" y="1409703"/>
            <a:ext cx="8153403" cy="5333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 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工程進度表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F1C575EA-4D2D-4061-962A-18F3E6D324D3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B0C6ABC-F46F-47F3-AED8-CE5CA6F20DC5}" type="slidenum">
              <a:t>36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436156F0-BBDA-4E3A-9989-0A804D8A1728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073922E2-EF75-4460-9CB8-713FC372AFE9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四、工程進度及差異分析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450CEF87-6B7F-4155-883D-66D091F3131D}"/>
              </a:ext>
            </a:extLst>
          </p:cNvPr>
          <p:cNvSpPr txBox="1"/>
          <p:nvPr/>
        </p:nvSpPr>
        <p:spPr>
          <a:xfrm>
            <a:off x="723903" y="1485900"/>
            <a:ext cx="8153403" cy="261937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449263" marR="0" lvl="0" indent="-449263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工程進度管制作為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449263" marR="0" lvl="0" indent="-449263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【例如定期或不定期辦理施工協調會等說明】</a:t>
            </a:r>
            <a:r>
              <a:rPr lang="en-US" sz="32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 </a:t>
            </a:r>
          </a:p>
          <a:p>
            <a:pPr marL="449263" marR="0" lvl="0" indent="-449263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3333CC"/>
              </a:buClr>
              <a:buSzPct val="60000"/>
              <a:buFont typeface="Wingdings" pitchFamily="2"/>
              <a:buChar char="n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200" b="0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  <a:p>
            <a:pPr marL="449263" marR="0" lvl="0" indent="-449263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4.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進度落後之因應對策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449263" marR="0" lvl="0" indent="-449263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【例如契約相關規定、落後原因與對策、趕工計畫提送與審核情形、相關管理措施等說明】</a:t>
            </a: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 </a:t>
            </a:r>
          </a:p>
          <a:p>
            <a:pPr marL="449263" marR="0" lvl="0" indent="-449263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CC756F14-705E-4D85-83FB-4F7A6A66BDDE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D8FD41D-B6C4-43D6-BBA5-50867823E52A}" type="slidenum">
              <a:t>37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7124B276-8195-491E-ABD5-95ED384B62B0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E7850585-4A9A-4988-B6B1-7591AD43C0B0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14AE814A-DD5B-4332-A7B9-67BCE9901DBD}"/>
              </a:ext>
            </a:extLst>
          </p:cNvPr>
          <p:cNvSpPr txBox="1"/>
          <p:nvPr/>
        </p:nvSpPr>
        <p:spPr>
          <a:xfrm>
            <a:off x="952503" y="1460497"/>
            <a:ext cx="8534396" cy="29083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000066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CFAEF209-DCF7-41F7-B04B-34B258ECA697}"/>
              </a:ext>
            </a:extLst>
          </p:cNvPr>
          <p:cNvSpPr txBox="1"/>
          <p:nvPr/>
        </p:nvSpPr>
        <p:spPr>
          <a:xfrm>
            <a:off x="952503" y="1460497"/>
            <a:ext cx="7477121" cy="7366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職業安全衛生查驗情形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空污、噪音防制及環保查驗情形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72197A61-7292-4BA3-BACB-08BD590B308A}"/>
              </a:ext>
            </a:extLst>
          </p:cNvPr>
          <p:cNvSpPr txBox="1"/>
          <p:nvPr/>
        </p:nvSpPr>
        <p:spPr>
          <a:xfrm>
            <a:off x="661989" y="2876546"/>
            <a:ext cx="8620121" cy="9016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【說明上述各項查驗次數、內容、結果、追蹤管制等】</a:t>
            </a: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id="{14C688C3-95E9-4DF6-B6C0-58E920DDF59D}"/>
              </a:ext>
            </a:extLst>
          </p:cNvPr>
          <p:cNvSpPr/>
          <p:nvPr/>
        </p:nvSpPr>
        <p:spPr>
          <a:xfrm>
            <a:off x="225427" y="5634039"/>
            <a:ext cx="8937629" cy="10064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1077913" marR="0" lvl="0" indent="-1077913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【備註】:依工程會</a:t>
            </a:r>
            <a:r>
              <a:rPr lang="en-US" sz="2000" b="1" i="0" u="sng" strike="noStrike" kern="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111.1.10</a:t>
            </a:r>
            <a:r>
              <a:rPr lang="zh-TW" sz="2000" b="1" i="0" u="sng" strike="noStrike" kern="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工程管字第</a:t>
            </a:r>
            <a:r>
              <a:rPr lang="en-US" sz="2000" b="1" i="0" u="sng" strike="noStrike" kern="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1100301405</a:t>
            </a:r>
            <a:r>
              <a:rPr lang="zh-TW" sz="2000" b="1" i="0" u="sng" strike="noStrike" kern="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號函，將「工地職業安全」及「工程人員設置」項目列為查核重點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，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108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年開工之工程如採用鋼管施工架，應設置符合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CNS4750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以上之鋼管施工架。</a:t>
            </a:r>
            <a:endParaRPr lang="en-US" sz="2000" b="1" i="0" u="sng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9" name="Rectangle 1030">
            <a:extLst>
              <a:ext uri="{FF2B5EF4-FFF2-40B4-BE49-F238E27FC236}">
                <a16:creationId xmlns:a16="http://schemas.microsoft.com/office/drawing/2014/main" id="{2473C455-7982-41FA-8CA6-9E48418D5D42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五、職安衛及空污等查驗情形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38E66905-AC2A-44A6-8556-B1DD564CB977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9A7158A-1D86-4D54-BD36-0D33DB225338}" type="slidenum">
              <a:t>38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96469672-326D-419D-98F2-4FC8631DB05C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FDEBC68F-7574-4DE0-9DA0-B30CDDADBD27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6DF053FA-ECA1-4036-A9CD-DB895F7C025E}"/>
              </a:ext>
            </a:extLst>
          </p:cNvPr>
          <p:cNvSpPr txBox="1"/>
          <p:nvPr/>
        </p:nvSpPr>
        <p:spPr>
          <a:xfrm>
            <a:off x="952503" y="1460497"/>
            <a:ext cx="8534396" cy="29083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000066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65CF65D6-72E3-48BB-9AE9-4A2C682BCAA8}"/>
              </a:ext>
            </a:extLst>
          </p:cNvPr>
          <p:cNvSpPr txBox="1"/>
          <p:nvPr/>
        </p:nvSpPr>
        <p:spPr>
          <a:xfrm>
            <a:off x="827083" y="2158998"/>
            <a:ext cx="8620121" cy="9016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【說明次數、內容及結果等】</a:t>
            </a: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A543DF7D-958F-4DE9-85A9-8544B05B682C}"/>
              </a:ext>
            </a:extLst>
          </p:cNvPr>
          <p:cNvSpPr txBox="1"/>
          <p:nvPr/>
        </p:nvSpPr>
        <p:spPr>
          <a:xfrm>
            <a:off x="952503" y="1460497"/>
            <a:ext cx="7870826" cy="73660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3 .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查驗點及檢驗停留點紀錄複核情形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id="{7D4341E7-4352-4B93-ADC4-39B84CBAB304}"/>
              </a:ext>
            </a:extLst>
          </p:cNvPr>
          <p:cNvSpPr/>
          <p:nvPr/>
        </p:nvSpPr>
        <p:spPr>
          <a:xfrm>
            <a:off x="415923" y="4833939"/>
            <a:ext cx="8937629" cy="1616073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1077913" marR="0" lvl="0" indent="-1077913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【備註】:依工程會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108.1.14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工程管字第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1070054099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號函 ，自主檢查查驗點、安全衛生查驗點及檢驗停留點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含安全衛生事項</a:t>
            </a:r>
            <a:r>
              <a:rPr lang="en-US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 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，均應有廠商與監造單位派駐現場人員檢查與抽查、抽驗，完畢後覈實記載簽認，並經建築師、技師</a:t>
            </a:r>
            <a:r>
              <a:rPr lang="en-US" sz="14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備註</a:t>
            </a:r>
            <a:r>
              <a:rPr lang="en-US" sz="14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:</a:t>
            </a:r>
            <a:r>
              <a:rPr lang="zh-TW" sz="14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監造單位人員</a:t>
            </a:r>
            <a:r>
              <a:rPr lang="en-US" sz="14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  <a:r>
              <a:rPr lang="zh-TW" sz="2000" b="1" i="0" u="sng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於工程督導時一併簽認複核相關之檢查與抽查、抽驗等紀錄。</a:t>
            </a:r>
            <a:r>
              <a: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Times New Roman" pitchFamily="18"/>
                <a:ea typeface="標楷體" pitchFamily="65"/>
              </a:rPr>
              <a:t> </a:t>
            </a:r>
          </a:p>
        </p:txBody>
      </p:sp>
      <p:sp>
        <p:nvSpPr>
          <p:cNvPr id="9" name="Rectangle 1030">
            <a:extLst>
              <a:ext uri="{FF2B5EF4-FFF2-40B4-BE49-F238E27FC236}">
                <a16:creationId xmlns:a16="http://schemas.microsoft.com/office/drawing/2014/main" id="{A8E66992-1551-4054-80A6-282B08436713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五、職安衛及空污等查驗情形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904C740E-2648-4614-AC2C-C38C08C5B467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9ACFFF5-8212-4B7C-8EB4-75435F9A846F}" type="slidenum">
              <a:t>39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527923B9-1C1C-47D4-882E-A88F7628FBAE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CA675284-E5EC-474A-BBAF-C486151184E3}"/>
              </a:ext>
            </a:extLst>
          </p:cNvPr>
          <p:cNvSpPr txBox="1"/>
          <p:nvPr/>
        </p:nvSpPr>
        <p:spPr>
          <a:xfrm>
            <a:off x="514350" y="1412876"/>
            <a:ext cx="8888416" cy="53022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【執行成果、檢驗停留點</a:t>
            </a:r>
            <a:r>
              <a:rPr lang="en-US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(</a:t>
            </a:r>
            <a:r>
              <a:rPr lang="zh-TW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含安衛</a:t>
            </a:r>
            <a:r>
              <a:rPr lang="en-US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)</a:t>
            </a:r>
            <a:r>
              <a:rPr lang="zh-TW" altLang="en-US" sz="2800" b="1" dirty="0">
                <a:solidFill>
                  <a:srgbClr val="0000FF"/>
                </a:solidFill>
                <a:latin typeface="Tahoma" pitchFamily="34"/>
                <a:ea typeface="標楷體" pitchFamily="65"/>
              </a:rPr>
              <a:t>抽查表單及照片</a:t>
            </a:r>
            <a:r>
              <a:rPr lang="zh-TW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】</a:t>
            </a:r>
            <a:endParaRPr lang="en-US" sz="2800" b="1" i="0" u="none" strike="noStrike" kern="1200" cap="none" spc="0" baseline="0" dirty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  <p:sp>
        <p:nvSpPr>
          <p:cNvPr id="5" name="文字方塊 11">
            <a:extLst>
              <a:ext uri="{FF2B5EF4-FFF2-40B4-BE49-F238E27FC236}">
                <a16:creationId xmlns:a16="http://schemas.microsoft.com/office/drawing/2014/main" id="{01277CB1-2417-433A-A28E-3BD568CCA606}"/>
              </a:ext>
            </a:extLst>
          </p:cNvPr>
          <p:cNvSpPr txBox="1"/>
          <p:nvPr/>
        </p:nvSpPr>
        <p:spPr>
          <a:xfrm>
            <a:off x="5997577" y="4981578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查驗照片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6" name="文字方塊 12">
            <a:extLst>
              <a:ext uri="{FF2B5EF4-FFF2-40B4-BE49-F238E27FC236}">
                <a16:creationId xmlns:a16="http://schemas.microsoft.com/office/drawing/2014/main" id="{A7D70E56-51C4-4BFC-81EA-EF69BCF38270}"/>
              </a:ext>
            </a:extLst>
          </p:cNvPr>
          <p:cNvSpPr txBox="1"/>
          <p:nvPr/>
        </p:nvSpPr>
        <p:spPr>
          <a:xfrm>
            <a:off x="5881685" y="2789240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查驗照片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F597B0EF-9BD8-4263-BC81-68E99DAA758B}"/>
              </a:ext>
            </a:extLst>
          </p:cNvPr>
          <p:cNvSpPr/>
          <p:nvPr/>
        </p:nvSpPr>
        <p:spPr>
          <a:xfrm>
            <a:off x="4819646" y="1958973"/>
            <a:ext cx="4281485" cy="2103440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F1C06233-533B-4967-82A9-6C49511108C8}"/>
              </a:ext>
            </a:extLst>
          </p:cNvPr>
          <p:cNvSpPr/>
          <p:nvPr/>
        </p:nvSpPr>
        <p:spPr>
          <a:xfrm>
            <a:off x="4814892" y="4216398"/>
            <a:ext cx="4297359" cy="2155826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9" name="Rectangle 1030">
            <a:extLst>
              <a:ext uri="{FF2B5EF4-FFF2-40B4-BE49-F238E27FC236}">
                <a16:creationId xmlns:a16="http://schemas.microsoft.com/office/drawing/2014/main" id="{B0AA2A14-50F0-4A26-88C6-C698DE1F5769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五、職安衛及空污等查驗情形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pic>
        <p:nvPicPr>
          <p:cNvPr id="10" name="圖片 13">
            <a:extLst>
              <a:ext uri="{FF2B5EF4-FFF2-40B4-BE49-F238E27FC236}">
                <a16:creationId xmlns:a16="http://schemas.microsoft.com/office/drawing/2014/main" id="{6CE2FF22-49CD-4DBF-93E3-99543E739C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982" y="2002398"/>
            <a:ext cx="3452362" cy="4569851"/>
          </a:xfrm>
          <a:prstGeom prst="rect">
            <a:avLst/>
          </a:prstGeom>
          <a:noFill/>
          <a:ln w="9528" cap="flat">
            <a:solidFill>
              <a:schemeClr val="tx1"/>
            </a:solidFill>
            <a:prstDash val="solid"/>
            <a:miter/>
          </a:ln>
        </p:spPr>
      </p:pic>
      <p:sp>
        <p:nvSpPr>
          <p:cNvPr id="11" name="Text Box 71">
            <a:extLst>
              <a:ext uri="{FF2B5EF4-FFF2-40B4-BE49-F238E27FC236}">
                <a16:creationId xmlns:a16="http://schemas.microsoft.com/office/drawing/2014/main" id="{53F3E38E-48B0-4331-BCC5-DA8578A08F7F}"/>
              </a:ext>
            </a:extLst>
          </p:cNvPr>
          <p:cNvSpPr txBox="1"/>
          <p:nvPr/>
        </p:nvSpPr>
        <p:spPr>
          <a:xfrm>
            <a:off x="370332" y="1958973"/>
            <a:ext cx="628650" cy="307777"/>
          </a:xfrm>
          <a:prstGeom prst="rect">
            <a:avLst/>
          </a:prstGeom>
          <a:noFill/>
          <a:ln w="28575" cap="flat">
            <a:solidFill>
              <a:srgbClr val="0000FF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案例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33C01F06-116B-4EEC-BC42-2CFE2CB6BEB9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E47DA7C7-DB6E-4EFA-89C1-033A55CD2C7A}" type="slidenum">
              <a:t>40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1A37451F-78E7-4E88-9756-31FD15E495BB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BD7607A1-2023-49F0-9C5E-B82457F6E465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六、其他重要紀事或成果</a:t>
            </a:r>
          </a:p>
        </p:txBody>
      </p:sp>
      <p:graphicFrame>
        <p:nvGraphicFramePr>
          <p:cNvPr id="5" name="Group 82">
            <a:extLst>
              <a:ext uri="{FF2B5EF4-FFF2-40B4-BE49-F238E27FC236}">
                <a16:creationId xmlns:a16="http://schemas.microsoft.com/office/drawing/2014/main" id="{6CE59E28-680E-4513-AF40-A564D1B77A7B}"/>
              </a:ext>
            </a:extLst>
          </p:cNvPr>
          <p:cNvGraphicFramePr>
            <a:graphicFrameLocks noGrp="1"/>
          </p:cNvGraphicFramePr>
          <p:nvPr/>
        </p:nvGraphicFramePr>
        <p:xfrm>
          <a:off x="901698" y="1654177"/>
          <a:ext cx="7556500" cy="3781436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761996">
                  <a:extLst>
                    <a:ext uri="{9D8B030D-6E8A-4147-A177-3AD203B41FA5}">
                      <a16:colId xmlns:a16="http://schemas.microsoft.com/office/drawing/2014/main" val="3412788444"/>
                    </a:ext>
                  </a:extLst>
                </a:gridCol>
                <a:gridCol w="2025652">
                  <a:extLst>
                    <a:ext uri="{9D8B030D-6E8A-4147-A177-3AD203B41FA5}">
                      <a16:colId xmlns:a16="http://schemas.microsoft.com/office/drawing/2014/main" val="4292034334"/>
                    </a:ext>
                  </a:extLst>
                </a:gridCol>
                <a:gridCol w="4768852">
                  <a:extLst>
                    <a:ext uri="{9D8B030D-6E8A-4147-A177-3AD203B41FA5}">
                      <a16:colId xmlns:a16="http://schemas.microsoft.com/office/drawing/2014/main" val="3141530990"/>
                    </a:ext>
                  </a:extLst>
                </a:gridCol>
              </a:tblGrid>
              <a:tr h="708029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序號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日 期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處理經過、重要紀事或成果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293440"/>
                  </a:ext>
                </a:extLst>
              </a:tr>
              <a:tr h="765179"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1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0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0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3214762"/>
                  </a:ext>
                </a:extLst>
              </a:tr>
              <a:tr h="736604"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1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0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0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415969"/>
                  </a:ext>
                </a:extLst>
              </a:tr>
              <a:tr h="708029"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1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0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0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082318"/>
                  </a:ext>
                </a:extLst>
              </a:tr>
              <a:tr h="863595"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1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 </a:t>
                      </a:r>
                      <a:endParaRPr lang="zh-TW" sz="1200" b="1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 </a:t>
                      </a:r>
                      <a:endParaRPr lang="zh-TW" sz="1200" b="0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 </a:t>
                      </a:r>
                      <a:endParaRPr lang="zh-TW" sz="1200" b="0" i="0" u="none" strike="noStrike" cap="none" baseline="0">
                        <a:solidFill>
                          <a:srgbClr val="FF0000"/>
                        </a:solidFill>
                        <a:latin typeface="Calibri" pitchFamily="34"/>
                        <a:ea typeface="新細明體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1313174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0D3AD6CE-920F-47AD-B4FD-ECC67A8724A4}"/>
              </a:ext>
            </a:extLst>
          </p:cNvPr>
          <p:cNvSpPr txBox="1"/>
          <p:nvPr/>
        </p:nvSpPr>
        <p:spPr>
          <a:xfrm>
            <a:off x="901698" y="5435614"/>
            <a:ext cx="7556501" cy="4001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000" b="1" i="0" u="none" strike="noStrike" kern="1200" cap="none" spc="0" baseline="0" dirty="0">
                <a:solidFill>
                  <a:srgbClr val="92D05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</a:t>
            </a:r>
            <a:r>
              <a:rPr lang="zh-TW" sz="2000" b="1" i="0" u="none" strike="noStrike" kern="1200" cap="none" spc="0" baseline="0" dirty="0">
                <a:solidFill>
                  <a:srgbClr val="92D05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如生態檢核、節能減碳檢核辦理情形</a:t>
            </a:r>
            <a:r>
              <a:rPr lang="en-US" sz="2000" b="1" i="0" u="none" strike="noStrike" kern="1200" cap="none" spc="0" baseline="0" dirty="0">
                <a:solidFill>
                  <a:srgbClr val="92D05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……)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CE05147F-2132-4657-8F04-3D46F1A6AD86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2878A59-BCB7-435A-9079-0A0992E54C81}" type="slidenum">
              <a:t>41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991C2E5A-58AA-472A-88D6-D5B818FC40D8}"/>
              </a:ext>
            </a:extLst>
          </p:cNvPr>
          <p:cNvSpPr/>
          <p:nvPr/>
        </p:nvSpPr>
        <p:spPr>
          <a:xfrm>
            <a:off x="1003297" y="1749420"/>
            <a:ext cx="7653335" cy="402113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4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【C.承攬廠商】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54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簡報</a:t>
            </a:r>
            <a:endParaRPr lang="en-US" sz="54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4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40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報告人</a:t>
            </a:r>
            <a:r>
              <a:rPr lang="en-US" sz="40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/</a:t>
            </a:r>
            <a:r>
              <a:rPr lang="zh-TW" sz="4000" b="1" i="0" u="none" strike="noStrike" kern="1200" cap="none" spc="0" baseline="0">
                <a:solidFill>
                  <a:srgbClr val="000000"/>
                </a:solidFill>
                <a:uFillTx/>
                <a:latin typeface="標楷體" pitchFamily="65"/>
                <a:ea typeface="標楷體" pitchFamily="65"/>
              </a:rPr>
              <a:t>職務：</a:t>
            </a:r>
            <a:r>
              <a:rPr lang="zh-TW" sz="40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○</a:t>
            </a:r>
            <a:r>
              <a:rPr lang="en-US" sz="4000" b="1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rPr>
              <a:t>/○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5400" b="1" i="0" u="none" strike="noStrike" kern="1200" cap="none" spc="0" baseline="0">
              <a:solidFill>
                <a:srgbClr val="000000"/>
              </a:solidFill>
              <a:uFillTx/>
              <a:latin typeface="標楷體" pitchFamily="65"/>
              <a:ea typeface="標楷體" pitchFamily="65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234B5C1B-D587-4E25-AB30-3EBEBE751300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2454F9F-CDC1-4F0C-804A-8190FAD1FCE6}" type="slidenum">
              <a:t>42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F68E81D2-A07D-43B0-A0A4-37A67CB43730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8027D9BD-5AE3-493A-B1FC-0EBD640B78CE}"/>
              </a:ext>
            </a:extLst>
          </p:cNvPr>
          <p:cNvSpPr txBox="1"/>
          <p:nvPr/>
        </p:nvSpPr>
        <p:spPr>
          <a:xfrm>
            <a:off x="1155701" y="1422404"/>
            <a:ext cx="7810503" cy="40005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ahoma" pitchFamily="34"/>
                <a:ea typeface="標楷體" pitchFamily="65"/>
              </a:rPr>
              <a:t>一、施工進度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ahoma" pitchFamily="34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ahoma" pitchFamily="34"/>
                <a:ea typeface="標楷體" pitchFamily="65"/>
              </a:rPr>
              <a:t>三、職安衛執行情形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ahoma" pitchFamily="34"/>
                <a:ea typeface="標楷體" pitchFamily="65"/>
              </a:rPr>
              <a:t>四、空污防制等執行情形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ahoma" pitchFamily="34"/>
                <a:ea typeface="標楷體" pitchFamily="65"/>
              </a:rPr>
              <a:t>五、專任工程人員督察情形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ahoma" pitchFamily="34"/>
                <a:ea typeface="標楷體" pitchFamily="65"/>
              </a:rPr>
              <a:t>六、其他說明或執行成果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ahoma" pitchFamily="34"/>
              <a:ea typeface="標楷體" pitchFamily="65"/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EB7AB238-065E-460D-8A89-01399F56BA3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76596" y="388940"/>
            <a:ext cx="3454402" cy="850904"/>
          </a:xfrm>
        </p:spPr>
        <p:txBody>
          <a:bodyPr/>
          <a:lstStyle/>
          <a:p>
            <a:pPr lvl="0" hangingPunct="1"/>
            <a:r>
              <a:rPr lang="zh-TW" b="1">
                <a:solidFill>
                  <a:srgbClr val="000000"/>
                </a:solidFill>
                <a:latin typeface="標楷體" pitchFamily="65"/>
                <a:ea typeface="標楷體" pitchFamily="65"/>
              </a:rPr>
              <a:t>簡 報 大 綱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2EE40EE4-92D5-4724-BBB4-BB287381DCCC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2E8105E-D477-4C6B-808E-33AC548E3283}" type="slidenum">
              <a:t>43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5D3C199D-4CB2-4785-91D5-C92599AE03ED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1796507B-0D40-404E-B491-CEF37AD7B3BD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一、施工進度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759C4860-1C97-4B47-9EE1-F0FE84D21B7E}"/>
              </a:ext>
            </a:extLst>
          </p:cNvPr>
          <p:cNvSpPr txBox="1"/>
          <p:nvPr/>
        </p:nvSpPr>
        <p:spPr>
          <a:xfrm>
            <a:off x="723903" y="1485900"/>
            <a:ext cx="8153403" cy="8255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契約工項完成情形</a:t>
            </a: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含主要部分</a:t>
            </a: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【說明契約工項、數量、金額、金額比率、完成率及目前施工中或預計施作工項</a:t>
            </a:r>
            <a:r>
              <a:rPr lang="en-US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;</a:t>
            </a: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另說明招標文件所訂「主要部分」，與該項之執行情形，以利檢核有無違法轉包情形】</a:t>
            </a:r>
          </a:p>
        </p:txBody>
      </p:sp>
      <p:graphicFrame>
        <p:nvGraphicFramePr>
          <p:cNvPr id="6" name="Group 79">
            <a:extLst>
              <a:ext uri="{FF2B5EF4-FFF2-40B4-BE49-F238E27FC236}">
                <a16:creationId xmlns:a16="http://schemas.microsoft.com/office/drawing/2014/main" id="{ED484685-B658-4704-AB9C-365696C812E8}"/>
              </a:ext>
            </a:extLst>
          </p:cNvPr>
          <p:cNvGraphicFramePr>
            <a:graphicFrameLocks noGrp="1"/>
          </p:cNvGraphicFramePr>
          <p:nvPr/>
        </p:nvGraphicFramePr>
        <p:xfrm>
          <a:off x="679454" y="4308479"/>
          <a:ext cx="8547094" cy="2219321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31797">
                  <a:extLst>
                    <a:ext uri="{9D8B030D-6E8A-4147-A177-3AD203B41FA5}">
                      <a16:colId xmlns:a16="http://schemas.microsoft.com/office/drawing/2014/main" val="3803806201"/>
                    </a:ext>
                  </a:extLst>
                </a:gridCol>
                <a:gridCol w="2030416">
                  <a:extLst>
                    <a:ext uri="{9D8B030D-6E8A-4147-A177-3AD203B41FA5}">
                      <a16:colId xmlns:a16="http://schemas.microsoft.com/office/drawing/2014/main" val="1461877978"/>
                    </a:ext>
                  </a:extLst>
                </a:gridCol>
                <a:gridCol w="1063620">
                  <a:extLst>
                    <a:ext uri="{9D8B030D-6E8A-4147-A177-3AD203B41FA5}">
                      <a16:colId xmlns:a16="http://schemas.microsoft.com/office/drawing/2014/main" val="2871398019"/>
                    </a:ext>
                  </a:extLst>
                </a:gridCol>
                <a:gridCol w="1158873">
                  <a:extLst>
                    <a:ext uri="{9D8B030D-6E8A-4147-A177-3AD203B41FA5}">
                      <a16:colId xmlns:a16="http://schemas.microsoft.com/office/drawing/2014/main" val="117949672"/>
                    </a:ext>
                  </a:extLst>
                </a:gridCol>
                <a:gridCol w="1254127">
                  <a:extLst>
                    <a:ext uri="{9D8B030D-6E8A-4147-A177-3AD203B41FA5}">
                      <a16:colId xmlns:a16="http://schemas.microsoft.com/office/drawing/2014/main" val="572143350"/>
                    </a:ext>
                  </a:extLst>
                </a:gridCol>
                <a:gridCol w="1135063">
                  <a:extLst>
                    <a:ext uri="{9D8B030D-6E8A-4147-A177-3AD203B41FA5}">
                      <a16:colId xmlns:a16="http://schemas.microsoft.com/office/drawing/2014/main" val="4196134759"/>
                    </a:ext>
                  </a:extLst>
                </a:gridCol>
                <a:gridCol w="1473198">
                  <a:extLst>
                    <a:ext uri="{9D8B030D-6E8A-4147-A177-3AD203B41FA5}">
                      <a16:colId xmlns:a16="http://schemas.microsoft.com/office/drawing/2014/main" val="1255168383"/>
                    </a:ext>
                  </a:extLst>
                </a:gridCol>
              </a:tblGrid>
              <a:tr h="508004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項次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契 約 工 項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數量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金額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金額比率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完成率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備註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4381741"/>
                  </a:ext>
                </a:extLst>
              </a:tr>
              <a:tr h="1711317"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6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2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6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2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6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2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6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2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12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6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2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0615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63640513-1606-4B7D-8EE9-68718117E424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1C25A51-D895-4F02-82B5-3A5A6AD809A4}" type="slidenum">
              <a:t>44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6C234537-A6B5-4E03-A49E-CB7B007ABADE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6CC50666-3A20-473D-87D9-2D0481DDFEAD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一、施工進度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E15DC27B-A19B-4F92-813A-D366F90A4CE5}"/>
              </a:ext>
            </a:extLst>
          </p:cNvPr>
          <p:cNvSpPr txBox="1"/>
          <p:nvPr/>
        </p:nvSpPr>
        <p:spPr>
          <a:xfrm>
            <a:off x="723903" y="1471617"/>
            <a:ext cx="8153403" cy="8255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計畫書及施工圖送審情形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【品質計畫、施工計畫、分項計畫及施工圖等送審情形】</a:t>
            </a:r>
          </a:p>
        </p:txBody>
      </p:sp>
      <p:graphicFrame>
        <p:nvGraphicFramePr>
          <p:cNvPr id="6" name="Group 306">
            <a:extLst>
              <a:ext uri="{FF2B5EF4-FFF2-40B4-BE49-F238E27FC236}">
                <a16:creationId xmlns:a16="http://schemas.microsoft.com/office/drawing/2014/main" id="{75841DE3-FBDD-44CF-A7FF-06588C36594A}"/>
              </a:ext>
            </a:extLst>
          </p:cNvPr>
          <p:cNvGraphicFramePr>
            <a:graphicFrameLocks noGrp="1"/>
          </p:cNvGraphicFramePr>
          <p:nvPr/>
        </p:nvGraphicFramePr>
        <p:xfrm>
          <a:off x="233364" y="2994029"/>
          <a:ext cx="9407527" cy="3230547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393829">
                  <a:extLst>
                    <a:ext uri="{9D8B030D-6E8A-4147-A177-3AD203B41FA5}">
                      <a16:colId xmlns:a16="http://schemas.microsoft.com/office/drawing/2014/main" val="1352024370"/>
                    </a:ext>
                  </a:extLst>
                </a:gridCol>
                <a:gridCol w="1017590">
                  <a:extLst>
                    <a:ext uri="{9D8B030D-6E8A-4147-A177-3AD203B41FA5}">
                      <a16:colId xmlns:a16="http://schemas.microsoft.com/office/drawing/2014/main" val="2959833610"/>
                    </a:ext>
                  </a:extLst>
                </a:gridCol>
                <a:gridCol w="955676">
                  <a:extLst>
                    <a:ext uri="{9D8B030D-6E8A-4147-A177-3AD203B41FA5}">
                      <a16:colId xmlns:a16="http://schemas.microsoft.com/office/drawing/2014/main" val="1850489308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553278383"/>
                    </a:ext>
                  </a:extLst>
                </a:gridCol>
                <a:gridCol w="977895">
                  <a:extLst>
                    <a:ext uri="{9D8B030D-6E8A-4147-A177-3AD203B41FA5}">
                      <a16:colId xmlns:a16="http://schemas.microsoft.com/office/drawing/2014/main" val="748174734"/>
                    </a:ext>
                  </a:extLst>
                </a:gridCol>
                <a:gridCol w="1022354">
                  <a:extLst>
                    <a:ext uri="{9D8B030D-6E8A-4147-A177-3AD203B41FA5}">
                      <a16:colId xmlns:a16="http://schemas.microsoft.com/office/drawing/2014/main" val="1646665142"/>
                    </a:ext>
                  </a:extLst>
                </a:gridCol>
                <a:gridCol w="949320">
                  <a:extLst>
                    <a:ext uri="{9D8B030D-6E8A-4147-A177-3AD203B41FA5}">
                      <a16:colId xmlns:a16="http://schemas.microsoft.com/office/drawing/2014/main" val="3197181277"/>
                    </a:ext>
                  </a:extLst>
                </a:gridCol>
                <a:gridCol w="1395410">
                  <a:extLst>
                    <a:ext uri="{9D8B030D-6E8A-4147-A177-3AD203B41FA5}">
                      <a16:colId xmlns:a16="http://schemas.microsoft.com/office/drawing/2014/main" val="449370683"/>
                    </a:ext>
                  </a:extLst>
                </a:gridCol>
                <a:gridCol w="752478">
                  <a:extLst>
                    <a:ext uri="{9D8B030D-6E8A-4147-A177-3AD203B41FA5}">
                      <a16:colId xmlns:a16="http://schemas.microsoft.com/office/drawing/2014/main" val="858541559"/>
                    </a:ext>
                  </a:extLst>
                </a:gridCol>
              </a:tblGrid>
              <a:tr h="587373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名稱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送審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次數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廠商送審日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監造審退日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監造同意日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機關審退日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機關同意日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文號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備註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7513258"/>
                  </a:ext>
                </a:extLst>
              </a:tr>
              <a:tr h="293686">
                <a:tc rowSpan="3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20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425154"/>
                  </a:ext>
                </a:extLst>
              </a:tr>
              <a:tr h="2936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2004283"/>
                  </a:ext>
                </a:extLst>
              </a:tr>
              <a:tr h="2936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---</a:t>
                      </a: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2254713"/>
                  </a:ext>
                </a:extLst>
              </a:tr>
              <a:tr h="293686">
                <a:tc rowSpan="3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2000" b="1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046368"/>
                  </a:ext>
                </a:extLst>
              </a:tr>
              <a:tr h="2936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0918962"/>
                  </a:ext>
                </a:extLst>
              </a:tr>
              <a:tr h="2936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---</a:t>
                      </a: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5934775"/>
                  </a:ext>
                </a:extLst>
              </a:tr>
              <a:tr h="293686">
                <a:tc rowSpan="3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2000" b="1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0541576"/>
                  </a:ext>
                </a:extLst>
              </a:tr>
              <a:tr h="2936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第</a:t>
                      </a: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</a:t>
                      </a:r>
                      <a:r>
                        <a:rPr lang="zh-TW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次</a:t>
                      </a: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1669311"/>
                  </a:ext>
                </a:extLst>
              </a:tr>
              <a:tr h="29368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20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---</a:t>
                      </a:r>
                      <a:endParaRPr lang="zh-TW" sz="20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zh-TW" sz="2000" b="0" i="0" u="none" strike="noStrike" cap="none" baseline="0">
                        <a:solidFill>
                          <a:srgbClr val="00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68580" marR="6858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2298656"/>
                  </a:ext>
                </a:extLst>
              </a:tr>
            </a:tbl>
          </a:graphicData>
        </a:graphic>
      </p:graphicFrame>
      <p:sp>
        <p:nvSpPr>
          <p:cNvPr id="7" name="矩形 29">
            <a:extLst>
              <a:ext uri="{FF2B5EF4-FFF2-40B4-BE49-F238E27FC236}">
                <a16:creationId xmlns:a16="http://schemas.microsoft.com/office/drawing/2014/main" id="{05E25E34-33AA-4BEF-B6EE-32C9D6A9F8CC}"/>
              </a:ext>
            </a:extLst>
          </p:cNvPr>
          <p:cNvSpPr/>
          <p:nvPr/>
        </p:nvSpPr>
        <p:spPr>
          <a:xfrm>
            <a:off x="895353" y="6218240"/>
            <a:ext cx="6026152" cy="39687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【應送○件、已核定○件、審查中○件、未送○件】</a:t>
            </a:r>
            <a:endParaRPr lang="en-US" sz="2000" b="1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C1ED2036-C4E0-4315-9CA8-D919F356592E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2BFD838-4C2B-4C80-8F92-8E401D563E6E}" type="slidenum">
              <a:t>45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F3AA01B0-F896-48EC-8250-838E75BAB95A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Line 5">
            <a:extLst>
              <a:ext uri="{FF2B5EF4-FFF2-40B4-BE49-F238E27FC236}">
                <a16:creationId xmlns:a16="http://schemas.microsoft.com/office/drawing/2014/main" id="{E5F51825-0907-4E8D-9F0F-A7C25F891AD6}"/>
              </a:ext>
            </a:extLst>
          </p:cNvPr>
          <p:cNvSpPr/>
          <p:nvPr/>
        </p:nvSpPr>
        <p:spPr>
          <a:xfrm>
            <a:off x="1727201" y="13082585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528" cap="flat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Line 6">
            <a:extLst>
              <a:ext uri="{FF2B5EF4-FFF2-40B4-BE49-F238E27FC236}">
                <a16:creationId xmlns:a16="http://schemas.microsoft.com/office/drawing/2014/main" id="{A794B3BC-6A49-4EF9-B957-BF173395CE87}"/>
              </a:ext>
            </a:extLst>
          </p:cNvPr>
          <p:cNvSpPr/>
          <p:nvPr/>
        </p:nvSpPr>
        <p:spPr>
          <a:xfrm>
            <a:off x="2724153" y="-9894886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528" cap="flat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5F9A4EB7-1775-4FA5-B075-C98D99D34E49}"/>
              </a:ext>
            </a:extLst>
          </p:cNvPr>
          <p:cNvSpPr/>
          <p:nvPr/>
        </p:nvSpPr>
        <p:spPr>
          <a:xfrm>
            <a:off x="-1466853" y="-11522070"/>
            <a:ext cx="9905996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93C33B97-F837-438D-BDF4-070649CF22E4}"/>
              </a:ext>
            </a:extLst>
          </p:cNvPr>
          <p:cNvSpPr/>
          <p:nvPr/>
        </p:nvSpPr>
        <p:spPr>
          <a:xfrm>
            <a:off x="-1466853" y="-11522070"/>
            <a:ext cx="471482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D2298FC9-94BB-4CA2-9675-1817CEE45164}"/>
              </a:ext>
            </a:extLst>
          </p:cNvPr>
          <p:cNvSpPr/>
          <p:nvPr/>
        </p:nvSpPr>
        <p:spPr>
          <a:xfrm>
            <a:off x="-1466853" y="-11522070"/>
            <a:ext cx="369883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118421D7-CB48-4F99-92DF-A1F3ACD04700}"/>
              </a:ext>
            </a:extLst>
          </p:cNvPr>
          <p:cNvSpPr/>
          <p:nvPr/>
        </p:nvSpPr>
        <p:spPr>
          <a:xfrm>
            <a:off x="-1466853" y="-11522070"/>
            <a:ext cx="9905996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0" name="Line 11">
            <a:extLst>
              <a:ext uri="{FF2B5EF4-FFF2-40B4-BE49-F238E27FC236}">
                <a16:creationId xmlns:a16="http://schemas.microsoft.com/office/drawing/2014/main" id="{F101BCEE-AB4A-484C-B35D-68472904C894}"/>
              </a:ext>
            </a:extLst>
          </p:cNvPr>
          <p:cNvSpPr/>
          <p:nvPr/>
        </p:nvSpPr>
        <p:spPr>
          <a:xfrm>
            <a:off x="2092320" y="-11420471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1" name="Line 12">
            <a:extLst>
              <a:ext uri="{FF2B5EF4-FFF2-40B4-BE49-F238E27FC236}">
                <a16:creationId xmlns:a16="http://schemas.microsoft.com/office/drawing/2014/main" id="{08F9CF95-8F48-42A8-9535-41B659E4BEB9}"/>
              </a:ext>
            </a:extLst>
          </p:cNvPr>
          <p:cNvSpPr/>
          <p:nvPr/>
        </p:nvSpPr>
        <p:spPr>
          <a:xfrm>
            <a:off x="3141658" y="-10163171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2" name="Line 13">
            <a:extLst>
              <a:ext uri="{FF2B5EF4-FFF2-40B4-BE49-F238E27FC236}">
                <a16:creationId xmlns:a16="http://schemas.microsoft.com/office/drawing/2014/main" id="{55EC5150-E13B-4B95-BFAA-584C04FBE2B0}"/>
              </a:ext>
            </a:extLst>
          </p:cNvPr>
          <p:cNvSpPr/>
          <p:nvPr/>
        </p:nvSpPr>
        <p:spPr>
          <a:xfrm>
            <a:off x="3141658" y="-10061572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3" name="Line 14">
            <a:extLst>
              <a:ext uri="{FF2B5EF4-FFF2-40B4-BE49-F238E27FC236}">
                <a16:creationId xmlns:a16="http://schemas.microsoft.com/office/drawing/2014/main" id="{FA9422F8-3D52-482B-A40F-24EF45D76DDE}"/>
              </a:ext>
            </a:extLst>
          </p:cNvPr>
          <p:cNvSpPr/>
          <p:nvPr/>
        </p:nvSpPr>
        <p:spPr>
          <a:xfrm>
            <a:off x="7394579" y="-8899526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4" name="Line 15">
            <a:extLst>
              <a:ext uri="{FF2B5EF4-FFF2-40B4-BE49-F238E27FC236}">
                <a16:creationId xmlns:a16="http://schemas.microsoft.com/office/drawing/2014/main" id="{7FAFC546-6926-4ECB-88CF-C54C843E5379}"/>
              </a:ext>
            </a:extLst>
          </p:cNvPr>
          <p:cNvSpPr/>
          <p:nvPr/>
        </p:nvSpPr>
        <p:spPr>
          <a:xfrm>
            <a:off x="7394579" y="-8797927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5" name="Line 16">
            <a:extLst>
              <a:ext uri="{FF2B5EF4-FFF2-40B4-BE49-F238E27FC236}">
                <a16:creationId xmlns:a16="http://schemas.microsoft.com/office/drawing/2014/main" id="{2557EDFF-09F2-440B-A068-5E4E3398F40F}"/>
              </a:ext>
            </a:extLst>
          </p:cNvPr>
          <p:cNvSpPr/>
          <p:nvPr/>
        </p:nvSpPr>
        <p:spPr>
          <a:xfrm>
            <a:off x="7508879" y="-8797927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6" name="Line 17">
            <a:extLst>
              <a:ext uri="{FF2B5EF4-FFF2-40B4-BE49-F238E27FC236}">
                <a16:creationId xmlns:a16="http://schemas.microsoft.com/office/drawing/2014/main" id="{7724A2F8-D437-42B1-8BE4-A680C1B4672D}"/>
              </a:ext>
            </a:extLst>
          </p:cNvPr>
          <p:cNvSpPr/>
          <p:nvPr/>
        </p:nvSpPr>
        <p:spPr>
          <a:xfrm>
            <a:off x="7508879" y="-8696328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7" name="Line 18">
            <a:extLst>
              <a:ext uri="{FF2B5EF4-FFF2-40B4-BE49-F238E27FC236}">
                <a16:creationId xmlns:a16="http://schemas.microsoft.com/office/drawing/2014/main" id="{6FB40468-F24F-4CB7-A6C2-EB3F53E972E1}"/>
              </a:ext>
            </a:extLst>
          </p:cNvPr>
          <p:cNvSpPr/>
          <p:nvPr/>
        </p:nvSpPr>
        <p:spPr>
          <a:xfrm>
            <a:off x="1252535" y="-5902323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8" name="Line 19">
            <a:extLst>
              <a:ext uri="{FF2B5EF4-FFF2-40B4-BE49-F238E27FC236}">
                <a16:creationId xmlns:a16="http://schemas.microsoft.com/office/drawing/2014/main" id="{63BBC2BF-395C-4EF5-8C54-58FBF9018445}"/>
              </a:ext>
            </a:extLst>
          </p:cNvPr>
          <p:cNvSpPr/>
          <p:nvPr/>
        </p:nvSpPr>
        <p:spPr>
          <a:xfrm>
            <a:off x="1252535" y="-5749920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pic>
        <p:nvPicPr>
          <p:cNvPr id="19" name="Picture 20" descr="經濟部水利署辦理工程工期核算注意事項_水利署補助款工程_">
            <a:extLst>
              <a:ext uri="{FF2B5EF4-FFF2-40B4-BE49-F238E27FC236}">
                <a16:creationId xmlns:a16="http://schemas.microsoft.com/office/drawing/2014/main" id="{A3E5BFDE-30E6-471F-BCC8-755298B92D5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71" t="6602" r="5167" b="15494"/>
          <a:stretch>
            <a:fillRect/>
          </a:stretch>
        </p:blipFill>
        <p:spPr>
          <a:xfrm>
            <a:off x="1152528" y="2016123"/>
            <a:ext cx="7189790" cy="4589465"/>
          </a:xfrm>
          <a:prstGeom prst="rect">
            <a:avLst/>
          </a:prstGeom>
          <a:noFill/>
          <a:ln w="12701" cap="flat">
            <a:solidFill>
              <a:srgbClr val="0000FF"/>
            </a:solidFill>
            <a:prstDash val="solid"/>
            <a:miter/>
          </a:ln>
        </p:spPr>
      </p:pic>
      <p:sp>
        <p:nvSpPr>
          <p:cNvPr id="20" name="Text Box 71">
            <a:extLst>
              <a:ext uri="{FF2B5EF4-FFF2-40B4-BE49-F238E27FC236}">
                <a16:creationId xmlns:a16="http://schemas.microsoft.com/office/drawing/2014/main" id="{D23781A2-7FBA-4409-B4E4-6970914474CB}"/>
              </a:ext>
            </a:extLst>
          </p:cNvPr>
          <p:cNvSpPr txBox="1"/>
          <p:nvPr/>
        </p:nvSpPr>
        <p:spPr>
          <a:xfrm>
            <a:off x="8483602" y="1976439"/>
            <a:ext cx="742950" cy="333371"/>
          </a:xfrm>
          <a:prstGeom prst="rect">
            <a:avLst/>
          </a:prstGeom>
          <a:noFill/>
          <a:ln w="28575" cap="flat">
            <a:solidFill>
              <a:srgbClr val="0000FF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案例</a:t>
            </a:r>
          </a:p>
        </p:txBody>
      </p:sp>
      <p:sp>
        <p:nvSpPr>
          <p:cNvPr id="21" name="Rectangle 8">
            <a:extLst>
              <a:ext uri="{FF2B5EF4-FFF2-40B4-BE49-F238E27FC236}">
                <a16:creationId xmlns:a16="http://schemas.microsoft.com/office/drawing/2014/main" id="{6315C7AE-8319-413A-8B3B-B92BB2848B99}"/>
              </a:ext>
            </a:extLst>
          </p:cNvPr>
          <p:cNvSpPr txBox="1"/>
          <p:nvPr/>
        </p:nvSpPr>
        <p:spPr>
          <a:xfrm>
            <a:off x="719139" y="1409703"/>
            <a:ext cx="8153403" cy="5333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3. 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進度表說明</a:t>
            </a: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含要徑項目</a:t>
            </a: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2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22" name="Rectangle 1030">
            <a:extLst>
              <a:ext uri="{FF2B5EF4-FFF2-40B4-BE49-F238E27FC236}">
                <a16:creationId xmlns:a16="http://schemas.microsoft.com/office/drawing/2014/main" id="{E91E45A4-3500-492D-B568-79FC44511446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一、施工進度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C92A2274-30F4-4A5C-8D08-5877D65A8BB9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E5D425F-5462-49D5-8050-EB1E58D8E78B}" type="slidenum">
              <a:t>46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E9870282-8D2C-474A-9027-F7FFFB4F394F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Line 5">
            <a:extLst>
              <a:ext uri="{FF2B5EF4-FFF2-40B4-BE49-F238E27FC236}">
                <a16:creationId xmlns:a16="http://schemas.microsoft.com/office/drawing/2014/main" id="{2C4E668E-8636-4AC0-852D-18178B959615}"/>
              </a:ext>
            </a:extLst>
          </p:cNvPr>
          <p:cNvSpPr/>
          <p:nvPr/>
        </p:nvSpPr>
        <p:spPr>
          <a:xfrm>
            <a:off x="1727201" y="13082585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528" cap="flat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Line 6">
            <a:extLst>
              <a:ext uri="{FF2B5EF4-FFF2-40B4-BE49-F238E27FC236}">
                <a16:creationId xmlns:a16="http://schemas.microsoft.com/office/drawing/2014/main" id="{9B783998-565F-4056-80F6-22215A5D1650}"/>
              </a:ext>
            </a:extLst>
          </p:cNvPr>
          <p:cNvSpPr/>
          <p:nvPr/>
        </p:nvSpPr>
        <p:spPr>
          <a:xfrm>
            <a:off x="2724153" y="-9894886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9528" cap="flat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5718B052-9871-4CF7-9FFF-9ABAEFA11A1E}"/>
              </a:ext>
            </a:extLst>
          </p:cNvPr>
          <p:cNvSpPr/>
          <p:nvPr/>
        </p:nvSpPr>
        <p:spPr>
          <a:xfrm>
            <a:off x="-1466853" y="-11522070"/>
            <a:ext cx="9905996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676D524F-F1CC-4FB8-B914-39877820DF2F}"/>
              </a:ext>
            </a:extLst>
          </p:cNvPr>
          <p:cNvSpPr/>
          <p:nvPr/>
        </p:nvSpPr>
        <p:spPr>
          <a:xfrm>
            <a:off x="-1466853" y="-11522070"/>
            <a:ext cx="471482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724BB448-B6D0-4EA1-B04B-E02210219E95}"/>
              </a:ext>
            </a:extLst>
          </p:cNvPr>
          <p:cNvSpPr/>
          <p:nvPr/>
        </p:nvSpPr>
        <p:spPr>
          <a:xfrm>
            <a:off x="-1466853" y="-11522070"/>
            <a:ext cx="369883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5310479F-2B74-40C8-8C23-A82316D0523A}"/>
              </a:ext>
            </a:extLst>
          </p:cNvPr>
          <p:cNvSpPr/>
          <p:nvPr/>
        </p:nvSpPr>
        <p:spPr>
          <a:xfrm>
            <a:off x="-1466853" y="-11522070"/>
            <a:ext cx="9905996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0" name="Line 11">
            <a:extLst>
              <a:ext uri="{FF2B5EF4-FFF2-40B4-BE49-F238E27FC236}">
                <a16:creationId xmlns:a16="http://schemas.microsoft.com/office/drawing/2014/main" id="{C19FC901-64F8-4D0E-B02D-B38C209B6044}"/>
              </a:ext>
            </a:extLst>
          </p:cNvPr>
          <p:cNvSpPr/>
          <p:nvPr/>
        </p:nvSpPr>
        <p:spPr>
          <a:xfrm>
            <a:off x="2092320" y="-11420471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1" name="Line 12">
            <a:extLst>
              <a:ext uri="{FF2B5EF4-FFF2-40B4-BE49-F238E27FC236}">
                <a16:creationId xmlns:a16="http://schemas.microsoft.com/office/drawing/2014/main" id="{D31ED666-FD2D-44F1-B4EC-B7E4B7C6E4F4}"/>
              </a:ext>
            </a:extLst>
          </p:cNvPr>
          <p:cNvSpPr/>
          <p:nvPr/>
        </p:nvSpPr>
        <p:spPr>
          <a:xfrm>
            <a:off x="3141658" y="-10163171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2" name="Line 13">
            <a:extLst>
              <a:ext uri="{FF2B5EF4-FFF2-40B4-BE49-F238E27FC236}">
                <a16:creationId xmlns:a16="http://schemas.microsoft.com/office/drawing/2014/main" id="{56CD151C-1CFE-4693-AA85-E52DDA4DE2B6}"/>
              </a:ext>
            </a:extLst>
          </p:cNvPr>
          <p:cNvSpPr/>
          <p:nvPr/>
        </p:nvSpPr>
        <p:spPr>
          <a:xfrm>
            <a:off x="3141658" y="-10061572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3" name="Line 14">
            <a:extLst>
              <a:ext uri="{FF2B5EF4-FFF2-40B4-BE49-F238E27FC236}">
                <a16:creationId xmlns:a16="http://schemas.microsoft.com/office/drawing/2014/main" id="{37B3C3BA-98A0-4EB1-91C8-31D35EAD5A58}"/>
              </a:ext>
            </a:extLst>
          </p:cNvPr>
          <p:cNvSpPr/>
          <p:nvPr/>
        </p:nvSpPr>
        <p:spPr>
          <a:xfrm>
            <a:off x="7394579" y="-8899526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4" name="Line 15">
            <a:extLst>
              <a:ext uri="{FF2B5EF4-FFF2-40B4-BE49-F238E27FC236}">
                <a16:creationId xmlns:a16="http://schemas.microsoft.com/office/drawing/2014/main" id="{2F8D050F-CF94-42D4-AC08-E81E229DD810}"/>
              </a:ext>
            </a:extLst>
          </p:cNvPr>
          <p:cNvSpPr/>
          <p:nvPr/>
        </p:nvSpPr>
        <p:spPr>
          <a:xfrm>
            <a:off x="7394579" y="-8797927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5" name="Line 16">
            <a:extLst>
              <a:ext uri="{FF2B5EF4-FFF2-40B4-BE49-F238E27FC236}">
                <a16:creationId xmlns:a16="http://schemas.microsoft.com/office/drawing/2014/main" id="{5E6F5B27-9F56-4919-A4FE-D3128FC06495}"/>
              </a:ext>
            </a:extLst>
          </p:cNvPr>
          <p:cNvSpPr/>
          <p:nvPr/>
        </p:nvSpPr>
        <p:spPr>
          <a:xfrm>
            <a:off x="7508879" y="-8797927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6" name="Line 17">
            <a:extLst>
              <a:ext uri="{FF2B5EF4-FFF2-40B4-BE49-F238E27FC236}">
                <a16:creationId xmlns:a16="http://schemas.microsoft.com/office/drawing/2014/main" id="{47DB86D1-16DA-412A-825A-5ABA50BBB022}"/>
              </a:ext>
            </a:extLst>
          </p:cNvPr>
          <p:cNvSpPr/>
          <p:nvPr/>
        </p:nvSpPr>
        <p:spPr>
          <a:xfrm>
            <a:off x="7508879" y="-8696328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7" name="Line 18">
            <a:extLst>
              <a:ext uri="{FF2B5EF4-FFF2-40B4-BE49-F238E27FC236}">
                <a16:creationId xmlns:a16="http://schemas.microsoft.com/office/drawing/2014/main" id="{FF1B73F2-8382-4CC6-B2ED-58315C1C17BA}"/>
              </a:ext>
            </a:extLst>
          </p:cNvPr>
          <p:cNvSpPr/>
          <p:nvPr/>
        </p:nvSpPr>
        <p:spPr>
          <a:xfrm>
            <a:off x="1252535" y="-5902323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8" name="Line 19">
            <a:extLst>
              <a:ext uri="{FF2B5EF4-FFF2-40B4-BE49-F238E27FC236}">
                <a16:creationId xmlns:a16="http://schemas.microsoft.com/office/drawing/2014/main" id="{FC676159-10A5-445B-A558-BABCC591ABBB}"/>
              </a:ext>
            </a:extLst>
          </p:cNvPr>
          <p:cNvSpPr/>
          <p:nvPr/>
        </p:nvSpPr>
        <p:spPr>
          <a:xfrm>
            <a:off x="1252535" y="-5749920"/>
            <a:ext cx="0" cy="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180"/>
              <a:gd name="f8" fmla="+- 0 0 -360"/>
              <a:gd name="f9" fmla="abs f3"/>
              <a:gd name="f10" fmla="abs f4"/>
              <a:gd name="f11" fmla="abs f5"/>
              <a:gd name="f12" fmla="*/ f7 f0 1"/>
              <a:gd name="f13" fmla="*/ f8 f0 1"/>
              <a:gd name="f14" fmla="?: f9 f3 1"/>
              <a:gd name="f15" fmla="?: f10 f4 1"/>
              <a:gd name="f16" fmla="?: f11 f5 1"/>
              <a:gd name="f17" fmla="*/ f12 1 f2"/>
              <a:gd name="f18" fmla="*/ f13 1 f2"/>
              <a:gd name="f19" fmla="*/ f14 1 21600"/>
              <a:gd name="f20" fmla="*/ f15 1 21600"/>
              <a:gd name="f21" fmla="*/ 21600 f14 1"/>
              <a:gd name="f22" fmla="*/ 21600 f15 1"/>
              <a:gd name="f23" fmla="+- f17 0 f1"/>
              <a:gd name="f24" fmla="+- f18 0 f1"/>
              <a:gd name="f25" fmla="min f20 f19"/>
              <a:gd name="f26" fmla="*/ f21 1 f16"/>
              <a:gd name="f27" fmla="*/ f22 1 f16"/>
              <a:gd name="f28" fmla="val f26"/>
              <a:gd name="f29" fmla="val f27"/>
              <a:gd name="f30" fmla="*/ f6 f25 1"/>
              <a:gd name="f31" fmla="*/ f28 f25 1"/>
              <a:gd name="f32" fmla="*/ f29 f2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3">
                <a:pos x="f30" y="f30"/>
              </a:cxn>
              <a:cxn ang="f24">
                <a:pos x="f31" y="f32"/>
              </a:cxn>
            </a:cxnLst>
            <a:rect l="f30" t="f30" r="f31" b="f32"/>
            <a:pathLst>
              <a:path>
                <a:moveTo>
                  <a:pt x="f30" y="f30"/>
                </a:moveTo>
                <a:lnTo>
                  <a:pt x="f31" y="f32"/>
                </a:lnTo>
              </a:path>
            </a:pathLst>
          </a:custGeom>
          <a:noFill/>
          <a:ln w="12701" cap="rnd">
            <a:solidFill>
              <a:srgbClr val="000000"/>
            </a:solidFill>
            <a:prstDash val="solid"/>
            <a:round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9" name="Text Box 71">
            <a:extLst>
              <a:ext uri="{FF2B5EF4-FFF2-40B4-BE49-F238E27FC236}">
                <a16:creationId xmlns:a16="http://schemas.microsoft.com/office/drawing/2014/main" id="{D5E909B8-2F9C-4D53-9028-22B35F19AA04}"/>
              </a:ext>
            </a:extLst>
          </p:cNvPr>
          <p:cNvSpPr txBox="1"/>
          <p:nvPr/>
        </p:nvSpPr>
        <p:spPr>
          <a:xfrm>
            <a:off x="8585201" y="1493836"/>
            <a:ext cx="742950" cy="333371"/>
          </a:xfrm>
          <a:prstGeom prst="rect">
            <a:avLst/>
          </a:prstGeom>
          <a:noFill/>
          <a:ln w="28575" cap="flat">
            <a:solidFill>
              <a:srgbClr val="0000FF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案例</a:t>
            </a:r>
          </a:p>
        </p:txBody>
      </p:sp>
      <p:sp>
        <p:nvSpPr>
          <p:cNvPr id="20" name="Rectangle 23">
            <a:extLst>
              <a:ext uri="{FF2B5EF4-FFF2-40B4-BE49-F238E27FC236}">
                <a16:creationId xmlns:a16="http://schemas.microsoft.com/office/drawing/2014/main" id="{6DA2AA1D-80B9-4661-9A08-8B94E474353C}"/>
              </a:ext>
            </a:extLst>
          </p:cNvPr>
          <p:cNvSpPr/>
          <p:nvPr/>
        </p:nvSpPr>
        <p:spPr>
          <a:xfrm>
            <a:off x="-1181103" y="-966785"/>
            <a:ext cx="9905996" cy="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21" name="Object 22">
            <a:extLst>
              <a:ext uri="{FF2B5EF4-FFF2-40B4-BE49-F238E27FC236}">
                <a16:creationId xmlns:a16="http://schemas.microsoft.com/office/drawing/2014/main" id="{06DF064F-6F6C-47F5-AA81-EB52500E6EEE}"/>
              </a:ext>
            </a:extLst>
          </p:cNvPr>
          <p:cNvGraphicFramePr/>
          <p:nvPr/>
        </p:nvGraphicFramePr>
        <p:xfrm>
          <a:off x="655633" y="1498601"/>
          <a:ext cx="7840659" cy="51831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r:id="rId3" imgW="71770875" imgH="53054250" progId="">
                  <p:embed/>
                </p:oleObj>
              </mc:Choice>
              <mc:Fallback>
                <p:oleObj r:id="rId3" imgW="71770875" imgH="53054250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55633" y="1498601"/>
                        <a:ext cx="7840659" cy="5183184"/>
                      </a:xfrm>
                      <a:prstGeom prst="rect">
                        <a:avLst/>
                      </a:prstGeom>
                      <a:noFill/>
                      <a:ln w="12701" cap="flat">
                        <a:solidFill>
                          <a:srgbClr val="0000FF"/>
                        </a:solidFill>
                        <a:prstDash val="solid"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1030">
            <a:extLst>
              <a:ext uri="{FF2B5EF4-FFF2-40B4-BE49-F238E27FC236}">
                <a16:creationId xmlns:a16="http://schemas.microsoft.com/office/drawing/2014/main" id="{3F367E8E-31DF-4CF8-9E24-097DFC8BA835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一、施工進度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E9D58391-FBA4-4C90-94D6-118A7CF2E9D1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29BC0B3-B801-4C02-9F06-8F51DE982A88}" type="slidenum">
              <a:t>47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87CD333C-7A64-4B75-9435-2DBCA914026F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DF2D8F7B-7A61-445A-A492-FCFF50C99562}"/>
              </a:ext>
            </a:extLst>
          </p:cNvPr>
          <p:cNvSpPr txBox="1"/>
          <p:nvPr/>
        </p:nvSpPr>
        <p:spPr>
          <a:xfrm>
            <a:off x="723903" y="1485900"/>
            <a:ext cx="8153403" cy="261937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449263" marR="0" lvl="0" indent="-449263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4.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進度落後之趕工作法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449263" marR="0" lvl="0" indent="-449263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【落後原因與因應作法、趕工計畫及相關管理措施等說明】</a:t>
            </a:r>
            <a:r>
              <a:rPr lang="en-US" sz="32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 </a:t>
            </a:r>
          </a:p>
          <a:p>
            <a:pPr marL="449263" marR="0" lvl="0" indent="-449263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1030">
            <a:extLst>
              <a:ext uri="{FF2B5EF4-FFF2-40B4-BE49-F238E27FC236}">
                <a16:creationId xmlns:a16="http://schemas.microsoft.com/office/drawing/2014/main" id="{5B8BF213-0AEA-4328-A953-CAB5B382C8CB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一、施工進度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2D6B0960-AE66-4D37-B920-D8BCC8AB603E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A691BD8-903D-411F-AA9E-48C9C5B955A4}" type="slidenum">
              <a:t>48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4EC69EC4-5C4D-4375-AFAD-6891DE4AF6C7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1EC86E41-351D-4FB8-86EF-0D3AA5EFF0FE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9DEB6E90-69B6-4DB4-9084-ADF8A62B8D75}"/>
              </a:ext>
            </a:extLst>
          </p:cNvPr>
          <p:cNvSpPr txBox="1"/>
          <p:nvPr/>
        </p:nvSpPr>
        <p:spPr>
          <a:xfrm>
            <a:off x="723903" y="1485900"/>
            <a:ext cx="8459791" cy="7873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管理權責及分工</a:t>
            </a: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含投保及兼職情形</a:t>
            </a: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24">
            <a:extLst>
              <a:ext uri="{FF2B5EF4-FFF2-40B4-BE49-F238E27FC236}">
                <a16:creationId xmlns:a16="http://schemas.microsoft.com/office/drawing/2014/main" id="{900A1587-00BD-438E-AAE1-E681751ECDA4}"/>
              </a:ext>
            </a:extLst>
          </p:cNvPr>
          <p:cNvSpPr/>
          <p:nvPr/>
        </p:nvSpPr>
        <p:spPr>
          <a:xfrm>
            <a:off x="0" y="0"/>
            <a:ext cx="9905996" cy="4572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矩形 29">
            <a:extLst>
              <a:ext uri="{FF2B5EF4-FFF2-40B4-BE49-F238E27FC236}">
                <a16:creationId xmlns:a16="http://schemas.microsoft.com/office/drawing/2014/main" id="{DFD211ED-B086-4F1F-A738-4C1CF9A126CE}"/>
              </a:ext>
            </a:extLst>
          </p:cNvPr>
          <p:cNvSpPr/>
          <p:nvPr/>
        </p:nvSpPr>
        <p:spPr>
          <a:xfrm>
            <a:off x="722311" y="2125659"/>
            <a:ext cx="8953091" cy="357021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</a:t>
            </a:r>
            <a:r>
              <a:rPr lang="en-US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(1)</a:t>
            </a:r>
            <a:r>
              <a:rPr lang="zh-TW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依品管規定及品質計畫內容說明，並說明工地</a:t>
            </a:r>
            <a:endParaRPr lang="en-US" sz="2800" b="0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360365" marR="0" lvl="0" indent="-360365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    </a:t>
            </a:r>
            <a:r>
              <a:rPr lang="zh-TW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相關人員（工地負責人、專任工程人員及工地主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    </a:t>
            </a:r>
            <a:r>
              <a:rPr lang="zh-TW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任、品管人員、職安人員）投保情形及設置是否</a:t>
            </a:r>
            <a:endParaRPr lang="en-US" sz="2800" b="0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    </a:t>
            </a:r>
            <a:r>
              <a:rPr lang="zh-TW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符合法令或契約規定。】</a:t>
            </a:r>
            <a:endParaRPr lang="en-US" sz="2800" b="0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2800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【</a:t>
            </a:r>
            <a:r>
              <a:rPr lang="en-US" sz="2800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(2)</a:t>
            </a:r>
            <a:r>
              <a:rPr lang="zh-TW" altLang="en-US" sz="2800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 說明依契約規定或</a:t>
            </a:r>
            <a:r>
              <a:rPr lang="zh-TW" altLang="en-US" sz="2800" u="sng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營造業專業工程特定施工項目應</a:t>
            </a:r>
            <a:endParaRPr lang="en-US" sz="2800" u="sng" dirty="0">
              <a:solidFill>
                <a:srgbClr val="0000FF"/>
              </a:solidFill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00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    </a:t>
            </a:r>
            <a:r>
              <a:rPr lang="zh-TW" altLang="en-US" sz="2800" u="sng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置之技術士種類比率</a:t>
            </a:r>
            <a:r>
              <a:rPr lang="zh-TW" altLang="en-US" sz="2800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或人數標準表設置技術士情形</a:t>
            </a:r>
            <a:r>
              <a:rPr lang="en-US" altLang="zh-TW" sz="2800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】</a:t>
            </a:r>
            <a:endParaRPr lang="en-US" sz="2800" dirty="0">
              <a:solidFill>
                <a:srgbClr val="0000FF"/>
              </a:solidFill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2800" b="0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49D342B7-7F7B-49F9-8720-B2BDB3295823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1D347EB-369E-4E6E-A8E1-52BCA3A4C521}" type="slidenum">
              <a:t>49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C024210D-99DE-433A-AB65-36D3FAED8B37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D31474A0-0D4B-4398-AC74-C8DC8A3268EF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7F1C499-DFB2-412E-9BE7-5F38D637539A}"/>
              </a:ext>
            </a:extLst>
          </p:cNvPr>
          <p:cNvSpPr txBox="1"/>
          <p:nvPr/>
        </p:nvSpPr>
        <p:spPr>
          <a:xfrm>
            <a:off x="625467" y="1416195"/>
            <a:ext cx="8153403" cy="191769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200" b="1" i="0" u="none" strike="noStrike" kern="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200" b="1" i="0" u="none" strike="noStrike" kern="0" cap="none" spc="0" baseline="0" dirty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材料及施工檢驗程序</a:t>
            </a:r>
            <a:endParaRPr lang="en-US" sz="3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 dirty="0">
                <a:uFillTx/>
                <a:latin typeface="Times New Roman" pitchFamily="18"/>
                <a:ea typeface="標楷體" pitchFamily="65"/>
              </a:rPr>
              <a:t>(1)</a:t>
            </a:r>
            <a:r>
              <a:rPr lang="zh-TW" sz="3000" b="1" i="0" u="none" strike="noStrike" kern="1200" cap="none" spc="0" baseline="0" dirty="0">
                <a:uFillTx/>
                <a:latin typeface="Times New Roman" pitchFamily="18"/>
                <a:ea typeface="標楷體" pitchFamily="65"/>
              </a:rPr>
              <a:t>材料設備送審管制總表</a:t>
            </a:r>
            <a:endParaRPr lang="en-US" sz="3000" b="1" i="0" u="none" strike="noStrike" kern="1200" cap="none" spc="0" baseline="0" dirty="0"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pSp>
        <p:nvGrpSpPr>
          <p:cNvPr id="6" name="Group 93">
            <a:extLst>
              <a:ext uri="{FF2B5EF4-FFF2-40B4-BE49-F238E27FC236}">
                <a16:creationId xmlns:a16="http://schemas.microsoft.com/office/drawing/2014/main" id="{3578B392-6DB2-4F10-AAC3-B6CAE4777969}"/>
              </a:ext>
            </a:extLst>
          </p:cNvPr>
          <p:cNvGrpSpPr/>
          <p:nvPr/>
        </p:nvGrpSpPr>
        <p:grpSpPr>
          <a:xfrm>
            <a:off x="610389" y="2746226"/>
            <a:ext cx="8685218" cy="2330458"/>
            <a:chOff x="610389" y="2746226"/>
            <a:chExt cx="8685218" cy="2330458"/>
          </a:xfrm>
        </p:grpSpPr>
        <p:sp>
          <p:nvSpPr>
            <p:cNvPr id="7" name="Rectangle 7">
              <a:extLst>
                <a:ext uri="{FF2B5EF4-FFF2-40B4-BE49-F238E27FC236}">
                  <a16:creationId xmlns:a16="http://schemas.microsoft.com/office/drawing/2014/main" id="{55A59A7A-95B1-4D24-8350-765C03EC23A2}"/>
                </a:ext>
              </a:extLst>
            </p:cNvPr>
            <p:cNvSpPr/>
            <p:nvPr/>
          </p:nvSpPr>
          <p:spPr>
            <a:xfrm>
              <a:off x="610389" y="2746226"/>
              <a:ext cx="544516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項次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" name="Rectangle 8">
              <a:extLst>
                <a:ext uri="{FF2B5EF4-FFF2-40B4-BE49-F238E27FC236}">
                  <a16:creationId xmlns:a16="http://schemas.microsoft.com/office/drawing/2014/main" id="{47627BEB-0603-441C-86A7-18E1EACA72B9}"/>
                </a:ext>
              </a:extLst>
            </p:cNvPr>
            <p:cNvSpPr/>
            <p:nvPr/>
          </p:nvSpPr>
          <p:spPr>
            <a:xfrm>
              <a:off x="1154905" y="2746226"/>
              <a:ext cx="800100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契約詳細表項次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9" name="Rectangle 9">
              <a:extLst>
                <a:ext uri="{FF2B5EF4-FFF2-40B4-BE49-F238E27FC236}">
                  <a16:creationId xmlns:a16="http://schemas.microsoft.com/office/drawing/2014/main" id="{E19C5B9F-1067-4C33-B34A-EBE28356F606}"/>
                </a:ext>
              </a:extLst>
            </p:cNvPr>
            <p:cNvSpPr/>
            <p:nvPr/>
          </p:nvSpPr>
          <p:spPr>
            <a:xfrm>
              <a:off x="1955005" y="2746226"/>
              <a:ext cx="469901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契約數量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0" name="Rectangle 10">
              <a:extLst>
                <a:ext uri="{FF2B5EF4-FFF2-40B4-BE49-F238E27FC236}">
                  <a16:creationId xmlns:a16="http://schemas.microsoft.com/office/drawing/2014/main" id="{BCF8A291-ABA9-4D48-9549-545641A84411}"/>
                </a:ext>
              </a:extLst>
            </p:cNvPr>
            <p:cNvSpPr/>
            <p:nvPr/>
          </p:nvSpPr>
          <p:spPr>
            <a:xfrm>
              <a:off x="2424906" y="2746226"/>
              <a:ext cx="508004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是否取樣試驗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1" name="Rectangle 11">
              <a:extLst>
                <a:ext uri="{FF2B5EF4-FFF2-40B4-BE49-F238E27FC236}">
                  <a16:creationId xmlns:a16="http://schemas.microsoft.com/office/drawing/2014/main" id="{FEE372F0-5FB7-4E35-A65C-89CD19F6A730}"/>
                </a:ext>
              </a:extLst>
            </p:cNvPr>
            <p:cNvSpPr/>
            <p:nvPr/>
          </p:nvSpPr>
          <p:spPr>
            <a:xfrm>
              <a:off x="2932901" y="2746226"/>
              <a:ext cx="685800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預定送審日期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2" name="Rectangle 12">
              <a:extLst>
                <a:ext uri="{FF2B5EF4-FFF2-40B4-BE49-F238E27FC236}">
                  <a16:creationId xmlns:a16="http://schemas.microsoft.com/office/drawing/2014/main" id="{0DE0C5E6-7D93-4D82-837E-44F49556BACB}"/>
                </a:ext>
              </a:extLst>
            </p:cNvPr>
            <p:cNvSpPr/>
            <p:nvPr/>
          </p:nvSpPr>
          <p:spPr>
            <a:xfrm>
              <a:off x="3618701" y="2746226"/>
              <a:ext cx="673098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是否驗廠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3" name="Rectangle 13">
              <a:extLst>
                <a:ext uri="{FF2B5EF4-FFF2-40B4-BE49-F238E27FC236}">
                  <a16:creationId xmlns:a16="http://schemas.microsoft.com/office/drawing/2014/main" id="{F231A288-B981-4BBE-A861-3316053435EF}"/>
                </a:ext>
              </a:extLst>
            </p:cNvPr>
            <p:cNvSpPr/>
            <p:nvPr/>
          </p:nvSpPr>
          <p:spPr>
            <a:xfrm>
              <a:off x="4291800" y="2746226"/>
              <a:ext cx="634995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預定試驗單位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5BCB546A-9ECE-47F8-90C3-C2FDE8FE4503}"/>
                </a:ext>
              </a:extLst>
            </p:cNvPr>
            <p:cNvSpPr/>
            <p:nvPr/>
          </p:nvSpPr>
          <p:spPr>
            <a:xfrm>
              <a:off x="4926805" y="2746226"/>
              <a:ext cx="3035295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送審資料（ˇ）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5" name="Rectangle 15">
              <a:extLst>
                <a:ext uri="{FF2B5EF4-FFF2-40B4-BE49-F238E27FC236}">
                  <a16:creationId xmlns:a16="http://schemas.microsoft.com/office/drawing/2014/main" id="{CEE7F717-F495-418E-A820-0A9F1969982A}"/>
                </a:ext>
              </a:extLst>
            </p:cNvPr>
            <p:cNvSpPr/>
            <p:nvPr/>
          </p:nvSpPr>
          <p:spPr>
            <a:xfrm>
              <a:off x="7962101" y="2746226"/>
              <a:ext cx="711202" cy="41909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審查日期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6" name="Rectangle 16">
              <a:extLst>
                <a:ext uri="{FF2B5EF4-FFF2-40B4-BE49-F238E27FC236}">
                  <a16:creationId xmlns:a16="http://schemas.microsoft.com/office/drawing/2014/main" id="{FFA9CA0B-3202-4DAE-B63E-2CA8F23A7CEB}"/>
                </a:ext>
              </a:extLst>
            </p:cNvPr>
            <p:cNvSpPr/>
            <p:nvPr/>
          </p:nvSpPr>
          <p:spPr>
            <a:xfrm>
              <a:off x="8673303" y="2746226"/>
              <a:ext cx="622304" cy="89535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備註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(</a:t>
              </a: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歸檔編號</a:t>
              </a: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)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7" name="Rectangle 17">
              <a:extLst>
                <a:ext uri="{FF2B5EF4-FFF2-40B4-BE49-F238E27FC236}">
                  <a16:creationId xmlns:a16="http://schemas.microsoft.com/office/drawing/2014/main" id="{7C04D395-6C5B-4B56-8644-00C4460937F3}"/>
                </a:ext>
              </a:extLst>
            </p:cNvPr>
            <p:cNvSpPr/>
            <p:nvPr/>
          </p:nvSpPr>
          <p:spPr>
            <a:xfrm>
              <a:off x="4926805" y="3165332"/>
              <a:ext cx="609603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協力廠商資料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8" name="Rectangle 18">
              <a:extLst>
                <a:ext uri="{FF2B5EF4-FFF2-40B4-BE49-F238E27FC236}">
                  <a16:creationId xmlns:a16="http://schemas.microsoft.com/office/drawing/2014/main" id="{83B62754-AC8D-45AA-B9DE-53C9432937D0}"/>
                </a:ext>
              </a:extLst>
            </p:cNvPr>
            <p:cNvSpPr/>
            <p:nvPr/>
          </p:nvSpPr>
          <p:spPr>
            <a:xfrm>
              <a:off x="5536399" y="3165332"/>
              <a:ext cx="533396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型錄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id="{61FD4FAA-56CF-4644-ACC3-A29D23842F1D}"/>
                </a:ext>
              </a:extLst>
            </p:cNvPr>
            <p:cNvSpPr/>
            <p:nvPr/>
          </p:nvSpPr>
          <p:spPr>
            <a:xfrm>
              <a:off x="6069805" y="3165332"/>
              <a:ext cx="736604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相關試驗報告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0" name="Rectangle 20">
              <a:extLst>
                <a:ext uri="{FF2B5EF4-FFF2-40B4-BE49-F238E27FC236}">
                  <a16:creationId xmlns:a16="http://schemas.microsoft.com/office/drawing/2014/main" id="{50594B02-3322-4C10-9772-765F50E5FB14}"/>
                </a:ext>
              </a:extLst>
            </p:cNvPr>
            <p:cNvSpPr/>
            <p:nvPr/>
          </p:nvSpPr>
          <p:spPr>
            <a:xfrm>
              <a:off x="6806400" y="3165332"/>
              <a:ext cx="558798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樣品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1" name="Rectangle 21">
              <a:extLst>
                <a:ext uri="{FF2B5EF4-FFF2-40B4-BE49-F238E27FC236}">
                  <a16:creationId xmlns:a16="http://schemas.microsoft.com/office/drawing/2014/main" id="{38122155-68FB-4DC1-BB90-585EA906514C}"/>
                </a:ext>
              </a:extLst>
            </p:cNvPr>
            <p:cNvSpPr/>
            <p:nvPr/>
          </p:nvSpPr>
          <p:spPr>
            <a:xfrm>
              <a:off x="7365199" y="3165332"/>
              <a:ext cx="596902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其他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2" name="Rectangle 22">
              <a:extLst>
                <a:ext uri="{FF2B5EF4-FFF2-40B4-BE49-F238E27FC236}">
                  <a16:creationId xmlns:a16="http://schemas.microsoft.com/office/drawing/2014/main" id="{04363734-F09C-4564-953F-163DE5B463F5}"/>
                </a:ext>
              </a:extLst>
            </p:cNvPr>
            <p:cNvSpPr/>
            <p:nvPr/>
          </p:nvSpPr>
          <p:spPr>
            <a:xfrm>
              <a:off x="7962101" y="3165332"/>
              <a:ext cx="711202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審查結果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3" name="Rectangle 23">
              <a:extLst>
                <a:ext uri="{FF2B5EF4-FFF2-40B4-BE49-F238E27FC236}">
                  <a16:creationId xmlns:a16="http://schemas.microsoft.com/office/drawing/2014/main" id="{4DE6A034-29C0-4025-A6E9-1B5168A9A45A}"/>
                </a:ext>
              </a:extLst>
            </p:cNvPr>
            <p:cNvSpPr/>
            <p:nvPr/>
          </p:nvSpPr>
          <p:spPr>
            <a:xfrm>
              <a:off x="1154905" y="3165332"/>
              <a:ext cx="800100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材料</a:t>
              </a: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(</a:t>
              </a: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設備</a:t>
              </a: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)</a:t>
              </a: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名稱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4" name="Rectangle 24">
              <a:extLst>
                <a:ext uri="{FF2B5EF4-FFF2-40B4-BE49-F238E27FC236}">
                  <a16:creationId xmlns:a16="http://schemas.microsoft.com/office/drawing/2014/main" id="{CDD8C41D-4981-408E-9108-04A69A1FB791}"/>
                </a:ext>
              </a:extLst>
            </p:cNvPr>
            <p:cNvSpPr/>
            <p:nvPr/>
          </p:nvSpPr>
          <p:spPr>
            <a:xfrm>
              <a:off x="2932901" y="3165332"/>
              <a:ext cx="685800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實際送審日期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5" name="Rectangle 25">
              <a:extLst>
                <a:ext uri="{FF2B5EF4-FFF2-40B4-BE49-F238E27FC236}">
                  <a16:creationId xmlns:a16="http://schemas.microsoft.com/office/drawing/2014/main" id="{3F842090-EBA2-4988-91C6-AD113835BDD8}"/>
                </a:ext>
              </a:extLst>
            </p:cNvPr>
            <p:cNvSpPr/>
            <p:nvPr/>
          </p:nvSpPr>
          <p:spPr>
            <a:xfrm>
              <a:off x="3618701" y="3165332"/>
              <a:ext cx="673098" cy="476246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zh-TW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驗廠日期</a:t>
              </a:r>
              <a:endParaRPr lang="en-US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6" name="Rectangle 26">
              <a:extLst>
                <a:ext uri="{FF2B5EF4-FFF2-40B4-BE49-F238E27FC236}">
                  <a16:creationId xmlns:a16="http://schemas.microsoft.com/office/drawing/2014/main" id="{B142547D-4291-4150-B788-F625FBF19ABB}"/>
                </a:ext>
              </a:extLst>
            </p:cNvPr>
            <p:cNvSpPr/>
            <p:nvPr/>
          </p:nvSpPr>
          <p:spPr>
            <a:xfrm>
              <a:off x="610389" y="3641579"/>
              <a:ext cx="544516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7" name="Rectangle 27">
              <a:extLst>
                <a:ext uri="{FF2B5EF4-FFF2-40B4-BE49-F238E27FC236}">
                  <a16:creationId xmlns:a16="http://schemas.microsoft.com/office/drawing/2014/main" id="{0370D5FF-B78F-4DAE-8B89-C4C61897BD4B}"/>
                </a:ext>
              </a:extLst>
            </p:cNvPr>
            <p:cNvSpPr/>
            <p:nvPr/>
          </p:nvSpPr>
          <p:spPr>
            <a:xfrm>
              <a:off x="1154905" y="3641579"/>
              <a:ext cx="8001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8" name="Rectangle 28">
              <a:extLst>
                <a:ext uri="{FF2B5EF4-FFF2-40B4-BE49-F238E27FC236}">
                  <a16:creationId xmlns:a16="http://schemas.microsoft.com/office/drawing/2014/main" id="{1360C45B-EE1D-4317-90A6-E2568107F33D}"/>
                </a:ext>
              </a:extLst>
            </p:cNvPr>
            <p:cNvSpPr/>
            <p:nvPr/>
          </p:nvSpPr>
          <p:spPr>
            <a:xfrm>
              <a:off x="1955005" y="3641579"/>
              <a:ext cx="469901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id="{C03A24E4-E407-4D03-A1AF-FDADFFBB1E02}"/>
                </a:ext>
              </a:extLst>
            </p:cNvPr>
            <p:cNvSpPr/>
            <p:nvPr/>
          </p:nvSpPr>
          <p:spPr>
            <a:xfrm>
              <a:off x="2424906" y="3641579"/>
              <a:ext cx="5080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0" name="Rectangle 30">
              <a:extLst>
                <a:ext uri="{FF2B5EF4-FFF2-40B4-BE49-F238E27FC236}">
                  <a16:creationId xmlns:a16="http://schemas.microsoft.com/office/drawing/2014/main" id="{654BEEC5-F637-4E2C-8115-4293889D81D1}"/>
                </a:ext>
              </a:extLst>
            </p:cNvPr>
            <p:cNvSpPr/>
            <p:nvPr/>
          </p:nvSpPr>
          <p:spPr>
            <a:xfrm>
              <a:off x="2932901" y="3641579"/>
              <a:ext cx="6858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1" name="Rectangle 31">
              <a:extLst>
                <a:ext uri="{FF2B5EF4-FFF2-40B4-BE49-F238E27FC236}">
                  <a16:creationId xmlns:a16="http://schemas.microsoft.com/office/drawing/2014/main" id="{CCC3E9D9-B4F2-44E4-B6F0-F3AF96C3DADB}"/>
                </a:ext>
              </a:extLst>
            </p:cNvPr>
            <p:cNvSpPr/>
            <p:nvPr/>
          </p:nvSpPr>
          <p:spPr>
            <a:xfrm>
              <a:off x="3618701" y="3641579"/>
              <a:ext cx="673098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2" name="Rectangle 32">
              <a:extLst>
                <a:ext uri="{FF2B5EF4-FFF2-40B4-BE49-F238E27FC236}">
                  <a16:creationId xmlns:a16="http://schemas.microsoft.com/office/drawing/2014/main" id="{1C5B2330-363B-4BA2-A0A4-819B82404EC2}"/>
                </a:ext>
              </a:extLst>
            </p:cNvPr>
            <p:cNvSpPr/>
            <p:nvPr/>
          </p:nvSpPr>
          <p:spPr>
            <a:xfrm>
              <a:off x="4291800" y="3641579"/>
              <a:ext cx="634995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3" name="Rectangle 33">
              <a:extLst>
                <a:ext uri="{FF2B5EF4-FFF2-40B4-BE49-F238E27FC236}">
                  <a16:creationId xmlns:a16="http://schemas.microsoft.com/office/drawing/2014/main" id="{7D755B6D-B735-4C5C-86F6-DD661B39F101}"/>
                </a:ext>
              </a:extLst>
            </p:cNvPr>
            <p:cNvSpPr/>
            <p:nvPr/>
          </p:nvSpPr>
          <p:spPr>
            <a:xfrm>
              <a:off x="4926805" y="3641579"/>
              <a:ext cx="609603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4" name="Rectangle 34">
              <a:extLst>
                <a:ext uri="{FF2B5EF4-FFF2-40B4-BE49-F238E27FC236}">
                  <a16:creationId xmlns:a16="http://schemas.microsoft.com/office/drawing/2014/main" id="{97CEBCA1-839F-44C1-9A81-19ACD56649E5}"/>
                </a:ext>
              </a:extLst>
            </p:cNvPr>
            <p:cNvSpPr/>
            <p:nvPr/>
          </p:nvSpPr>
          <p:spPr>
            <a:xfrm>
              <a:off x="5536399" y="3641579"/>
              <a:ext cx="533396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5" name="Rectangle 35">
              <a:extLst>
                <a:ext uri="{FF2B5EF4-FFF2-40B4-BE49-F238E27FC236}">
                  <a16:creationId xmlns:a16="http://schemas.microsoft.com/office/drawing/2014/main" id="{0359EDC6-A6A2-4C15-A283-540152C2F2B0}"/>
                </a:ext>
              </a:extLst>
            </p:cNvPr>
            <p:cNvSpPr/>
            <p:nvPr/>
          </p:nvSpPr>
          <p:spPr>
            <a:xfrm>
              <a:off x="6069805" y="3641579"/>
              <a:ext cx="7366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6" name="Rectangle 36">
              <a:extLst>
                <a:ext uri="{FF2B5EF4-FFF2-40B4-BE49-F238E27FC236}">
                  <a16:creationId xmlns:a16="http://schemas.microsoft.com/office/drawing/2014/main" id="{E517EC99-587C-4A50-8421-B25D7DFF63FD}"/>
                </a:ext>
              </a:extLst>
            </p:cNvPr>
            <p:cNvSpPr/>
            <p:nvPr/>
          </p:nvSpPr>
          <p:spPr>
            <a:xfrm>
              <a:off x="6806400" y="3641579"/>
              <a:ext cx="558798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7" name="Rectangle 37">
              <a:extLst>
                <a:ext uri="{FF2B5EF4-FFF2-40B4-BE49-F238E27FC236}">
                  <a16:creationId xmlns:a16="http://schemas.microsoft.com/office/drawing/2014/main" id="{9C12D60A-4EDB-4CC0-9CD5-6710F938FD31}"/>
                </a:ext>
              </a:extLst>
            </p:cNvPr>
            <p:cNvSpPr/>
            <p:nvPr/>
          </p:nvSpPr>
          <p:spPr>
            <a:xfrm>
              <a:off x="7365199" y="3641579"/>
              <a:ext cx="596902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8" name="Rectangle 38">
              <a:extLst>
                <a:ext uri="{FF2B5EF4-FFF2-40B4-BE49-F238E27FC236}">
                  <a16:creationId xmlns:a16="http://schemas.microsoft.com/office/drawing/2014/main" id="{F3AEEAD9-03A7-4C0D-856F-15C3FBC83169}"/>
                </a:ext>
              </a:extLst>
            </p:cNvPr>
            <p:cNvSpPr/>
            <p:nvPr/>
          </p:nvSpPr>
          <p:spPr>
            <a:xfrm>
              <a:off x="7962101" y="3641579"/>
              <a:ext cx="711202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39" name="Rectangle 39">
              <a:extLst>
                <a:ext uri="{FF2B5EF4-FFF2-40B4-BE49-F238E27FC236}">
                  <a16:creationId xmlns:a16="http://schemas.microsoft.com/office/drawing/2014/main" id="{48BAD985-9AE2-4DEC-9969-28371577C3AB}"/>
                </a:ext>
              </a:extLst>
            </p:cNvPr>
            <p:cNvSpPr/>
            <p:nvPr/>
          </p:nvSpPr>
          <p:spPr>
            <a:xfrm>
              <a:off x="8673303" y="3641579"/>
              <a:ext cx="6223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0" name="Rectangle 40">
              <a:extLst>
                <a:ext uri="{FF2B5EF4-FFF2-40B4-BE49-F238E27FC236}">
                  <a16:creationId xmlns:a16="http://schemas.microsoft.com/office/drawing/2014/main" id="{24B6B0E5-EC7B-4109-9C23-94D27F61F76C}"/>
                </a:ext>
              </a:extLst>
            </p:cNvPr>
            <p:cNvSpPr/>
            <p:nvPr/>
          </p:nvSpPr>
          <p:spPr>
            <a:xfrm>
              <a:off x="1154905" y="4000353"/>
              <a:ext cx="8001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1" name="Rectangle 41">
              <a:extLst>
                <a:ext uri="{FF2B5EF4-FFF2-40B4-BE49-F238E27FC236}">
                  <a16:creationId xmlns:a16="http://schemas.microsoft.com/office/drawing/2014/main" id="{4E6F1826-3F55-4FC6-AF36-C13545809398}"/>
                </a:ext>
              </a:extLst>
            </p:cNvPr>
            <p:cNvSpPr/>
            <p:nvPr/>
          </p:nvSpPr>
          <p:spPr>
            <a:xfrm>
              <a:off x="2932901" y="4000353"/>
              <a:ext cx="6858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2" name="Rectangle 42">
              <a:extLst>
                <a:ext uri="{FF2B5EF4-FFF2-40B4-BE49-F238E27FC236}">
                  <a16:creationId xmlns:a16="http://schemas.microsoft.com/office/drawing/2014/main" id="{57F3B2A5-6219-4696-B5A5-06F7135243AA}"/>
                </a:ext>
              </a:extLst>
            </p:cNvPr>
            <p:cNvSpPr/>
            <p:nvPr/>
          </p:nvSpPr>
          <p:spPr>
            <a:xfrm>
              <a:off x="3618701" y="4000353"/>
              <a:ext cx="673098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3" name="Rectangle 43">
              <a:extLst>
                <a:ext uri="{FF2B5EF4-FFF2-40B4-BE49-F238E27FC236}">
                  <a16:creationId xmlns:a16="http://schemas.microsoft.com/office/drawing/2014/main" id="{25E38AF7-637F-4564-AE15-396F96CE77D4}"/>
                </a:ext>
              </a:extLst>
            </p:cNvPr>
            <p:cNvSpPr/>
            <p:nvPr/>
          </p:nvSpPr>
          <p:spPr>
            <a:xfrm>
              <a:off x="7962101" y="4000353"/>
              <a:ext cx="711202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4" name="Rectangle 44">
              <a:extLst>
                <a:ext uri="{FF2B5EF4-FFF2-40B4-BE49-F238E27FC236}">
                  <a16:creationId xmlns:a16="http://schemas.microsoft.com/office/drawing/2014/main" id="{34855E14-F3D7-4BBB-AAD8-F8BFAE57A7F0}"/>
                </a:ext>
              </a:extLst>
            </p:cNvPr>
            <p:cNvSpPr/>
            <p:nvPr/>
          </p:nvSpPr>
          <p:spPr>
            <a:xfrm>
              <a:off x="610389" y="4359127"/>
              <a:ext cx="544516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5" name="Rectangle 45">
              <a:extLst>
                <a:ext uri="{FF2B5EF4-FFF2-40B4-BE49-F238E27FC236}">
                  <a16:creationId xmlns:a16="http://schemas.microsoft.com/office/drawing/2014/main" id="{98447643-CD3B-4D3D-91D4-9A7EB33CDC9A}"/>
                </a:ext>
              </a:extLst>
            </p:cNvPr>
            <p:cNvSpPr/>
            <p:nvPr/>
          </p:nvSpPr>
          <p:spPr>
            <a:xfrm>
              <a:off x="1154905" y="4359127"/>
              <a:ext cx="8001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6" name="Rectangle 46">
              <a:extLst>
                <a:ext uri="{FF2B5EF4-FFF2-40B4-BE49-F238E27FC236}">
                  <a16:creationId xmlns:a16="http://schemas.microsoft.com/office/drawing/2014/main" id="{000B2239-36B5-49B5-9F2A-024DCA47C501}"/>
                </a:ext>
              </a:extLst>
            </p:cNvPr>
            <p:cNvSpPr/>
            <p:nvPr/>
          </p:nvSpPr>
          <p:spPr>
            <a:xfrm>
              <a:off x="1955005" y="4359127"/>
              <a:ext cx="469901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7" name="Rectangle 47">
              <a:extLst>
                <a:ext uri="{FF2B5EF4-FFF2-40B4-BE49-F238E27FC236}">
                  <a16:creationId xmlns:a16="http://schemas.microsoft.com/office/drawing/2014/main" id="{12BEAF90-B44F-4CA5-9E6C-D9DC3E882666}"/>
                </a:ext>
              </a:extLst>
            </p:cNvPr>
            <p:cNvSpPr/>
            <p:nvPr/>
          </p:nvSpPr>
          <p:spPr>
            <a:xfrm>
              <a:off x="2424906" y="4359127"/>
              <a:ext cx="5080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8" name="Rectangle 48">
              <a:extLst>
                <a:ext uri="{FF2B5EF4-FFF2-40B4-BE49-F238E27FC236}">
                  <a16:creationId xmlns:a16="http://schemas.microsoft.com/office/drawing/2014/main" id="{4DF6B4B5-5785-4DA3-B0B4-AACA6B68B02C}"/>
                </a:ext>
              </a:extLst>
            </p:cNvPr>
            <p:cNvSpPr/>
            <p:nvPr/>
          </p:nvSpPr>
          <p:spPr>
            <a:xfrm>
              <a:off x="2932901" y="4359127"/>
              <a:ext cx="6858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49" name="Rectangle 49">
              <a:extLst>
                <a:ext uri="{FF2B5EF4-FFF2-40B4-BE49-F238E27FC236}">
                  <a16:creationId xmlns:a16="http://schemas.microsoft.com/office/drawing/2014/main" id="{E8EFB19C-B6AF-4A20-8E19-6FCF9DDD94CA}"/>
                </a:ext>
              </a:extLst>
            </p:cNvPr>
            <p:cNvSpPr/>
            <p:nvPr/>
          </p:nvSpPr>
          <p:spPr>
            <a:xfrm>
              <a:off x="3618701" y="4359127"/>
              <a:ext cx="673098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0" name="Rectangle 50">
              <a:extLst>
                <a:ext uri="{FF2B5EF4-FFF2-40B4-BE49-F238E27FC236}">
                  <a16:creationId xmlns:a16="http://schemas.microsoft.com/office/drawing/2014/main" id="{A9D501A0-8CD2-49C6-A2BB-9DC872DEA782}"/>
                </a:ext>
              </a:extLst>
            </p:cNvPr>
            <p:cNvSpPr/>
            <p:nvPr/>
          </p:nvSpPr>
          <p:spPr>
            <a:xfrm>
              <a:off x="4291800" y="4359127"/>
              <a:ext cx="634995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1" name="Rectangle 51">
              <a:extLst>
                <a:ext uri="{FF2B5EF4-FFF2-40B4-BE49-F238E27FC236}">
                  <a16:creationId xmlns:a16="http://schemas.microsoft.com/office/drawing/2014/main" id="{EEF316ED-55E3-4ED0-9D76-7ACA90584BDC}"/>
                </a:ext>
              </a:extLst>
            </p:cNvPr>
            <p:cNvSpPr/>
            <p:nvPr/>
          </p:nvSpPr>
          <p:spPr>
            <a:xfrm>
              <a:off x="4926805" y="4359127"/>
              <a:ext cx="609603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2" name="Rectangle 52">
              <a:extLst>
                <a:ext uri="{FF2B5EF4-FFF2-40B4-BE49-F238E27FC236}">
                  <a16:creationId xmlns:a16="http://schemas.microsoft.com/office/drawing/2014/main" id="{62E806F2-B7DA-4E11-9AA3-3B37909EFFD5}"/>
                </a:ext>
              </a:extLst>
            </p:cNvPr>
            <p:cNvSpPr/>
            <p:nvPr/>
          </p:nvSpPr>
          <p:spPr>
            <a:xfrm>
              <a:off x="5536399" y="4359127"/>
              <a:ext cx="533396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3" name="Rectangle 53">
              <a:extLst>
                <a:ext uri="{FF2B5EF4-FFF2-40B4-BE49-F238E27FC236}">
                  <a16:creationId xmlns:a16="http://schemas.microsoft.com/office/drawing/2014/main" id="{EC2AFD88-6300-4336-9B3B-ECE0FA97619A}"/>
                </a:ext>
              </a:extLst>
            </p:cNvPr>
            <p:cNvSpPr/>
            <p:nvPr/>
          </p:nvSpPr>
          <p:spPr>
            <a:xfrm>
              <a:off x="6069805" y="4359127"/>
              <a:ext cx="7366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4" name="Rectangle 54">
              <a:extLst>
                <a:ext uri="{FF2B5EF4-FFF2-40B4-BE49-F238E27FC236}">
                  <a16:creationId xmlns:a16="http://schemas.microsoft.com/office/drawing/2014/main" id="{45540579-15A3-49C8-867A-F4036BBDF907}"/>
                </a:ext>
              </a:extLst>
            </p:cNvPr>
            <p:cNvSpPr/>
            <p:nvPr/>
          </p:nvSpPr>
          <p:spPr>
            <a:xfrm>
              <a:off x="6806400" y="4359127"/>
              <a:ext cx="558798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t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5" name="Rectangle 55">
              <a:extLst>
                <a:ext uri="{FF2B5EF4-FFF2-40B4-BE49-F238E27FC236}">
                  <a16:creationId xmlns:a16="http://schemas.microsoft.com/office/drawing/2014/main" id="{29C2C7C6-E652-49D9-B0B0-F36750C7DF24}"/>
                </a:ext>
              </a:extLst>
            </p:cNvPr>
            <p:cNvSpPr/>
            <p:nvPr/>
          </p:nvSpPr>
          <p:spPr>
            <a:xfrm>
              <a:off x="7365199" y="4359127"/>
              <a:ext cx="596902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6" name="Rectangle 56">
              <a:extLst>
                <a:ext uri="{FF2B5EF4-FFF2-40B4-BE49-F238E27FC236}">
                  <a16:creationId xmlns:a16="http://schemas.microsoft.com/office/drawing/2014/main" id="{BF762E22-9F46-483C-A199-B0364AD2952A}"/>
                </a:ext>
              </a:extLst>
            </p:cNvPr>
            <p:cNvSpPr/>
            <p:nvPr/>
          </p:nvSpPr>
          <p:spPr>
            <a:xfrm>
              <a:off x="7962101" y="4359127"/>
              <a:ext cx="711202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7" name="Rectangle 57">
              <a:extLst>
                <a:ext uri="{FF2B5EF4-FFF2-40B4-BE49-F238E27FC236}">
                  <a16:creationId xmlns:a16="http://schemas.microsoft.com/office/drawing/2014/main" id="{DF85D417-C442-4DE8-B5E3-6A5F243A4EA3}"/>
                </a:ext>
              </a:extLst>
            </p:cNvPr>
            <p:cNvSpPr/>
            <p:nvPr/>
          </p:nvSpPr>
          <p:spPr>
            <a:xfrm>
              <a:off x="8673303" y="4359127"/>
              <a:ext cx="622304" cy="717547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8" name="Rectangle 58">
              <a:extLst>
                <a:ext uri="{FF2B5EF4-FFF2-40B4-BE49-F238E27FC236}">
                  <a16:creationId xmlns:a16="http://schemas.microsoft.com/office/drawing/2014/main" id="{ECF03D13-6F69-45BE-94A6-B061C534043D}"/>
                </a:ext>
              </a:extLst>
            </p:cNvPr>
            <p:cNvSpPr/>
            <p:nvPr/>
          </p:nvSpPr>
          <p:spPr>
            <a:xfrm>
              <a:off x="1154905" y="4717901"/>
              <a:ext cx="8001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59" name="Rectangle 59">
              <a:extLst>
                <a:ext uri="{FF2B5EF4-FFF2-40B4-BE49-F238E27FC236}">
                  <a16:creationId xmlns:a16="http://schemas.microsoft.com/office/drawing/2014/main" id="{FE1B9E1E-2C3C-422A-84A4-6AA67C67543C}"/>
                </a:ext>
              </a:extLst>
            </p:cNvPr>
            <p:cNvSpPr/>
            <p:nvPr/>
          </p:nvSpPr>
          <p:spPr>
            <a:xfrm>
              <a:off x="2932901" y="4717901"/>
              <a:ext cx="685800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0" name="Rectangle 60">
              <a:extLst>
                <a:ext uri="{FF2B5EF4-FFF2-40B4-BE49-F238E27FC236}">
                  <a16:creationId xmlns:a16="http://schemas.microsoft.com/office/drawing/2014/main" id="{D99F20F2-F2EC-49AB-8377-9ED99B612E9D}"/>
                </a:ext>
              </a:extLst>
            </p:cNvPr>
            <p:cNvSpPr/>
            <p:nvPr/>
          </p:nvSpPr>
          <p:spPr>
            <a:xfrm>
              <a:off x="3618701" y="4717901"/>
              <a:ext cx="673098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1" name="Rectangle 61">
              <a:extLst>
                <a:ext uri="{FF2B5EF4-FFF2-40B4-BE49-F238E27FC236}">
                  <a16:creationId xmlns:a16="http://schemas.microsoft.com/office/drawing/2014/main" id="{CA8FBCAD-297D-4C49-9B04-7B6D48BB299F}"/>
                </a:ext>
              </a:extLst>
            </p:cNvPr>
            <p:cNvSpPr/>
            <p:nvPr/>
          </p:nvSpPr>
          <p:spPr>
            <a:xfrm>
              <a:off x="7962101" y="4717901"/>
              <a:ext cx="711202" cy="358773"/>
            </a:xfrm>
            <a:prstGeom prst="rect">
              <a:avLst/>
            </a:prstGeom>
            <a:noFill/>
            <a:ln w="9528" cap="flat">
              <a:solidFill>
                <a:srgbClr val="0000FF"/>
              </a:solidFill>
              <a:prstDash val="solid"/>
              <a:miter/>
            </a:ln>
          </p:spPr>
          <p:txBody>
            <a:bodyPr vert="horz" wrap="square" lIns="0" tIns="0" rIns="0" bIns="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0" i="0" u="none" strike="noStrike" kern="1200" cap="none" spc="0" baseline="0">
                  <a:solidFill>
                    <a:srgbClr val="0000FF"/>
                  </a:solidFill>
                  <a:uFillTx/>
                  <a:latin typeface="標楷體" pitchFamily="65"/>
                  <a:ea typeface="標楷體" pitchFamily="65"/>
                </a:rPr>
                <a:t> </a:t>
              </a:r>
              <a:endParaRPr lang="zh-TW" sz="1400" b="0" i="0" u="none" strike="noStrike" kern="1200" cap="none" spc="0" baseline="0">
                <a:solidFill>
                  <a:srgbClr val="0000FF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2" name="Line 62">
              <a:extLst>
                <a:ext uri="{FF2B5EF4-FFF2-40B4-BE49-F238E27FC236}">
                  <a16:creationId xmlns:a16="http://schemas.microsoft.com/office/drawing/2014/main" id="{3A24C716-439F-4F06-80CA-BFD5487664E8}"/>
                </a:ext>
              </a:extLst>
            </p:cNvPr>
            <p:cNvSpPr/>
            <p:nvPr/>
          </p:nvSpPr>
          <p:spPr>
            <a:xfrm>
              <a:off x="1154905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3" name="Line 63">
              <a:extLst>
                <a:ext uri="{FF2B5EF4-FFF2-40B4-BE49-F238E27FC236}">
                  <a16:creationId xmlns:a16="http://schemas.microsoft.com/office/drawing/2014/main" id="{0F50F960-B549-45CD-B6F9-A7E61763C18E}"/>
                </a:ext>
              </a:extLst>
            </p:cNvPr>
            <p:cNvSpPr/>
            <p:nvPr/>
          </p:nvSpPr>
          <p:spPr>
            <a:xfrm>
              <a:off x="1955005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4" name="Line 64">
              <a:extLst>
                <a:ext uri="{FF2B5EF4-FFF2-40B4-BE49-F238E27FC236}">
                  <a16:creationId xmlns:a16="http://schemas.microsoft.com/office/drawing/2014/main" id="{62D7B9DD-A60C-4BC3-971F-7EDC4C2C41BE}"/>
                </a:ext>
              </a:extLst>
            </p:cNvPr>
            <p:cNvSpPr/>
            <p:nvPr/>
          </p:nvSpPr>
          <p:spPr>
            <a:xfrm>
              <a:off x="2424906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5" name="Line 65">
              <a:extLst>
                <a:ext uri="{FF2B5EF4-FFF2-40B4-BE49-F238E27FC236}">
                  <a16:creationId xmlns:a16="http://schemas.microsoft.com/office/drawing/2014/main" id="{CF94ADC4-FB45-4F07-8C6C-CDF3D488DAB0}"/>
                </a:ext>
              </a:extLst>
            </p:cNvPr>
            <p:cNvSpPr/>
            <p:nvPr/>
          </p:nvSpPr>
          <p:spPr>
            <a:xfrm>
              <a:off x="2932901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6" name="Line 66">
              <a:extLst>
                <a:ext uri="{FF2B5EF4-FFF2-40B4-BE49-F238E27FC236}">
                  <a16:creationId xmlns:a16="http://schemas.microsoft.com/office/drawing/2014/main" id="{51FB74BF-323D-4587-8F6C-AC11C01A9C47}"/>
                </a:ext>
              </a:extLst>
            </p:cNvPr>
            <p:cNvSpPr/>
            <p:nvPr/>
          </p:nvSpPr>
          <p:spPr>
            <a:xfrm>
              <a:off x="3618701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7" name="Line 67">
              <a:extLst>
                <a:ext uri="{FF2B5EF4-FFF2-40B4-BE49-F238E27FC236}">
                  <a16:creationId xmlns:a16="http://schemas.microsoft.com/office/drawing/2014/main" id="{486F948D-BE68-4BEF-9CBA-D3507B5505A3}"/>
                </a:ext>
              </a:extLst>
            </p:cNvPr>
            <p:cNvSpPr/>
            <p:nvPr/>
          </p:nvSpPr>
          <p:spPr>
            <a:xfrm>
              <a:off x="4291800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8" name="Line 68">
              <a:extLst>
                <a:ext uri="{FF2B5EF4-FFF2-40B4-BE49-F238E27FC236}">
                  <a16:creationId xmlns:a16="http://schemas.microsoft.com/office/drawing/2014/main" id="{D7706B4F-A0FD-4F2C-AA00-BC3170DE9276}"/>
                </a:ext>
              </a:extLst>
            </p:cNvPr>
            <p:cNvSpPr/>
            <p:nvPr/>
          </p:nvSpPr>
          <p:spPr>
            <a:xfrm>
              <a:off x="4926805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69" name="Line 69">
              <a:extLst>
                <a:ext uri="{FF2B5EF4-FFF2-40B4-BE49-F238E27FC236}">
                  <a16:creationId xmlns:a16="http://schemas.microsoft.com/office/drawing/2014/main" id="{BA4BA2D1-5176-4685-AA22-E323C917E7D7}"/>
                </a:ext>
              </a:extLst>
            </p:cNvPr>
            <p:cNvSpPr/>
            <p:nvPr/>
          </p:nvSpPr>
          <p:spPr>
            <a:xfrm>
              <a:off x="5536399" y="3165332"/>
              <a:ext cx="0" cy="1911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0" name="Line 70">
              <a:extLst>
                <a:ext uri="{FF2B5EF4-FFF2-40B4-BE49-F238E27FC236}">
                  <a16:creationId xmlns:a16="http://schemas.microsoft.com/office/drawing/2014/main" id="{EE9ED14E-C577-4127-AA1C-97C9DB43D965}"/>
                </a:ext>
              </a:extLst>
            </p:cNvPr>
            <p:cNvSpPr/>
            <p:nvPr/>
          </p:nvSpPr>
          <p:spPr>
            <a:xfrm>
              <a:off x="6069805" y="3165332"/>
              <a:ext cx="0" cy="1911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1" name="Line 71">
              <a:extLst>
                <a:ext uri="{FF2B5EF4-FFF2-40B4-BE49-F238E27FC236}">
                  <a16:creationId xmlns:a16="http://schemas.microsoft.com/office/drawing/2014/main" id="{4D4333D1-BFC2-4AD6-A0B7-ACFA44BD72CE}"/>
                </a:ext>
              </a:extLst>
            </p:cNvPr>
            <p:cNvSpPr/>
            <p:nvPr/>
          </p:nvSpPr>
          <p:spPr>
            <a:xfrm>
              <a:off x="6806400" y="3165332"/>
              <a:ext cx="0" cy="1911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2" name="Line 72">
              <a:extLst>
                <a:ext uri="{FF2B5EF4-FFF2-40B4-BE49-F238E27FC236}">
                  <a16:creationId xmlns:a16="http://schemas.microsoft.com/office/drawing/2014/main" id="{E2DEFF11-BC82-49C6-AF48-E0B94E855606}"/>
                </a:ext>
              </a:extLst>
            </p:cNvPr>
            <p:cNvSpPr/>
            <p:nvPr/>
          </p:nvSpPr>
          <p:spPr>
            <a:xfrm>
              <a:off x="7365199" y="3165332"/>
              <a:ext cx="0" cy="1911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3" name="Line 73">
              <a:extLst>
                <a:ext uri="{FF2B5EF4-FFF2-40B4-BE49-F238E27FC236}">
                  <a16:creationId xmlns:a16="http://schemas.microsoft.com/office/drawing/2014/main" id="{517B2544-BB13-4EF2-AC7D-604E8745294F}"/>
                </a:ext>
              </a:extLst>
            </p:cNvPr>
            <p:cNvSpPr/>
            <p:nvPr/>
          </p:nvSpPr>
          <p:spPr>
            <a:xfrm>
              <a:off x="7962101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4" name="Line 74">
              <a:extLst>
                <a:ext uri="{FF2B5EF4-FFF2-40B4-BE49-F238E27FC236}">
                  <a16:creationId xmlns:a16="http://schemas.microsoft.com/office/drawing/2014/main" id="{EC0AE08E-9331-41F9-8B3A-3530C129E352}"/>
                </a:ext>
              </a:extLst>
            </p:cNvPr>
            <p:cNvSpPr/>
            <p:nvPr/>
          </p:nvSpPr>
          <p:spPr>
            <a:xfrm>
              <a:off x="8673303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5" name="Line 75">
              <a:extLst>
                <a:ext uri="{FF2B5EF4-FFF2-40B4-BE49-F238E27FC236}">
                  <a16:creationId xmlns:a16="http://schemas.microsoft.com/office/drawing/2014/main" id="{8B140E66-9385-447C-87ED-37AB5ECBF115}"/>
                </a:ext>
              </a:extLst>
            </p:cNvPr>
            <p:cNvSpPr/>
            <p:nvPr/>
          </p:nvSpPr>
          <p:spPr>
            <a:xfrm>
              <a:off x="4926805" y="3165332"/>
              <a:ext cx="3746497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6" name="Line 76">
              <a:extLst>
                <a:ext uri="{FF2B5EF4-FFF2-40B4-BE49-F238E27FC236}">
                  <a16:creationId xmlns:a16="http://schemas.microsoft.com/office/drawing/2014/main" id="{2EE60DBB-6F1F-4CB1-B969-82C4F653433B}"/>
                </a:ext>
              </a:extLst>
            </p:cNvPr>
            <p:cNvSpPr/>
            <p:nvPr/>
          </p:nvSpPr>
          <p:spPr>
            <a:xfrm>
              <a:off x="1154905" y="3165332"/>
              <a:ext cx="8001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7" name="Line 77">
              <a:extLst>
                <a:ext uri="{FF2B5EF4-FFF2-40B4-BE49-F238E27FC236}">
                  <a16:creationId xmlns:a16="http://schemas.microsoft.com/office/drawing/2014/main" id="{244A2CB1-BCF2-4099-A564-EC78F171A904}"/>
                </a:ext>
              </a:extLst>
            </p:cNvPr>
            <p:cNvSpPr/>
            <p:nvPr/>
          </p:nvSpPr>
          <p:spPr>
            <a:xfrm>
              <a:off x="2932901" y="3165332"/>
              <a:ext cx="135889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8" name="Line 78">
              <a:extLst>
                <a:ext uri="{FF2B5EF4-FFF2-40B4-BE49-F238E27FC236}">
                  <a16:creationId xmlns:a16="http://schemas.microsoft.com/office/drawing/2014/main" id="{0D7C67AF-95FF-4163-BB53-98E200AA4067}"/>
                </a:ext>
              </a:extLst>
            </p:cNvPr>
            <p:cNvSpPr/>
            <p:nvPr/>
          </p:nvSpPr>
          <p:spPr>
            <a:xfrm>
              <a:off x="610389" y="3641579"/>
              <a:ext cx="868520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79" name="Line 79">
              <a:extLst>
                <a:ext uri="{FF2B5EF4-FFF2-40B4-BE49-F238E27FC236}">
                  <a16:creationId xmlns:a16="http://schemas.microsoft.com/office/drawing/2014/main" id="{0375FB6C-8DAF-4DFB-B521-EB40D2E372D9}"/>
                </a:ext>
              </a:extLst>
            </p:cNvPr>
            <p:cNvSpPr/>
            <p:nvPr/>
          </p:nvSpPr>
          <p:spPr>
            <a:xfrm>
              <a:off x="1154905" y="4000353"/>
              <a:ext cx="8001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0" name="Line 80">
              <a:extLst>
                <a:ext uri="{FF2B5EF4-FFF2-40B4-BE49-F238E27FC236}">
                  <a16:creationId xmlns:a16="http://schemas.microsoft.com/office/drawing/2014/main" id="{0AD48359-B231-424D-8864-0DF1FEA75FBA}"/>
                </a:ext>
              </a:extLst>
            </p:cNvPr>
            <p:cNvSpPr/>
            <p:nvPr/>
          </p:nvSpPr>
          <p:spPr>
            <a:xfrm>
              <a:off x="2932901" y="4000353"/>
              <a:ext cx="135889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1" name="Line 81">
              <a:extLst>
                <a:ext uri="{FF2B5EF4-FFF2-40B4-BE49-F238E27FC236}">
                  <a16:creationId xmlns:a16="http://schemas.microsoft.com/office/drawing/2014/main" id="{D2411EBF-4BC9-41BE-BCF9-F6B10B735C13}"/>
                </a:ext>
              </a:extLst>
            </p:cNvPr>
            <p:cNvSpPr/>
            <p:nvPr/>
          </p:nvSpPr>
          <p:spPr>
            <a:xfrm>
              <a:off x="7962101" y="4000353"/>
              <a:ext cx="711202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2" name="Line 82">
              <a:extLst>
                <a:ext uri="{FF2B5EF4-FFF2-40B4-BE49-F238E27FC236}">
                  <a16:creationId xmlns:a16="http://schemas.microsoft.com/office/drawing/2014/main" id="{4A11FD07-CD9E-4CAF-A450-509CC7BCBDF1}"/>
                </a:ext>
              </a:extLst>
            </p:cNvPr>
            <p:cNvSpPr/>
            <p:nvPr/>
          </p:nvSpPr>
          <p:spPr>
            <a:xfrm>
              <a:off x="610389" y="4359127"/>
              <a:ext cx="868520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3" name="Line 83">
              <a:extLst>
                <a:ext uri="{FF2B5EF4-FFF2-40B4-BE49-F238E27FC236}">
                  <a16:creationId xmlns:a16="http://schemas.microsoft.com/office/drawing/2014/main" id="{122E93F4-10AF-4E4B-A2F9-92661D2FCD15}"/>
                </a:ext>
              </a:extLst>
            </p:cNvPr>
            <p:cNvSpPr/>
            <p:nvPr/>
          </p:nvSpPr>
          <p:spPr>
            <a:xfrm>
              <a:off x="1154905" y="4717901"/>
              <a:ext cx="800100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4" name="Line 84">
              <a:extLst>
                <a:ext uri="{FF2B5EF4-FFF2-40B4-BE49-F238E27FC236}">
                  <a16:creationId xmlns:a16="http://schemas.microsoft.com/office/drawing/2014/main" id="{1ADA5E2C-C5F3-4536-9046-16D52222276B}"/>
                </a:ext>
              </a:extLst>
            </p:cNvPr>
            <p:cNvSpPr/>
            <p:nvPr/>
          </p:nvSpPr>
          <p:spPr>
            <a:xfrm>
              <a:off x="2932901" y="4717901"/>
              <a:ext cx="135889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5" name="Line 85">
              <a:extLst>
                <a:ext uri="{FF2B5EF4-FFF2-40B4-BE49-F238E27FC236}">
                  <a16:creationId xmlns:a16="http://schemas.microsoft.com/office/drawing/2014/main" id="{B3D36A7E-F616-488D-9B99-4217CC14C46A}"/>
                </a:ext>
              </a:extLst>
            </p:cNvPr>
            <p:cNvSpPr/>
            <p:nvPr/>
          </p:nvSpPr>
          <p:spPr>
            <a:xfrm>
              <a:off x="7962101" y="4717901"/>
              <a:ext cx="711202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6" name="Line 86">
              <a:extLst>
                <a:ext uri="{FF2B5EF4-FFF2-40B4-BE49-F238E27FC236}">
                  <a16:creationId xmlns:a16="http://schemas.microsoft.com/office/drawing/2014/main" id="{F61BD691-A015-4B77-BC46-A116F570D35C}"/>
                </a:ext>
              </a:extLst>
            </p:cNvPr>
            <p:cNvSpPr/>
            <p:nvPr/>
          </p:nvSpPr>
          <p:spPr>
            <a:xfrm>
              <a:off x="610389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7" name="Line 87">
              <a:extLst>
                <a:ext uri="{FF2B5EF4-FFF2-40B4-BE49-F238E27FC236}">
                  <a16:creationId xmlns:a16="http://schemas.microsoft.com/office/drawing/2014/main" id="{D7DBDE6B-6844-4B19-BE21-3DA129C16B84}"/>
                </a:ext>
              </a:extLst>
            </p:cNvPr>
            <p:cNvSpPr/>
            <p:nvPr/>
          </p:nvSpPr>
          <p:spPr>
            <a:xfrm>
              <a:off x="9295607" y="2746226"/>
              <a:ext cx="0" cy="23304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8" name="Line 88">
              <a:extLst>
                <a:ext uri="{FF2B5EF4-FFF2-40B4-BE49-F238E27FC236}">
                  <a16:creationId xmlns:a16="http://schemas.microsoft.com/office/drawing/2014/main" id="{1C82BD28-72A4-44C7-A635-2CA268F3DA77}"/>
                </a:ext>
              </a:extLst>
            </p:cNvPr>
            <p:cNvSpPr/>
            <p:nvPr/>
          </p:nvSpPr>
          <p:spPr>
            <a:xfrm>
              <a:off x="610389" y="2746226"/>
              <a:ext cx="868520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  <p:sp>
          <p:nvSpPr>
            <p:cNvPr id="89" name="Line 89">
              <a:extLst>
                <a:ext uri="{FF2B5EF4-FFF2-40B4-BE49-F238E27FC236}">
                  <a16:creationId xmlns:a16="http://schemas.microsoft.com/office/drawing/2014/main" id="{A36F0B68-3FAD-4708-802F-5F709D7B821B}"/>
                </a:ext>
              </a:extLst>
            </p:cNvPr>
            <p:cNvSpPr/>
            <p:nvPr/>
          </p:nvSpPr>
          <p:spPr>
            <a:xfrm>
              <a:off x="610389" y="5076684"/>
              <a:ext cx="8685208" cy="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+- 0 0 -180"/>
                <a:gd name="f8" fmla="+- 0 0 -360"/>
                <a:gd name="f9" fmla="abs f3"/>
                <a:gd name="f10" fmla="abs f4"/>
                <a:gd name="f11" fmla="abs f5"/>
                <a:gd name="f12" fmla="*/ f7 f0 1"/>
                <a:gd name="f13" fmla="*/ f8 f0 1"/>
                <a:gd name="f14" fmla="?: f9 f3 1"/>
                <a:gd name="f15" fmla="?: f10 f4 1"/>
                <a:gd name="f16" fmla="?: f11 f5 1"/>
                <a:gd name="f17" fmla="*/ f12 1 f2"/>
                <a:gd name="f18" fmla="*/ f13 1 f2"/>
                <a:gd name="f19" fmla="*/ f14 1 21600"/>
                <a:gd name="f20" fmla="*/ f15 1 21600"/>
                <a:gd name="f21" fmla="*/ 21600 f14 1"/>
                <a:gd name="f22" fmla="*/ 21600 f15 1"/>
                <a:gd name="f23" fmla="+- f17 0 f1"/>
                <a:gd name="f24" fmla="+- f18 0 f1"/>
                <a:gd name="f25" fmla="min f20 f19"/>
                <a:gd name="f26" fmla="*/ f21 1 f16"/>
                <a:gd name="f27" fmla="*/ f22 1 f16"/>
                <a:gd name="f28" fmla="val f26"/>
                <a:gd name="f29" fmla="val f27"/>
                <a:gd name="f30" fmla="*/ f6 f25 1"/>
                <a:gd name="f31" fmla="*/ f28 f25 1"/>
                <a:gd name="f32" fmla="*/ f29 f2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">
                  <a:pos x="f30" y="f30"/>
                </a:cxn>
                <a:cxn ang="f24">
                  <a:pos x="f31" y="f32"/>
                </a:cxn>
              </a:cxnLst>
              <a:rect l="f30" t="f30" r="f31" b="f32"/>
              <a:pathLst>
                <a:path>
                  <a:moveTo>
                    <a:pt x="f30" y="f30"/>
                  </a:moveTo>
                  <a:lnTo>
                    <a:pt x="f31" y="f32"/>
                  </a:lnTo>
                </a:path>
              </a:pathLst>
            </a:custGeom>
            <a:noFill/>
            <a:ln w="12701" cap="flat">
              <a:solidFill>
                <a:srgbClr val="0000FF"/>
              </a:solidFill>
              <a:prstDash val="solid"/>
              <a:round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400" b="1" i="0" u="none" strike="noStrike" kern="1200" cap="none" spc="0" baseline="0">
                <a:solidFill>
                  <a:srgbClr val="008000"/>
                </a:solidFill>
                <a:uFillTx/>
                <a:latin typeface="標楷體" pitchFamily="65"/>
                <a:ea typeface="標楷體" pitchFamily="65"/>
              </a:endParaRPr>
            </a:p>
          </p:txBody>
        </p:sp>
      </p:grpSp>
      <p:sp>
        <p:nvSpPr>
          <p:cNvPr id="90" name="矩形 29">
            <a:extLst>
              <a:ext uri="{FF2B5EF4-FFF2-40B4-BE49-F238E27FC236}">
                <a16:creationId xmlns:a16="http://schemas.microsoft.com/office/drawing/2014/main" id="{E9CE42A1-F962-4DE5-B21D-784C181CD18B}"/>
              </a:ext>
            </a:extLst>
          </p:cNvPr>
          <p:cNvSpPr/>
          <p:nvPr/>
        </p:nvSpPr>
        <p:spPr>
          <a:xfrm>
            <a:off x="643143" y="5411355"/>
            <a:ext cx="9187130" cy="129266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【應送○件、已核定○件、審查中○件、未送○件】</a:t>
            </a:r>
            <a:endParaRPr lang="en-US" altLang="zh-TW" sz="2000" b="0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lvl="0">
              <a:spcBef>
                <a:spcPts val="12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【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備註</a:t>
            </a: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】: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「材料設備檢</a:t>
            </a: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(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試</a:t>
            </a: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)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驗管制總表」項次與「材料設備送審管制總表」項目應一致。</a:t>
            </a:r>
            <a:endParaRPr lang="en-US" altLang="zh-TW" b="1" kern="0" dirty="0">
              <a:solidFill>
                <a:srgbClr val="00B050"/>
              </a:solidFill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1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2F191FD1-2313-4CBC-803E-18F899F4333A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886F019-BB0C-4AF8-B98F-E162F4D0D45D}" type="slidenum">
              <a:t>50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5688562F-B2DB-40FA-B9B0-9649F12DBE35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375D2302-FE34-423D-9D83-94B5926C6293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6163850C-A1B2-422B-A8B7-2D6025FF6381}"/>
              </a:ext>
            </a:extLst>
          </p:cNvPr>
          <p:cNvSpPr/>
          <p:nvPr/>
        </p:nvSpPr>
        <p:spPr>
          <a:xfrm>
            <a:off x="0" y="0"/>
            <a:ext cx="9905996" cy="4572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7EB8C3BA-35CF-4011-A1B8-3923A3F32C17}"/>
              </a:ext>
            </a:extLst>
          </p:cNvPr>
          <p:cNvSpPr txBox="1"/>
          <p:nvPr/>
        </p:nvSpPr>
        <p:spPr>
          <a:xfrm>
            <a:off x="706438" y="1341433"/>
            <a:ext cx="8753478" cy="161924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 dirty="0">
                <a:uFillTx/>
                <a:latin typeface="Times New Roman" pitchFamily="18"/>
                <a:ea typeface="標楷體" pitchFamily="65"/>
              </a:rPr>
              <a:t>(2)</a:t>
            </a:r>
            <a:r>
              <a:rPr lang="zh-TW" sz="3000" b="1" i="0" u="none" strike="noStrike" kern="1200" cap="none" spc="0" baseline="0" dirty="0">
                <a:uFillTx/>
                <a:latin typeface="Times New Roman" pitchFamily="18"/>
                <a:ea typeface="標楷體" pitchFamily="65"/>
              </a:rPr>
              <a:t>材料設備檢驗程序說明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【以流程說明（包含自主檢查及檢驗停留點程序）】</a:t>
            </a:r>
            <a:endParaRPr lang="en-US" sz="2800" b="0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 dirty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B4884AF7-3FCB-4CAC-9ECA-B35A63D0EF06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54F1694-CEE2-4435-9D91-B9D4FA08C14D}" type="slidenum">
              <a:t>51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39EF0ECA-1E3D-42DA-9547-8A46FB6DAED9}"/>
              </a:ext>
            </a:extLst>
          </p:cNvPr>
          <p:cNvSpPr txBox="1"/>
          <p:nvPr/>
        </p:nvSpPr>
        <p:spPr>
          <a:xfrm>
            <a:off x="38103" y="0"/>
            <a:ext cx="9867903" cy="12700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761996" marR="0" lvl="0" indent="-761996" algn="ctr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zh-TW" sz="4000" b="1" i="0" u="none" strike="noStrike" kern="1200" cap="none" spc="0" baseline="0">
              <a:solidFill>
                <a:srgbClr val="006600"/>
              </a:solidFill>
              <a:effectLst>
                <a:outerShdw dist="38096" dir="2700000">
                  <a:srgbClr val="C0C0C0"/>
                </a:outerShdw>
              </a:effectLst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729545A6-35B3-4F70-837C-E1A9373EC388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C125F185-672D-4B14-B4E3-D81B378BF420}"/>
              </a:ext>
            </a:extLst>
          </p:cNvPr>
          <p:cNvSpPr txBox="1"/>
          <p:nvPr/>
        </p:nvSpPr>
        <p:spPr>
          <a:xfrm>
            <a:off x="723903" y="1485900"/>
            <a:ext cx="8153403" cy="13207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(3)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  <a:cs typeface="Times New Roman" pitchFamily="18"/>
              </a:rPr>
              <a:t>材料設備檢（試）驗管制總表</a:t>
            </a: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0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  <a:cs typeface="Times New Roman" pitchFamily="18"/>
            </a:endParaRPr>
          </a:p>
        </p:txBody>
      </p:sp>
      <p:sp>
        <p:nvSpPr>
          <p:cNvPr id="6" name="矩形 29">
            <a:extLst>
              <a:ext uri="{FF2B5EF4-FFF2-40B4-BE49-F238E27FC236}">
                <a16:creationId xmlns:a16="http://schemas.microsoft.com/office/drawing/2014/main" id="{3FFB2597-2DC5-4720-8D46-CFBE02FE498C}"/>
              </a:ext>
            </a:extLst>
          </p:cNvPr>
          <p:cNvSpPr/>
          <p:nvPr/>
        </p:nvSpPr>
        <p:spPr>
          <a:xfrm>
            <a:off x="590546" y="5029200"/>
            <a:ext cx="9187130" cy="129266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000" b="0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【應送○件、已核定○件、審查中○件、未送○件】</a:t>
            </a:r>
            <a:endParaRPr lang="en-US" altLang="zh-TW" sz="2000" b="0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lvl="0">
              <a:spcBef>
                <a:spcPts val="12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【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備註</a:t>
            </a: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】: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「材料設備檢</a:t>
            </a: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(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試</a:t>
            </a:r>
            <a:r>
              <a:rPr lang="en-US" altLang="zh-TW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)</a:t>
            </a:r>
            <a:r>
              <a:rPr lang="zh-TW" altLang="en-US" b="1" kern="0" dirty="0">
                <a:solidFill>
                  <a:srgbClr val="00B050"/>
                </a:solidFill>
                <a:latin typeface="Times New Roman" pitchFamily="18"/>
                <a:ea typeface="標楷體" pitchFamily="65"/>
              </a:rPr>
              <a:t>驗管制總表」項次與「材料設備送審管制總表」項目應一致。</a:t>
            </a:r>
            <a:endParaRPr lang="en-US" altLang="zh-TW" b="1" kern="0" dirty="0">
              <a:solidFill>
                <a:srgbClr val="00B050"/>
              </a:solidFill>
              <a:latin typeface="Times New Roman" pitchFamily="18"/>
              <a:ea typeface="標楷體" pitchFamily="65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000" b="1" i="0" u="none" strike="noStrike" kern="1200" cap="none" spc="0" baseline="0" dirty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7" name="Rectangle 1030">
            <a:extLst>
              <a:ext uri="{FF2B5EF4-FFF2-40B4-BE49-F238E27FC236}">
                <a16:creationId xmlns:a16="http://schemas.microsoft.com/office/drawing/2014/main" id="{FA7B55E3-B753-48C8-AD5B-B30A4C4DADC8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8" name="表格 8">
            <a:extLst>
              <a:ext uri="{FF2B5EF4-FFF2-40B4-BE49-F238E27FC236}">
                <a16:creationId xmlns:a16="http://schemas.microsoft.com/office/drawing/2014/main" id="{2C6A0EB1-7917-4017-9743-B9AA480C6088}"/>
              </a:ext>
            </a:extLst>
          </p:cNvPr>
          <p:cNvGraphicFramePr>
            <a:graphicFrameLocks noGrp="1"/>
          </p:cNvGraphicFramePr>
          <p:nvPr/>
        </p:nvGraphicFramePr>
        <p:xfrm>
          <a:off x="590546" y="2175000"/>
          <a:ext cx="8543920" cy="2809739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923114">
                  <a:extLst>
                    <a:ext uri="{9D8B030D-6E8A-4147-A177-3AD203B41FA5}">
                      <a16:colId xmlns:a16="http://schemas.microsoft.com/office/drawing/2014/main" val="2443585320"/>
                    </a:ext>
                  </a:extLst>
                </a:gridCol>
                <a:gridCol w="923114">
                  <a:extLst>
                    <a:ext uri="{9D8B030D-6E8A-4147-A177-3AD203B41FA5}">
                      <a16:colId xmlns:a16="http://schemas.microsoft.com/office/drawing/2014/main" val="1103591053"/>
                    </a:ext>
                  </a:extLst>
                </a:gridCol>
                <a:gridCol w="553870">
                  <a:extLst>
                    <a:ext uri="{9D8B030D-6E8A-4147-A177-3AD203B41FA5}">
                      <a16:colId xmlns:a16="http://schemas.microsoft.com/office/drawing/2014/main" val="3326856223"/>
                    </a:ext>
                  </a:extLst>
                </a:gridCol>
                <a:gridCol w="553870">
                  <a:extLst>
                    <a:ext uri="{9D8B030D-6E8A-4147-A177-3AD203B41FA5}">
                      <a16:colId xmlns:a16="http://schemas.microsoft.com/office/drawing/2014/main" val="2420357706"/>
                    </a:ext>
                  </a:extLst>
                </a:gridCol>
                <a:gridCol w="841055">
                  <a:extLst>
                    <a:ext uri="{9D8B030D-6E8A-4147-A177-3AD203B41FA5}">
                      <a16:colId xmlns:a16="http://schemas.microsoft.com/office/drawing/2014/main" val="566554011"/>
                    </a:ext>
                  </a:extLst>
                </a:gridCol>
                <a:gridCol w="779516">
                  <a:extLst>
                    <a:ext uri="{9D8B030D-6E8A-4147-A177-3AD203B41FA5}">
                      <a16:colId xmlns:a16="http://schemas.microsoft.com/office/drawing/2014/main" val="3396144720"/>
                    </a:ext>
                  </a:extLst>
                </a:gridCol>
                <a:gridCol w="1107731">
                  <a:extLst>
                    <a:ext uri="{9D8B030D-6E8A-4147-A177-3AD203B41FA5}">
                      <a16:colId xmlns:a16="http://schemas.microsoft.com/office/drawing/2014/main" val="4001989608"/>
                    </a:ext>
                  </a:extLst>
                </a:gridCol>
                <a:gridCol w="728237">
                  <a:extLst>
                    <a:ext uri="{9D8B030D-6E8A-4147-A177-3AD203B41FA5}">
                      <a16:colId xmlns:a16="http://schemas.microsoft.com/office/drawing/2014/main" val="248162522"/>
                    </a:ext>
                  </a:extLst>
                </a:gridCol>
                <a:gridCol w="1025682">
                  <a:extLst>
                    <a:ext uri="{9D8B030D-6E8A-4147-A177-3AD203B41FA5}">
                      <a16:colId xmlns:a16="http://schemas.microsoft.com/office/drawing/2014/main" val="2687634334"/>
                    </a:ext>
                  </a:extLst>
                </a:gridCol>
                <a:gridCol w="1107731">
                  <a:extLst>
                    <a:ext uri="{9D8B030D-6E8A-4147-A177-3AD203B41FA5}">
                      <a16:colId xmlns:a16="http://schemas.microsoft.com/office/drawing/2014/main" val="2120754480"/>
                    </a:ext>
                  </a:extLst>
                </a:gridCol>
              </a:tblGrid>
              <a:tr h="522259"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項次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契約詳細表項次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預定進場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日期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進場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數量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抽樣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日期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規定抽樣頻率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累積進場數量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檢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(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試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)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驗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結果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檢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(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試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)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驗及會同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人員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備註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2148795"/>
                  </a:ext>
                </a:extLst>
              </a:tr>
              <a:tr h="103976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材料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設備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)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名稱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實際進場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數量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抽樣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數量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累積抽樣數量</a:t>
                      </a:r>
                      <a:endParaRPr lang="zh-TW" sz="1100" kern="120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(</a:t>
                      </a:r>
                      <a:r>
                        <a:rPr lang="zh-TW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Arial" pitchFamily="34"/>
                        </a:rPr>
                        <a:t>歸檔編號</a:t>
                      </a:r>
                      <a:r>
                        <a:rPr lang="en-US" sz="1100" kern="120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  <a:cs typeface="Times New Roman" pitchFamily="18"/>
                        </a:rPr>
                        <a:t>)</a:t>
                      </a:r>
                      <a:endParaRPr lang="zh-TW" sz="1100" kern="1200">
                        <a:latin typeface="標楷體" pitchFamily="65"/>
                        <a:ea typeface="標楷體" pitchFamily="65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9438407"/>
                  </a:ext>
                </a:extLst>
              </a:tr>
              <a:tr h="311929"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9760491"/>
                  </a:ext>
                </a:extLst>
              </a:tr>
              <a:tr h="311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Aft>
                          <a:spcPts val="0"/>
                        </a:spcAft>
                      </a:pPr>
                      <a:r>
                        <a:rPr lang="en-US" sz="1700" kern="0">
                          <a:latin typeface="Arial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503235"/>
                  </a:ext>
                </a:extLst>
              </a:tr>
              <a:tr h="311929"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FF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7583378"/>
                  </a:ext>
                </a:extLst>
              </a:tr>
              <a:tr h="31192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00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00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spcAft>
                          <a:spcPts val="0"/>
                        </a:spcAft>
                      </a:pPr>
                      <a:r>
                        <a:rPr lang="en-US" sz="1700" kern="0">
                          <a:latin typeface="Arial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0" marR="0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00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spcAft>
                          <a:spcPts val="0"/>
                        </a:spcAft>
                      </a:pPr>
                      <a:r>
                        <a:rPr lang="en-US" sz="1100" kern="1200">
                          <a:solidFill>
                            <a:srgbClr val="000000"/>
                          </a:solidFill>
                          <a:latin typeface="Tahoma" pitchFamily="34"/>
                          <a:ea typeface="新細明體" pitchFamily="18"/>
                          <a:cs typeface="Times New Roman" pitchFamily="18"/>
                        </a:rPr>
                        <a:t> </a:t>
                      </a:r>
                      <a:endParaRPr lang="zh-TW" sz="1100" kern="1200">
                        <a:latin typeface="Calibri" pitchFamily="34"/>
                        <a:ea typeface="新細明體" pitchFamily="18"/>
                        <a:cs typeface="Times New Roman" pitchFamily="18"/>
                      </a:endParaRPr>
                    </a:p>
                  </a:txBody>
                  <a:tcPr marL="8915" marR="8915" marT="8915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69555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C55AAF8F-BBE1-4D69-9966-52A0232197C8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225CEB6-F49C-4316-8C1F-F791BEEE42C8}" type="slidenum">
              <a:t>52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3719CA38-2381-415F-BF17-9FBDADB67617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55D7748C-F37F-4C96-AFA1-25EAEB168000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24">
            <a:extLst>
              <a:ext uri="{FF2B5EF4-FFF2-40B4-BE49-F238E27FC236}">
                <a16:creationId xmlns:a16="http://schemas.microsoft.com/office/drawing/2014/main" id="{7A4F56D8-5749-4B76-A516-D206DF0F2A3F}"/>
              </a:ext>
            </a:extLst>
          </p:cNvPr>
          <p:cNvSpPr/>
          <p:nvPr/>
        </p:nvSpPr>
        <p:spPr>
          <a:xfrm>
            <a:off x="0" y="0"/>
            <a:ext cx="9905996" cy="4572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244A46F4-1BB5-4311-B480-26CC0BC451F9}"/>
              </a:ext>
            </a:extLst>
          </p:cNvPr>
          <p:cNvSpPr txBox="1"/>
          <p:nvPr/>
        </p:nvSpPr>
        <p:spPr>
          <a:xfrm>
            <a:off x="706438" y="1341433"/>
            <a:ext cx="8753478" cy="161924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(4)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施工檢驗程序說明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【以流程說明（包含自主檢查及檢驗停留點程序）】</a:t>
            </a:r>
            <a:endParaRPr lang="en-US" sz="2800" b="0" i="0" u="none" strike="noStrike" kern="1200" cap="none" spc="0" baseline="0">
              <a:solidFill>
                <a:srgbClr val="0000FF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B6EEFA78-E105-40AE-B5BC-9AAED1CF2D30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2B3F574-B106-419C-8F53-408B736138B2}" type="slidenum">
              <a:t>53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97C7D483-5531-4403-A44D-F311A41FC7E8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8859D3A5-031C-4A2B-8E39-529EE8A7A7EA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422B9EB0-B0B2-419E-A93F-104925EC042B}"/>
              </a:ext>
            </a:extLst>
          </p:cNvPr>
          <p:cNvSpPr txBox="1"/>
          <p:nvPr/>
        </p:nvSpPr>
        <p:spPr>
          <a:xfrm>
            <a:off x="723903" y="1485900"/>
            <a:ext cx="8153403" cy="25273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自主檢查表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(1)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主要項目自主檢查表內容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6" name="Group 112">
            <a:extLst>
              <a:ext uri="{FF2B5EF4-FFF2-40B4-BE49-F238E27FC236}">
                <a16:creationId xmlns:a16="http://schemas.microsoft.com/office/drawing/2014/main" id="{D63157FE-41C0-4B79-9E67-0118FBB4AE7B}"/>
              </a:ext>
            </a:extLst>
          </p:cNvPr>
          <p:cNvGraphicFramePr>
            <a:graphicFrameLocks noGrp="1"/>
          </p:cNvGraphicFramePr>
          <p:nvPr/>
        </p:nvGraphicFramePr>
        <p:xfrm>
          <a:off x="479429" y="2655883"/>
          <a:ext cx="8366116" cy="410686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406520">
                  <a:extLst>
                    <a:ext uri="{9D8B030D-6E8A-4147-A177-3AD203B41FA5}">
                      <a16:colId xmlns:a16="http://schemas.microsoft.com/office/drawing/2014/main" val="2016856255"/>
                    </a:ext>
                  </a:extLst>
                </a:gridCol>
                <a:gridCol w="561971">
                  <a:extLst>
                    <a:ext uri="{9D8B030D-6E8A-4147-A177-3AD203B41FA5}">
                      <a16:colId xmlns:a16="http://schemas.microsoft.com/office/drawing/2014/main" val="1842654823"/>
                    </a:ext>
                  </a:extLst>
                </a:gridCol>
                <a:gridCol w="1601791">
                  <a:extLst>
                    <a:ext uri="{9D8B030D-6E8A-4147-A177-3AD203B41FA5}">
                      <a16:colId xmlns:a16="http://schemas.microsoft.com/office/drawing/2014/main" val="3611643966"/>
                    </a:ext>
                  </a:extLst>
                </a:gridCol>
                <a:gridCol w="414332">
                  <a:extLst>
                    <a:ext uri="{9D8B030D-6E8A-4147-A177-3AD203B41FA5}">
                      <a16:colId xmlns:a16="http://schemas.microsoft.com/office/drawing/2014/main" val="271776206"/>
                    </a:ext>
                  </a:extLst>
                </a:gridCol>
                <a:gridCol w="1103315">
                  <a:extLst>
                    <a:ext uri="{9D8B030D-6E8A-4147-A177-3AD203B41FA5}">
                      <a16:colId xmlns:a16="http://schemas.microsoft.com/office/drawing/2014/main" val="593412940"/>
                    </a:ext>
                  </a:extLst>
                </a:gridCol>
                <a:gridCol w="392113">
                  <a:extLst>
                    <a:ext uri="{9D8B030D-6E8A-4147-A177-3AD203B41FA5}">
                      <a16:colId xmlns:a16="http://schemas.microsoft.com/office/drawing/2014/main" val="3885934653"/>
                    </a:ext>
                  </a:extLst>
                </a:gridCol>
                <a:gridCol w="2886074">
                  <a:extLst>
                    <a:ext uri="{9D8B030D-6E8A-4147-A177-3AD203B41FA5}">
                      <a16:colId xmlns:a16="http://schemas.microsoft.com/office/drawing/2014/main" val="1402790650"/>
                    </a:ext>
                  </a:extLst>
                </a:gridCol>
              </a:tblGrid>
              <a:tr h="213356"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工程名稱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4237330"/>
                  </a:ext>
                </a:extLst>
              </a:tr>
              <a:tr h="273048"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分項工程名稱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協力廠商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600" b="0" i="0" u="none" strike="noStrike" cap="none" baseline="0">
                          <a:solidFill>
                            <a:srgbClr val="0000FF"/>
                          </a:solidFill>
                          <a:latin typeface="Tahoma" pitchFamily="34"/>
                          <a:ea typeface="新細明體"/>
                        </a:rPr>
                        <a:t> </a:t>
                      </a:r>
                      <a:endParaRPr lang="zh-TW" sz="16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5259440"/>
                  </a:ext>
                </a:extLst>
              </a:tr>
              <a:tr h="269876"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檢查位置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檢查日期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0" i="0" u="none" strike="noStrike" cap="none" baseline="0">
                          <a:solidFill>
                            <a:srgbClr val="0000FF"/>
                          </a:solidFill>
                          <a:latin typeface="Tahoma" pitchFamily="34"/>
                          <a:ea typeface="新細明體"/>
                        </a:rPr>
                        <a:t>　　年　　月　　日</a:t>
                      </a:r>
                      <a:endParaRPr lang="en-US" sz="16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4720781"/>
                  </a:ext>
                </a:extLst>
              </a:tr>
              <a:tr h="213356"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檢查時機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□施工前　□施工中檢查　□施工完成檢查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2006079"/>
                  </a:ext>
                </a:extLst>
              </a:tr>
              <a:tr h="213356"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檢查結果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○檢查合格　</a:t>
                      </a: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╳</a:t>
                      </a: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有缺失需改正　／無此檢查項目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863639"/>
                  </a:ext>
                </a:extLst>
              </a:tr>
              <a:tr h="546097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檢查項目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設計圖說、規範之檢查標準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（定量定性）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實際檢查情形</a:t>
                      </a: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（敘述檢查值）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600" b="0" i="0" u="none" strike="noStrike" cap="none" baseline="0">
                          <a:solidFill>
                            <a:srgbClr val="0000FF"/>
                          </a:solidFill>
                          <a:latin typeface="Tahoma" pitchFamily="34"/>
                          <a:ea typeface="新細明體"/>
                        </a:rPr>
                        <a:t>檢查結果</a:t>
                      </a:r>
                      <a:endParaRPr lang="en-US" sz="16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6838248"/>
                  </a:ext>
                </a:extLst>
              </a:tr>
              <a:tr h="426723"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4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6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6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600" b="0" i="0" u="none" strike="noStrike" cap="none" baseline="0">
                          <a:solidFill>
                            <a:srgbClr val="0000FF"/>
                          </a:solidFill>
                          <a:latin typeface="Tahoma" pitchFamily="34"/>
                          <a:ea typeface="新細明體"/>
                        </a:rPr>
                        <a:t> </a:t>
                      </a:r>
                      <a:endParaRPr lang="zh-TW" sz="1600" b="0" i="0" u="none" strike="noStrike" cap="none" baseline="0">
                        <a:solidFill>
                          <a:srgbClr val="0000FF"/>
                        </a:solidFill>
                        <a:latin typeface="Times New Roman" pitchFamily="18"/>
                        <a:ea typeface="標楷體" pitchFamily="65"/>
                      </a:endParaRP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286860"/>
                  </a:ext>
                </a:extLst>
              </a:tr>
              <a:tr h="914400">
                <a:tc gridSpan="7"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缺失複查結果：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□已完成改善（檢附改善前中後照片）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□未完成改善，填具「缺失改善追蹤表」進行追蹤改善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複查日期：　　年　　月　　日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複查人員職稱：　　　　　　　　　　　　　　簽名：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4316499"/>
                  </a:ext>
                </a:extLst>
              </a:tr>
              <a:tr h="1036636">
                <a:tc gridSpan="7"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備註：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1.</a:t>
                      </a: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檢查標準及實際檢查情形應具體明確（例：磚砌完成後須不透光）或量化尺寸（例：磚縫</a:t>
                      </a:r>
                      <a:r>
                        <a:rPr lang="en-US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7mm~10mm</a:t>
                      </a: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）。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2.</a:t>
                      </a: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檢查結果合格者註明「○」，不合格者註明「</a:t>
                      </a:r>
                      <a:r>
                        <a:rPr lang="en-US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╳</a:t>
                      </a: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」，如無需檢查之項目則打「／」。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3.</a:t>
                      </a: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嚴重缺失、缺失複查未能及時完成改善，應填具「不合格品管制表」進行追蹤改善，本表單可先行存檔。</a:t>
                      </a:r>
                    </a:p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4.</a:t>
                      </a:r>
                      <a:r>
                        <a:rPr lang="zh-TW" sz="12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本表由工地現場施工人員實地檢查後覈實記載簽認。</a:t>
                      </a:r>
                    </a:p>
                  </a:txBody>
                  <a:tcPr marL="8705" marR="8705" marT="0" marB="0" anchor="ctr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7303419"/>
                  </a:ext>
                </a:extLst>
              </a:tr>
            </a:tbl>
          </a:graphicData>
        </a:graphic>
      </p:graphicFrame>
      <p:sp>
        <p:nvSpPr>
          <p:cNvPr id="7" name="Text Box 71">
            <a:extLst>
              <a:ext uri="{FF2B5EF4-FFF2-40B4-BE49-F238E27FC236}">
                <a16:creationId xmlns:a16="http://schemas.microsoft.com/office/drawing/2014/main" id="{7D7BE46A-88C9-49D7-92BC-22C624F51BE3}"/>
              </a:ext>
            </a:extLst>
          </p:cNvPr>
          <p:cNvSpPr txBox="1"/>
          <p:nvPr/>
        </p:nvSpPr>
        <p:spPr>
          <a:xfrm>
            <a:off x="8889997" y="2627308"/>
            <a:ext cx="742950" cy="333371"/>
          </a:xfrm>
          <a:prstGeom prst="rect">
            <a:avLst/>
          </a:prstGeom>
          <a:noFill/>
          <a:ln w="28575" cap="flat">
            <a:solidFill>
              <a:srgbClr val="0000FF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案例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0CF0543C-8C45-436D-959D-28270CE5B793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C23DD64-16BD-4D26-84AF-4F2752C5E068}" type="slidenum">
              <a:t>54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50FE7C95-9D47-4B37-B17A-E8FCA648EB2D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67346B4D-44FC-44AA-909C-41544A8FF2A6}"/>
              </a:ext>
            </a:extLst>
          </p:cNvPr>
          <p:cNvSpPr txBox="1"/>
          <p:nvPr/>
        </p:nvSpPr>
        <p:spPr>
          <a:xfrm>
            <a:off x="514350" y="1412876"/>
            <a:ext cx="8888416" cy="53022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【主要工項之施工照片及檢驗停留點照片】</a:t>
            </a:r>
            <a:endParaRPr lang="en-US" sz="2800" b="1" i="0" u="none" strike="noStrike" kern="1200" cap="none" spc="0" baseline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  <p:sp>
        <p:nvSpPr>
          <p:cNvPr id="5" name="文字方塊 2">
            <a:extLst>
              <a:ext uri="{FF2B5EF4-FFF2-40B4-BE49-F238E27FC236}">
                <a16:creationId xmlns:a16="http://schemas.microsoft.com/office/drawing/2014/main" id="{2A9FDB44-77C5-4A6B-B36F-22BB6F6263F6}"/>
              </a:ext>
            </a:extLst>
          </p:cNvPr>
          <p:cNvSpPr txBox="1"/>
          <p:nvPr/>
        </p:nvSpPr>
        <p:spPr>
          <a:xfrm>
            <a:off x="1435095" y="2816223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查驗照片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6" name="文字方塊 10">
            <a:extLst>
              <a:ext uri="{FF2B5EF4-FFF2-40B4-BE49-F238E27FC236}">
                <a16:creationId xmlns:a16="http://schemas.microsoft.com/office/drawing/2014/main" id="{E3643225-CEBD-44C0-9304-DE57154D9717}"/>
              </a:ext>
            </a:extLst>
          </p:cNvPr>
          <p:cNvSpPr txBox="1"/>
          <p:nvPr/>
        </p:nvSpPr>
        <p:spPr>
          <a:xfrm>
            <a:off x="1446215" y="4978395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查驗照片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7" name="文字方塊 11">
            <a:extLst>
              <a:ext uri="{FF2B5EF4-FFF2-40B4-BE49-F238E27FC236}">
                <a16:creationId xmlns:a16="http://schemas.microsoft.com/office/drawing/2014/main" id="{68AAD1FE-23B5-42EC-9467-F16C51A9CD02}"/>
              </a:ext>
            </a:extLst>
          </p:cNvPr>
          <p:cNvSpPr txBox="1"/>
          <p:nvPr/>
        </p:nvSpPr>
        <p:spPr>
          <a:xfrm>
            <a:off x="5997577" y="4981578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查驗照片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8" name="文字方塊 12">
            <a:extLst>
              <a:ext uri="{FF2B5EF4-FFF2-40B4-BE49-F238E27FC236}">
                <a16:creationId xmlns:a16="http://schemas.microsoft.com/office/drawing/2014/main" id="{C7BB15B3-0314-45E3-92CC-0FEBB4943F96}"/>
              </a:ext>
            </a:extLst>
          </p:cNvPr>
          <p:cNvSpPr txBox="1"/>
          <p:nvPr/>
        </p:nvSpPr>
        <p:spPr>
          <a:xfrm>
            <a:off x="5881685" y="2789240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查驗照片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BF081C5-6F5C-4C2C-874B-FF5BD8B02543}"/>
              </a:ext>
            </a:extLst>
          </p:cNvPr>
          <p:cNvSpPr/>
          <p:nvPr/>
        </p:nvSpPr>
        <p:spPr>
          <a:xfrm>
            <a:off x="307979" y="1960565"/>
            <a:ext cx="4281485" cy="2103440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208901EB-28B0-4867-A578-7BEE398DAF33}"/>
              </a:ext>
            </a:extLst>
          </p:cNvPr>
          <p:cNvSpPr/>
          <p:nvPr/>
        </p:nvSpPr>
        <p:spPr>
          <a:xfrm>
            <a:off x="303215" y="4217990"/>
            <a:ext cx="4297359" cy="2155826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253D2841-B5CC-4D52-8E50-01127235D665}"/>
              </a:ext>
            </a:extLst>
          </p:cNvPr>
          <p:cNvSpPr/>
          <p:nvPr/>
        </p:nvSpPr>
        <p:spPr>
          <a:xfrm>
            <a:off x="4819646" y="1958973"/>
            <a:ext cx="4281485" cy="2103440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D5E20839-B201-44C3-BE19-CB4D24B9E27B}"/>
              </a:ext>
            </a:extLst>
          </p:cNvPr>
          <p:cNvSpPr/>
          <p:nvPr/>
        </p:nvSpPr>
        <p:spPr>
          <a:xfrm>
            <a:off x="4814892" y="4216398"/>
            <a:ext cx="4297359" cy="2155826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3" name="Rectangle 1030">
            <a:extLst>
              <a:ext uri="{FF2B5EF4-FFF2-40B4-BE49-F238E27FC236}">
                <a16:creationId xmlns:a16="http://schemas.microsoft.com/office/drawing/2014/main" id="{E208FFBF-75AF-44B0-9D61-57FE50391E24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13EE7F8A-E29D-4FC7-B0F7-EE014E71C069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291F0EF-6334-4335-BA42-5B352FD9E579}" type="slidenum">
              <a:t>55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005CB02B-E19D-4367-BE31-3EBA9939604C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DB80881C-8B14-4E7C-B3AF-95341012E6AA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5" name="Group 210">
            <a:extLst>
              <a:ext uri="{FF2B5EF4-FFF2-40B4-BE49-F238E27FC236}">
                <a16:creationId xmlns:a16="http://schemas.microsoft.com/office/drawing/2014/main" id="{96391FE0-0BF4-461F-8E47-856C9B50AD76}"/>
              </a:ext>
            </a:extLst>
          </p:cNvPr>
          <p:cNvGraphicFramePr>
            <a:graphicFrameLocks noGrp="1"/>
          </p:cNvGraphicFramePr>
          <p:nvPr/>
        </p:nvGraphicFramePr>
        <p:xfrm>
          <a:off x="993779" y="2209803"/>
          <a:ext cx="7831139" cy="4057637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690564">
                  <a:extLst>
                    <a:ext uri="{9D8B030D-6E8A-4147-A177-3AD203B41FA5}">
                      <a16:colId xmlns:a16="http://schemas.microsoft.com/office/drawing/2014/main" val="425013992"/>
                    </a:ext>
                  </a:extLst>
                </a:gridCol>
                <a:gridCol w="1711327">
                  <a:extLst>
                    <a:ext uri="{9D8B030D-6E8A-4147-A177-3AD203B41FA5}">
                      <a16:colId xmlns:a16="http://schemas.microsoft.com/office/drawing/2014/main" val="2322753151"/>
                    </a:ext>
                  </a:extLst>
                </a:gridCol>
                <a:gridCol w="900107">
                  <a:extLst>
                    <a:ext uri="{9D8B030D-6E8A-4147-A177-3AD203B41FA5}">
                      <a16:colId xmlns:a16="http://schemas.microsoft.com/office/drawing/2014/main" val="2158015130"/>
                    </a:ext>
                  </a:extLst>
                </a:gridCol>
                <a:gridCol w="909635">
                  <a:extLst>
                    <a:ext uri="{9D8B030D-6E8A-4147-A177-3AD203B41FA5}">
                      <a16:colId xmlns:a16="http://schemas.microsoft.com/office/drawing/2014/main" val="3685930219"/>
                    </a:ext>
                  </a:extLst>
                </a:gridCol>
                <a:gridCol w="1981203">
                  <a:extLst>
                    <a:ext uri="{9D8B030D-6E8A-4147-A177-3AD203B41FA5}">
                      <a16:colId xmlns:a16="http://schemas.microsoft.com/office/drawing/2014/main" val="694173816"/>
                    </a:ext>
                  </a:extLst>
                </a:gridCol>
                <a:gridCol w="1638303">
                  <a:extLst>
                    <a:ext uri="{9D8B030D-6E8A-4147-A177-3AD203B41FA5}">
                      <a16:colId xmlns:a16="http://schemas.microsoft.com/office/drawing/2014/main" val="3717398222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3600"/>
                        </a:lnSpc>
                        <a:spcBef>
                          <a:spcPts val="300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項次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自主檢查項目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總次數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不合格</a:t>
                      </a:r>
                      <a:endParaRPr lang="en-US" sz="1800" b="1" i="0" u="none" strike="noStrike" cap="none" baseline="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次數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3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不合格項目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尚未完成</a:t>
                      </a:r>
                      <a:endParaRPr lang="en-US" sz="1800" b="1" i="0" u="none" strike="noStrike" cap="none" baseline="0">
                        <a:solidFill>
                          <a:srgbClr val="0000FF"/>
                        </a:solidFill>
                        <a:latin typeface="標楷體" pitchFamily="65"/>
                        <a:ea typeface="標楷體" pitchFamily="65"/>
                      </a:endParaRPr>
                    </a:p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0000FF"/>
                          </a:solidFill>
                          <a:latin typeface="標楷體" pitchFamily="65"/>
                          <a:ea typeface="標楷體" pitchFamily="65"/>
                        </a:rPr>
                        <a:t>改善項目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4725765"/>
                  </a:ext>
                </a:extLst>
              </a:tr>
              <a:tr h="37143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1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750207"/>
                  </a:ext>
                </a:extLst>
              </a:tr>
              <a:tr h="37143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2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9282688"/>
                  </a:ext>
                </a:extLst>
              </a:tr>
              <a:tr h="369856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3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2130844"/>
                  </a:ext>
                </a:extLst>
              </a:tr>
              <a:tr h="37143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4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3239696"/>
                  </a:ext>
                </a:extLst>
              </a:tr>
              <a:tr h="398422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5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8244444"/>
                  </a:ext>
                </a:extLst>
              </a:tr>
              <a:tr h="404777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6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1171928"/>
                  </a:ext>
                </a:extLst>
              </a:tr>
              <a:tr h="37143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7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1547333"/>
                  </a:ext>
                </a:extLst>
              </a:tr>
              <a:tr h="387312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0000FF"/>
                          </a:solidFill>
                          <a:latin typeface="Times New Roman" pitchFamily="18"/>
                          <a:ea typeface="新細明體"/>
                          <a:cs typeface="Times New Roman" pitchFamily="18"/>
                        </a:rPr>
                        <a:t>8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238941"/>
                  </a:ext>
                </a:extLst>
              </a:tr>
              <a:tr h="371438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0" i="0" u="none" strike="noStrike" cap="none" baseline="0">
                          <a:solidFill>
                            <a:srgbClr val="0000FF"/>
                          </a:solidFill>
                          <a:latin typeface="Tahoma" pitchFamily="34"/>
                          <a:ea typeface="新細明體"/>
                        </a:rPr>
                        <a:t>▪▪▪</a:t>
                      </a: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0000FF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L="91449" marR="91449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285919"/>
                  </a:ext>
                </a:extLst>
              </a:tr>
            </a:tbl>
          </a:graphicData>
        </a:graphic>
      </p:graphicFrame>
      <p:sp>
        <p:nvSpPr>
          <p:cNvPr id="6" name="Rectangle 8">
            <a:extLst>
              <a:ext uri="{FF2B5EF4-FFF2-40B4-BE49-F238E27FC236}">
                <a16:creationId xmlns:a16="http://schemas.microsoft.com/office/drawing/2014/main" id="{D4E917C0-2B12-4000-9558-1D1177A28EA1}"/>
              </a:ext>
            </a:extLst>
          </p:cNvPr>
          <p:cNvSpPr txBox="1"/>
          <p:nvPr/>
        </p:nvSpPr>
        <p:spPr>
          <a:xfrm>
            <a:off x="723903" y="1485900"/>
            <a:ext cx="8153403" cy="252730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(2) </a:t>
            </a:r>
            <a:r>
              <a:rPr lang="zh-TW" sz="30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施工自主檢查情形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3A9DE66C-E872-460D-95A7-4219EC294066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D45158A-1F73-43D9-A053-11741C5E3F0B}" type="slidenum">
              <a:t>56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32D97ACD-54E1-48A4-A91B-0DE6055AA5D7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3C795DB4-F3A8-424E-9EED-C5CA712B0C26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56B1FCF3-066B-410E-9155-8B322ECAAB84}"/>
              </a:ext>
            </a:extLst>
          </p:cNvPr>
          <p:cNvSpPr txBox="1"/>
          <p:nvPr/>
        </p:nvSpPr>
        <p:spPr>
          <a:xfrm>
            <a:off x="723903" y="1485900"/>
            <a:ext cx="8153403" cy="21208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4.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不合格品之管制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【不合格品改善通知單、改善照片</a:t>
            </a:r>
            <a:r>
              <a:rPr lang="en-US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前、中、後</a:t>
            </a:r>
            <a:r>
              <a:rPr lang="en-US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)</a:t>
            </a: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及統計分析結果說明】</a:t>
            </a:r>
            <a:endParaRPr lang="en-US" sz="2800" b="0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B95A9A33-EB68-4212-BFAE-A6254A749A0B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9B5D160-CA94-4EA3-BE67-07F65FCCE214}" type="slidenum">
              <a:t>57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1A44C05C-33E0-454A-AE3C-0592C1B56162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A1EC5688-A606-40C8-9B6A-5ADB2C8545CF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93C442A-5495-4478-A1A6-68A4D21321E2}"/>
              </a:ext>
            </a:extLst>
          </p:cNvPr>
          <p:cNvSpPr txBox="1"/>
          <p:nvPr/>
        </p:nvSpPr>
        <p:spPr>
          <a:xfrm>
            <a:off x="723903" y="1485900"/>
            <a:ext cx="8153403" cy="21208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5.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矯正與預防措施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【缺失矯正與預防措施單及改善前、中、後照片說明】</a:t>
            </a:r>
            <a:endParaRPr lang="en-US" sz="2800" b="0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9AFA64D4-603D-4F6C-9FA9-93B568CB48E4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7FCB6B6-7C59-41DB-B831-E562FE748F8D}" type="slidenum">
              <a:t>58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D3FF3A03-0908-4BA3-81FB-78A03F0D6C1B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DFF779FD-602C-40E1-9B98-0BD5634E651E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AE1D77D-8A9D-49F5-931A-15F9B523A41E}"/>
              </a:ext>
            </a:extLst>
          </p:cNvPr>
          <p:cNvSpPr txBox="1"/>
          <p:nvPr/>
        </p:nvSpPr>
        <p:spPr>
          <a:xfrm>
            <a:off x="723903" y="1485900"/>
            <a:ext cx="8839203" cy="140017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6.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ahoma" pitchFamily="34"/>
                <a:ea typeface="標楷體" pitchFamily="65"/>
              </a:rPr>
              <a:t>內部品質稽核</a:t>
            </a: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【品質稽核範圍</a:t>
            </a: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新細明體" pitchFamily="18"/>
                <a:ea typeface="新細明體" pitchFamily="18"/>
              </a:rPr>
              <a:t>、</a:t>
            </a: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頻率</a:t>
            </a: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新細明體" pitchFamily="18"/>
                <a:ea typeface="新細明體" pitchFamily="18"/>
              </a:rPr>
              <a:t>、</a:t>
            </a: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流程及應用表單等說明】</a:t>
            </a:r>
            <a:endParaRPr lang="en-US" sz="2800" b="0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6" name="Group 79">
            <a:extLst>
              <a:ext uri="{FF2B5EF4-FFF2-40B4-BE49-F238E27FC236}">
                <a16:creationId xmlns:a16="http://schemas.microsoft.com/office/drawing/2014/main" id="{E1B1E349-DE93-4755-AE60-69C739579E26}"/>
              </a:ext>
            </a:extLst>
          </p:cNvPr>
          <p:cNvGraphicFramePr>
            <a:graphicFrameLocks noGrp="1"/>
          </p:cNvGraphicFramePr>
          <p:nvPr/>
        </p:nvGraphicFramePr>
        <p:xfrm>
          <a:off x="981078" y="2909885"/>
          <a:ext cx="6603995" cy="1874840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808036">
                  <a:extLst>
                    <a:ext uri="{9D8B030D-6E8A-4147-A177-3AD203B41FA5}">
                      <a16:colId xmlns:a16="http://schemas.microsoft.com/office/drawing/2014/main" val="1577147533"/>
                    </a:ext>
                  </a:extLst>
                </a:gridCol>
                <a:gridCol w="1036636">
                  <a:extLst>
                    <a:ext uri="{9D8B030D-6E8A-4147-A177-3AD203B41FA5}">
                      <a16:colId xmlns:a16="http://schemas.microsoft.com/office/drawing/2014/main" val="2074366265"/>
                    </a:ext>
                  </a:extLst>
                </a:gridCol>
                <a:gridCol w="2400300">
                  <a:extLst>
                    <a:ext uri="{9D8B030D-6E8A-4147-A177-3AD203B41FA5}">
                      <a16:colId xmlns:a16="http://schemas.microsoft.com/office/drawing/2014/main" val="2711957"/>
                    </a:ext>
                  </a:extLst>
                </a:gridCol>
                <a:gridCol w="2359023">
                  <a:extLst>
                    <a:ext uri="{9D8B030D-6E8A-4147-A177-3AD203B41FA5}">
                      <a16:colId xmlns:a16="http://schemas.microsoft.com/office/drawing/2014/main" val="1121493423"/>
                    </a:ext>
                  </a:extLst>
                </a:gridCol>
              </a:tblGrid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項次</a:t>
                      </a: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日期</a:t>
                      </a: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稽核事項</a:t>
                      </a: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稽核結果</a:t>
                      </a: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5847811"/>
                  </a:ext>
                </a:extLst>
              </a:tr>
              <a:tr h="38894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1</a:t>
                      </a: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402028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2</a:t>
                      </a: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0259433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3</a:t>
                      </a: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5152285"/>
                  </a:ext>
                </a:extLst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▪▪▪</a:t>
                      </a: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1674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15E39C58-89FF-4348-B1C4-A1F7049CA61E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493A532-C3D5-4D8F-B12F-4E7A4D781643}" type="slidenum">
              <a:t>59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DE3B7E24-27E4-4CE9-83DD-90BA92F9588C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A78DB81D-EA44-454F-906F-084A5C1BEC67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二、品質計畫執行情形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00567A9-DF9F-46C4-A776-0CD49BCE9C1C}"/>
              </a:ext>
            </a:extLst>
          </p:cNvPr>
          <p:cNvSpPr txBox="1"/>
          <p:nvPr/>
        </p:nvSpPr>
        <p:spPr>
          <a:xfrm>
            <a:off x="723903" y="1485900"/>
            <a:ext cx="8153403" cy="8001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7.</a:t>
            </a: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設備功能運轉檢測程序及標準</a:t>
            </a:r>
            <a:endParaRPr lang="en-US" sz="3600" b="0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graphicFrame>
        <p:nvGraphicFramePr>
          <p:cNvPr id="6" name="Group 207">
            <a:extLst>
              <a:ext uri="{FF2B5EF4-FFF2-40B4-BE49-F238E27FC236}">
                <a16:creationId xmlns:a16="http://schemas.microsoft.com/office/drawing/2014/main" id="{1AFFA682-49A4-4887-87BA-B581F4037A31}"/>
              </a:ext>
            </a:extLst>
          </p:cNvPr>
          <p:cNvGraphicFramePr>
            <a:graphicFrameLocks noGrp="1"/>
          </p:cNvGraphicFramePr>
          <p:nvPr/>
        </p:nvGraphicFramePr>
        <p:xfrm>
          <a:off x="450854" y="2290764"/>
          <a:ext cx="8915396" cy="293369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876296">
                  <a:extLst>
                    <a:ext uri="{9D8B030D-6E8A-4147-A177-3AD203B41FA5}">
                      <a16:colId xmlns:a16="http://schemas.microsoft.com/office/drawing/2014/main" val="4087915960"/>
                    </a:ext>
                  </a:extLst>
                </a:gridCol>
                <a:gridCol w="1409703">
                  <a:extLst>
                    <a:ext uri="{9D8B030D-6E8A-4147-A177-3AD203B41FA5}">
                      <a16:colId xmlns:a16="http://schemas.microsoft.com/office/drawing/2014/main" val="3615138040"/>
                    </a:ext>
                  </a:extLst>
                </a:gridCol>
                <a:gridCol w="1320795">
                  <a:extLst>
                    <a:ext uri="{9D8B030D-6E8A-4147-A177-3AD203B41FA5}">
                      <a16:colId xmlns:a16="http://schemas.microsoft.com/office/drawing/2014/main" val="4036207287"/>
                    </a:ext>
                  </a:extLst>
                </a:gridCol>
                <a:gridCol w="749295">
                  <a:extLst>
                    <a:ext uri="{9D8B030D-6E8A-4147-A177-3AD203B41FA5}">
                      <a16:colId xmlns:a16="http://schemas.microsoft.com/office/drawing/2014/main" val="2370523004"/>
                    </a:ext>
                  </a:extLst>
                </a:gridCol>
                <a:gridCol w="698501">
                  <a:extLst>
                    <a:ext uri="{9D8B030D-6E8A-4147-A177-3AD203B41FA5}">
                      <a16:colId xmlns:a16="http://schemas.microsoft.com/office/drawing/2014/main" val="1411906106"/>
                    </a:ext>
                  </a:extLst>
                </a:gridCol>
                <a:gridCol w="901698">
                  <a:extLst>
                    <a:ext uri="{9D8B030D-6E8A-4147-A177-3AD203B41FA5}">
                      <a16:colId xmlns:a16="http://schemas.microsoft.com/office/drawing/2014/main" val="3952941055"/>
                    </a:ext>
                  </a:extLst>
                </a:gridCol>
                <a:gridCol w="1028700">
                  <a:extLst>
                    <a:ext uri="{9D8B030D-6E8A-4147-A177-3AD203B41FA5}">
                      <a16:colId xmlns:a16="http://schemas.microsoft.com/office/drawing/2014/main" val="2018388853"/>
                    </a:ext>
                  </a:extLst>
                </a:gridCol>
                <a:gridCol w="850904">
                  <a:extLst>
                    <a:ext uri="{9D8B030D-6E8A-4147-A177-3AD203B41FA5}">
                      <a16:colId xmlns:a16="http://schemas.microsoft.com/office/drawing/2014/main" val="3400170456"/>
                    </a:ext>
                  </a:extLst>
                </a:gridCol>
                <a:gridCol w="1079504">
                  <a:extLst>
                    <a:ext uri="{9D8B030D-6E8A-4147-A177-3AD203B41FA5}">
                      <a16:colId xmlns:a16="http://schemas.microsoft.com/office/drawing/2014/main" val="2769098494"/>
                    </a:ext>
                  </a:extLst>
                </a:gridCol>
              </a:tblGrid>
              <a:tr h="828675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測試流程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管理項目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管理標準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檢查時機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檢查方法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檢查頻率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不合格之處理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管理紀錄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備註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2161721"/>
                  </a:ext>
                </a:extLst>
              </a:tr>
              <a:tr h="288922">
                <a:tc row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單機測試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3254865"/>
                  </a:ext>
                </a:extLst>
              </a:tr>
              <a:tr h="4127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3216874"/>
                  </a:ext>
                </a:extLst>
              </a:tr>
              <a:tr h="288922">
                <a:tc row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系統測試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1577554"/>
                  </a:ext>
                </a:extLst>
              </a:tr>
              <a:tr h="4127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507966"/>
                  </a:ext>
                </a:extLst>
              </a:tr>
              <a:tr h="288922">
                <a:tc rowSpan="2"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2000" b="1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整體測試</a:t>
                      </a: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036726"/>
                  </a:ext>
                </a:extLst>
              </a:tr>
              <a:tr h="41275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200" b="0" i="0" u="none" strike="noStrike" cap="none" baseline="0">
                          <a:solidFill>
                            <a:srgbClr val="FF0000"/>
                          </a:solidFill>
                          <a:latin typeface="Times New Roman" pitchFamily="18"/>
                          <a:ea typeface="標楷體" pitchFamily="65"/>
                          <a:cs typeface="Times New Roman" pitchFamily="18"/>
                        </a:rPr>
                        <a:t> </a:t>
                      </a:r>
                      <a:endParaRPr lang="zh-TW" sz="1400" b="0" i="0" u="none" strike="noStrike" cap="none" baseline="0">
                        <a:solidFill>
                          <a:srgbClr val="FF0000"/>
                        </a:solidFill>
                        <a:latin typeface="Times New Roman" pitchFamily="18"/>
                        <a:ea typeface="標楷體" pitchFamily="65"/>
                        <a:cs typeface="Times New Roman" pitchFamily="18"/>
                      </a:endParaRPr>
                    </a:p>
                  </a:txBody>
                  <a:tcPr marL="91394" marR="91394" marT="45701" marB="45701" anchor="ctr">
                    <a:lnL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710223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22D0B903-3D3F-42AC-BA41-4C7B15562597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7E5D84D-18F1-450E-9971-4A4F907AE33D}" type="slidenum">
              <a:t>60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47B3D945-9533-4A14-8406-E193D0C5D4E9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A409BED1-EB6F-48E2-A605-F3CE25F8B2AA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三、職安衛執行情形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85000613-6D32-4BBF-80A1-F9C757FC0075}"/>
              </a:ext>
            </a:extLst>
          </p:cNvPr>
          <p:cNvSpPr txBox="1"/>
          <p:nvPr/>
        </p:nvSpPr>
        <p:spPr>
          <a:xfrm>
            <a:off x="723903" y="1485900"/>
            <a:ext cx="8153403" cy="21208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教育訓練及防災演練執行成果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共同作業協議組織</a:t>
            </a: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 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安全衛生查驗點執行情形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4.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工地職業安全衛生施工前檢查情形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1143000" marR="0" lvl="2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  <a:p>
            <a:pPr marL="1143000" marR="0" lvl="2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008000"/>
                </a:solidFill>
                <a:uFillTx/>
                <a:latin typeface="Times New Roman" pitchFamily="18"/>
                <a:ea typeface="標楷體" pitchFamily="65"/>
              </a:rPr>
              <a:t>	</a:t>
            </a:r>
          </a:p>
          <a:p>
            <a:pPr marL="1143000" marR="0" lvl="2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  <a:p>
            <a:pPr marL="1143000" marR="0" lvl="2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E4EB03C6-471C-43E0-9C84-C1F959C05DDD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C600A03-8C46-4FAD-A9BC-798C8E18B8D5}" type="slidenum">
              <a:t>61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5CF6EE9A-B82F-4F8F-94AD-4E01EE4D32E7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E0206FAE-F190-4F3C-81B2-0740A3B86E29}"/>
              </a:ext>
            </a:extLst>
          </p:cNvPr>
          <p:cNvSpPr txBox="1"/>
          <p:nvPr/>
        </p:nvSpPr>
        <p:spPr>
          <a:xfrm>
            <a:off x="514350" y="1412876"/>
            <a:ext cx="8888416" cy="53022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【執行成果、安全衛生查驗點</a:t>
            </a:r>
            <a:r>
              <a:rPr lang="zh-TW" altLang="en-US" sz="2800" b="1" dirty="0">
                <a:solidFill>
                  <a:srgbClr val="0000FF"/>
                </a:solidFill>
                <a:latin typeface="Tahoma" pitchFamily="34"/>
                <a:ea typeface="標楷體" pitchFamily="65"/>
              </a:rPr>
              <a:t>等相關文件表單及</a:t>
            </a:r>
            <a:r>
              <a:rPr lang="zh-TW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照片】</a:t>
            </a:r>
            <a:endParaRPr lang="en-US" sz="2800" b="1" i="0" u="none" strike="noStrike" kern="1200" cap="none" spc="0" baseline="0" dirty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  <p:sp>
        <p:nvSpPr>
          <p:cNvPr id="5" name="文字方塊 10">
            <a:extLst>
              <a:ext uri="{FF2B5EF4-FFF2-40B4-BE49-F238E27FC236}">
                <a16:creationId xmlns:a16="http://schemas.microsoft.com/office/drawing/2014/main" id="{A08304A6-B022-4904-A0EC-B9B113A427AD}"/>
              </a:ext>
            </a:extLst>
          </p:cNvPr>
          <p:cNvSpPr txBox="1"/>
          <p:nvPr/>
        </p:nvSpPr>
        <p:spPr>
          <a:xfrm>
            <a:off x="1659709" y="2041526"/>
            <a:ext cx="2000250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400" b="1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相關文件表單</a:t>
            </a:r>
            <a:endParaRPr lang="en-US" sz="1400" b="1" dirty="0">
              <a:solidFill>
                <a:srgbClr val="0000FF"/>
              </a:solidFill>
              <a:latin typeface="Times New Roman" pitchFamily="18"/>
              <a:ea typeface="標楷體" pitchFamily="65"/>
            </a:endParaRPr>
          </a:p>
        </p:txBody>
      </p:sp>
      <p:sp>
        <p:nvSpPr>
          <p:cNvPr id="6" name="文字方塊 11">
            <a:extLst>
              <a:ext uri="{FF2B5EF4-FFF2-40B4-BE49-F238E27FC236}">
                <a16:creationId xmlns:a16="http://schemas.microsoft.com/office/drawing/2014/main" id="{A63203BA-3515-4708-84F7-1C8FC55C280A}"/>
              </a:ext>
            </a:extLst>
          </p:cNvPr>
          <p:cNvSpPr txBox="1"/>
          <p:nvPr/>
        </p:nvSpPr>
        <p:spPr>
          <a:xfrm>
            <a:off x="5997577" y="4981578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成果照片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7" name="文字方塊 12">
            <a:extLst>
              <a:ext uri="{FF2B5EF4-FFF2-40B4-BE49-F238E27FC236}">
                <a16:creationId xmlns:a16="http://schemas.microsoft.com/office/drawing/2014/main" id="{21031544-F2C8-44C7-A429-B06E8F427C86}"/>
              </a:ext>
            </a:extLst>
          </p:cNvPr>
          <p:cNvSpPr txBox="1"/>
          <p:nvPr/>
        </p:nvSpPr>
        <p:spPr>
          <a:xfrm>
            <a:off x="5881685" y="2789240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成果照片</a:t>
            </a:r>
            <a:r>
              <a:rPr lang="en-US" sz="1400" b="1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5C06C77-F579-42CC-A8D4-37DF83A2976B}"/>
              </a:ext>
            </a:extLst>
          </p:cNvPr>
          <p:cNvSpPr/>
          <p:nvPr/>
        </p:nvSpPr>
        <p:spPr>
          <a:xfrm>
            <a:off x="719093" y="1958973"/>
            <a:ext cx="3881481" cy="4414842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>
              <a:spcBef>
                <a:spcPts val="800"/>
              </a:spcBef>
            </a:pPr>
            <a:endParaRPr lang="en-US" sz="1400" b="1">
              <a:solidFill>
                <a:srgbClr val="008000"/>
              </a:solidFill>
              <a:latin typeface="Times New Roman" pitchFamily="18"/>
              <a:ea typeface="標楷體" pitchFamily="65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17367E1-C6E2-4139-9984-2786F8C829AD}"/>
              </a:ext>
            </a:extLst>
          </p:cNvPr>
          <p:cNvSpPr/>
          <p:nvPr/>
        </p:nvSpPr>
        <p:spPr>
          <a:xfrm>
            <a:off x="4819646" y="1958973"/>
            <a:ext cx="4281485" cy="2103440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D35AD195-8206-4487-9655-8752DC6CCF1A}"/>
              </a:ext>
            </a:extLst>
          </p:cNvPr>
          <p:cNvSpPr/>
          <p:nvPr/>
        </p:nvSpPr>
        <p:spPr>
          <a:xfrm>
            <a:off x="4814892" y="4216398"/>
            <a:ext cx="4297359" cy="2155826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1" name="Rectangle 1030">
            <a:extLst>
              <a:ext uri="{FF2B5EF4-FFF2-40B4-BE49-F238E27FC236}">
                <a16:creationId xmlns:a16="http://schemas.microsoft.com/office/drawing/2014/main" id="{44D7C2A6-1B98-4102-AFD0-51B293DB20A9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三、職安衛執行情形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9D7BA0C6-405C-4352-B932-8FA96176AAEF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3F201D9-F324-4E15-B5EE-08DC6AD1274E}" type="slidenum">
              <a:t>62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13617774-74E6-435E-ADE7-6E36B2B8C5CC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F1F0CB1C-8B30-4DA8-A7B8-C0D843C440A6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四、空污防制等執行情形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F320FF18-E3B5-4EF4-B8EC-499482964E2B}"/>
              </a:ext>
            </a:extLst>
          </p:cNvPr>
          <p:cNvSpPr txBox="1"/>
          <p:nvPr/>
        </p:nvSpPr>
        <p:spPr>
          <a:xfrm>
            <a:off x="723903" y="1485900"/>
            <a:ext cx="8153403" cy="21208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空氣污染防制執行成果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噪音防制執行成果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其他環境保護執行成果</a:t>
            </a:r>
            <a:r>
              <a:rPr lang="en-US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	</a:t>
            </a:r>
          </a:p>
          <a:p>
            <a:pPr marL="1143000" marR="0" lvl="2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  <a:p>
            <a:pPr marL="1143000" marR="0" lvl="2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0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  <a:p>
            <a:pPr marL="1143000" marR="0" lvl="2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317FFC65-3882-4480-8620-68861650D87F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FEDF71F-49DA-482A-B5D1-B077106C0AB0}" type="slidenum">
              <a:t>63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26DE5BE1-34FA-40C3-9F05-026DED4DCC69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C6DE2B78-EEFE-43DE-B82E-086391F7D0ED}"/>
              </a:ext>
            </a:extLst>
          </p:cNvPr>
          <p:cNvSpPr txBox="1"/>
          <p:nvPr/>
        </p:nvSpPr>
        <p:spPr>
          <a:xfrm>
            <a:off x="514350" y="1412876"/>
            <a:ext cx="8888416" cy="53022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【執行</a:t>
            </a:r>
            <a:r>
              <a:rPr lang="zh-TW" altLang="en-US" sz="2800" b="1" dirty="0">
                <a:solidFill>
                  <a:srgbClr val="0000FF"/>
                </a:solidFill>
                <a:latin typeface="Tahoma" pitchFamily="34"/>
                <a:ea typeface="標楷體" pitchFamily="65"/>
              </a:rPr>
              <a:t>相關表單及</a:t>
            </a:r>
            <a:r>
              <a:rPr lang="zh-TW" sz="2800" b="1" i="0" u="none" strike="noStrike" kern="1200" cap="none" spc="0" baseline="0" dirty="0">
                <a:solidFill>
                  <a:srgbClr val="0000FF"/>
                </a:solidFill>
                <a:uFillTx/>
                <a:latin typeface="Tahoma" pitchFamily="34"/>
                <a:ea typeface="標楷體" pitchFamily="65"/>
              </a:rPr>
              <a:t>成果照片】</a:t>
            </a:r>
            <a:endParaRPr lang="en-US" sz="2800" b="1" i="0" u="none" strike="noStrike" kern="1200" cap="none" spc="0" baseline="0" dirty="0">
              <a:solidFill>
                <a:srgbClr val="0000FF"/>
              </a:solidFill>
              <a:uFillTx/>
              <a:latin typeface="Tahoma" pitchFamily="34"/>
              <a:ea typeface="標楷體" pitchFamily="65"/>
            </a:endParaRPr>
          </a:p>
        </p:txBody>
      </p:sp>
      <p:sp>
        <p:nvSpPr>
          <p:cNvPr id="5" name="文字方塊 10">
            <a:extLst>
              <a:ext uri="{FF2B5EF4-FFF2-40B4-BE49-F238E27FC236}">
                <a16:creationId xmlns:a16="http://schemas.microsoft.com/office/drawing/2014/main" id="{559FA288-D156-4071-ADA2-B8EE62F3AE3C}"/>
              </a:ext>
            </a:extLst>
          </p:cNvPr>
          <p:cNvSpPr txBox="1"/>
          <p:nvPr/>
        </p:nvSpPr>
        <p:spPr>
          <a:xfrm>
            <a:off x="1641951" y="2041526"/>
            <a:ext cx="2000250" cy="307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altLang="en-US" sz="1400" b="1" dirty="0">
                <a:solidFill>
                  <a:srgbClr val="0000FF"/>
                </a:solidFill>
                <a:latin typeface="Times New Roman" pitchFamily="18"/>
                <a:ea typeface="標楷體" pitchFamily="65"/>
              </a:rPr>
              <a:t>相關表單</a:t>
            </a:r>
            <a:endParaRPr lang="en-US" sz="1400" b="1" dirty="0">
              <a:solidFill>
                <a:srgbClr val="0000FF"/>
              </a:solidFill>
              <a:latin typeface="Times New Roman" pitchFamily="18"/>
              <a:ea typeface="標楷體" pitchFamily="65"/>
            </a:endParaRPr>
          </a:p>
        </p:txBody>
      </p:sp>
      <p:sp>
        <p:nvSpPr>
          <p:cNvPr id="6" name="文字方塊 11">
            <a:extLst>
              <a:ext uri="{FF2B5EF4-FFF2-40B4-BE49-F238E27FC236}">
                <a16:creationId xmlns:a16="http://schemas.microsoft.com/office/drawing/2014/main" id="{FC8816D9-E313-423F-A032-C3910B11193A}"/>
              </a:ext>
            </a:extLst>
          </p:cNvPr>
          <p:cNvSpPr txBox="1"/>
          <p:nvPr/>
        </p:nvSpPr>
        <p:spPr>
          <a:xfrm>
            <a:off x="5997577" y="4981578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成果照片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7" name="文字方塊 12">
            <a:extLst>
              <a:ext uri="{FF2B5EF4-FFF2-40B4-BE49-F238E27FC236}">
                <a16:creationId xmlns:a16="http://schemas.microsoft.com/office/drawing/2014/main" id="{D02BAA6D-0837-4920-9B26-D7558B39079E}"/>
              </a:ext>
            </a:extLst>
          </p:cNvPr>
          <p:cNvSpPr txBox="1"/>
          <p:nvPr/>
        </p:nvSpPr>
        <p:spPr>
          <a:xfrm>
            <a:off x="5881685" y="2789240"/>
            <a:ext cx="2000250" cy="3047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1400" b="1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成果照片</a:t>
            </a:r>
            <a:r>
              <a:rPr lang="en-US" sz="1400" b="1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(</a:t>
            </a:r>
            <a:r>
              <a:rPr lang="zh-TW" sz="1400" b="1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附拍攝日期</a:t>
            </a:r>
            <a:r>
              <a:rPr lang="en-US" sz="1400" b="1" i="0" u="none" strike="noStrike" kern="1200" cap="none" spc="0" baseline="0" dirty="0">
                <a:solidFill>
                  <a:srgbClr val="0000FF"/>
                </a:solidFill>
                <a:uFillTx/>
                <a:latin typeface="Times New Roman" pitchFamily="18"/>
                <a:ea typeface="標楷體" pitchFamily="65"/>
              </a:rPr>
              <a:t>)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46AB67DE-4E1B-4362-BF73-5AF1EDEECBDD}"/>
              </a:ext>
            </a:extLst>
          </p:cNvPr>
          <p:cNvSpPr/>
          <p:nvPr/>
        </p:nvSpPr>
        <p:spPr>
          <a:xfrm>
            <a:off x="683578" y="1943100"/>
            <a:ext cx="3916996" cy="4430716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>
              <a:spcBef>
                <a:spcPts val="800"/>
              </a:spcBef>
            </a:pPr>
            <a:endParaRPr lang="en-US" sz="1400" b="1">
              <a:solidFill>
                <a:srgbClr val="008000"/>
              </a:solidFill>
              <a:latin typeface="Times New Roman" pitchFamily="18"/>
              <a:ea typeface="標楷體" pitchFamily="65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521FE34-26AF-448C-9123-7616E40E7E09}"/>
              </a:ext>
            </a:extLst>
          </p:cNvPr>
          <p:cNvSpPr/>
          <p:nvPr/>
        </p:nvSpPr>
        <p:spPr>
          <a:xfrm>
            <a:off x="4819646" y="1958973"/>
            <a:ext cx="4281485" cy="2103440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AE579156-048F-4465-A0B0-23321C5B3EB9}"/>
              </a:ext>
            </a:extLst>
          </p:cNvPr>
          <p:cNvSpPr/>
          <p:nvPr/>
        </p:nvSpPr>
        <p:spPr>
          <a:xfrm>
            <a:off x="4814892" y="4216398"/>
            <a:ext cx="4297359" cy="2155826"/>
          </a:xfrm>
          <a:prstGeom prst="rect">
            <a:avLst/>
          </a:prstGeom>
          <a:noFill/>
          <a:ln w="9528" cap="flat">
            <a:solidFill>
              <a:srgbClr val="0000FF"/>
            </a:solidFill>
            <a:prstDash val="solid"/>
            <a:miter/>
          </a:ln>
        </p:spPr>
        <p:txBody>
          <a:bodyPr vert="horz" wrap="none" lIns="78062" tIns="39035" rIns="78062" bIns="39035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11" name="Rectangle 1030">
            <a:extLst>
              <a:ext uri="{FF2B5EF4-FFF2-40B4-BE49-F238E27FC236}">
                <a16:creationId xmlns:a16="http://schemas.microsoft.com/office/drawing/2014/main" id="{AB1E9B62-00D6-401E-AF04-A3032B2AA46C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標楷體" pitchFamily="65"/>
              </a:rPr>
              <a:t>四、空污防制等執行情形</a:t>
            </a:r>
            <a:endParaRPr lang="en-US" sz="3600" b="1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FD28FCA1-45D0-4877-80D8-47F05AC46805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3D94B61-B806-43A3-BB5C-B654C669B580}" type="slidenum">
              <a:t>64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210C5301-08D9-48DF-A2F1-EC3027225FCF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D461E6FE-DD72-48BA-A044-E88C55ECA6B1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五、專任工程人員督察情形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D90E42D0-0A1D-4034-93A5-A69C76D190EC}"/>
              </a:ext>
            </a:extLst>
          </p:cNvPr>
          <p:cNvSpPr txBox="1"/>
          <p:nvPr/>
        </p:nvSpPr>
        <p:spPr>
          <a:xfrm>
            <a:off x="592138" y="1485900"/>
            <a:ext cx="8153403" cy="131444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2800" b="0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【說明於施工計畫書訂定之督察時機及頻率、督察紀錄表內容、督察照片及缺失改善情形等情形】</a:t>
            </a:r>
            <a:endParaRPr lang="en-US" sz="2800" b="0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2800" b="1" i="0" u="none" strike="noStrike" kern="1200" cap="none" spc="0" baseline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9E266D00-C21F-45CA-8140-95C151CBE3D0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E598072-242B-421D-B324-3B0DE9823055}" type="slidenum">
              <a:t>65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D11888CE-8AF4-4928-A59B-F790EA5381E9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40E95B46-A41B-4DD0-AB60-E3534CF5A5FA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五、專任工程人員督察情形</a:t>
            </a:r>
          </a:p>
        </p:txBody>
      </p:sp>
      <p:graphicFrame>
        <p:nvGraphicFramePr>
          <p:cNvPr id="5" name="Group 144">
            <a:extLst>
              <a:ext uri="{FF2B5EF4-FFF2-40B4-BE49-F238E27FC236}">
                <a16:creationId xmlns:a16="http://schemas.microsoft.com/office/drawing/2014/main" id="{95223890-5624-4882-BDD1-A0C1237E2022}"/>
              </a:ext>
            </a:extLst>
          </p:cNvPr>
          <p:cNvGraphicFramePr>
            <a:graphicFrameLocks noGrp="1"/>
          </p:cNvGraphicFramePr>
          <p:nvPr/>
        </p:nvGraphicFramePr>
        <p:xfrm>
          <a:off x="941383" y="1665286"/>
          <a:ext cx="7512052" cy="3794138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649288">
                  <a:extLst>
                    <a:ext uri="{9D8B030D-6E8A-4147-A177-3AD203B41FA5}">
                      <a16:colId xmlns:a16="http://schemas.microsoft.com/office/drawing/2014/main" val="586604511"/>
                    </a:ext>
                  </a:extLst>
                </a:gridCol>
                <a:gridCol w="1319214">
                  <a:extLst>
                    <a:ext uri="{9D8B030D-6E8A-4147-A177-3AD203B41FA5}">
                      <a16:colId xmlns:a16="http://schemas.microsoft.com/office/drawing/2014/main" val="1075598362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916331387"/>
                    </a:ext>
                  </a:extLst>
                </a:gridCol>
                <a:gridCol w="3971925">
                  <a:extLst>
                    <a:ext uri="{9D8B030D-6E8A-4147-A177-3AD203B41FA5}">
                      <a16:colId xmlns:a16="http://schemas.microsoft.com/office/drawing/2014/main" val="1356476293"/>
                    </a:ext>
                  </a:extLst>
                </a:gridCol>
              </a:tblGrid>
              <a:tr h="457117"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序號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日期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工程實際進度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1" i="0" u="none" strike="noStrike" cap="none" baseline="0">
                          <a:solidFill>
                            <a:srgbClr val="FF0000"/>
                          </a:solidFill>
                          <a:latin typeface="標楷體" pitchFamily="65"/>
                          <a:ea typeface="標楷體" pitchFamily="65"/>
                        </a:rPr>
                        <a:t>重要事項與缺失改善情形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7064917"/>
                  </a:ext>
                </a:extLst>
              </a:tr>
              <a:tr h="37141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1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4595228"/>
                  </a:ext>
                </a:extLst>
              </a:tr>
              <a:tr h="365741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2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4126264"/>
                  </a:ext>
                </a:extLst>
              </a:tr>
              <a:tr h="37141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3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6058086"/>
                  </a:ext>
                </a:extLst>
              </a:tr>
              <a:tr h="37141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4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726393"/>
                  </a:ext>
                </a:extLst>
              </a:tr>
              <a:tr h="37141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5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2510995"/>
                  </a:ext>
                </a:extLst>
              </a:tr>
              <a:tr h="37141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6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9158312"/>
                  </a:ext>
                </a:extLst>
              </a:tr>
              <a:tr h="37141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7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6281868"/>
                  </a:ext>
                </a:extLst>
              </a:tr>
              <a:tr h="37141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8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3012879"/>
                  </a:ext>
                </a:extLst>
              </a:tr>
              <a:tr h="371410"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800" b="0" i="0" u="none" strike="noStrike" cap="none" baseline="0">
                          <a:solidFill>
                            <a:srgbClr val="FF0000"/>
                          </a:solidFill>
                          <a:latin typeface="Tahoma" pitchFamily="34"/>
                          <a:ea typeface="新細明體"/>
                        </a:rPr>
                        <a:t>▪▪▪</a:t>
                      </a: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800" b="0" i="0" u="none" strike="noStrike" cap="none" baseline="0">
                        <a:solidFill>
                          <a:srgbClr val="FF0000"/>
                        </a:solidFill>
                        <a:latin typeface="Tahoma" pitchFamily="34"/>
                        <a:ea typeface="新細明體"/>
                      </a:endParaRPr>
                    </a:p>
                  </a:txBody>
                  <a:tcPr marT="45710" marB="45710">
                    <a:lnL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1" cap="flat" cmpd="sng" algn="ctr">
                      <a:solidFill>
                        <a:srgbClr val="0000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469359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3DB1D6C1-ED97-4FD1-8927-07ADB5570984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9B7211C-6D35-4C89-B263-40A585902E05}" type="slidenum">
              <a:t>66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11">
            <a:extLst>
              <a:ext uri="{FF2B5EF4-FFF2-40B4-BE49-F238E27FC236}">
                <a16:creationId xmlns:a16="http://schemas.microsoft.com/office/drawing/2014/main" id="{D5E2BC01-BB17-42E7-B0B5-890B4C85F479}"/>
              </a:ext>
            </a:extLst>
          </p:cNvPr>
          <p:cNvSpPr/>
          <p:nvPr/>
        </p:nvSpPr>
        <p:spPr>
          <a:xfrm>
            <a:off x="0" y="1260472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1030">
            <a:extLst>
              <a:ext uri="{FF2B5EF4-FFF2-40B4-BE49-F238E27FC236}">
                <a16:creationId xmlns:a16="http://schemas.microsoft.com/office/drawing/2014/main" id="{15D4EF28-F58E-46AE-BC4E-45F3B7EFFEEC}"/>
              </a:ext>
            </a:extLst>
          </p:cNvPr>
          <p:cNvSpPr/>
          <p:nvPr/>
        </p:nvSpPr>
        <p:spPr>
          <a:xfrm>
            <a:off x="541333" y="330198"/>
            <a:ext cx="7820021" cy="8001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zh-TW" sz="3600" b="1" i="0" u="none" strike="noStrike" kern="1200" cap="none" spc="0" baseline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六、其他說明或執行成果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F02FA4FF-A423-4344-A57A-8C414D735CDC}"/>
              </a:ext>
            </a:extLst>
          </p:cNvPr>
          <p:cNvSpPr txBox="1"/>
          <p:nvPr/>
        </p:nvSpPr>
        <p:spPr>
          <a:xfrm>
            <a:off x="952503" y="1460497"/>
            <a:ext cx="8242301" cy="449580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1.</a:t>
            </a:r>
            <a:r>
              <a:rPr lang="zh-TW" sz="36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尚待排除障礙</a:t>
            </a: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2.</a:t>
            </a:r>
            <a:r>
              <a:rPr lang="zh-TW" sz="36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需協助事項</a:t>
            </a:r>
            <a:endParaRPr lang="en-US" sz="3600" b="1" i="0" u="none" strike="noStrike" kern="1200" cap="none" spc="0" baseline="0" dirty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marR="0" lvl="0" indent="-342900" algn="l" defTabSz="914400" rtl="0" fontAlgn="auto" hangingPunct="1">
              <a:lnSpc>
                <a:spcPct val="100000"/>
              </a:lnSpc>
              <a:spcBef>
                <a:spcPts val="9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6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3.</a:t>
            </a:r>
            <a:r>
              <a:rPr lang="zh-TW" sz="3600" b="1" i="0" u="none" strike="noStrike" kern="1200" cap="none" spc="0" baseline="0" dirty="0">
                <a:solidFill>
                  <a:srgbClr val="FF0000"/>
                </a:solidFill>
                <a:uFillTx/>
                <a:latin typeface="Times New Roman" pitchFamily="18"/>
                <a:ea typeface="標楷體" pitchFamily="65"/>
              </a:rPr>
              <a:t>特殊執行成果</a:t>
            </a:r>
            <a:endParaRPr lang="en-US" altLang="zh-TW" sz="3600" b="1" i="0" u="none" strike="noStrike" kern="1200" cap="none" spc="0" baseline="0" dirty="0">
              <a:solidFill>
                <a:srgbClr val="FF0000"/>
              </a:solidFill>
              <a:uFillTx/>
              <a:latin typeface="Times New Roman" pitchFamily="18"/>
              <a:ea typeface="標楷體" pitchFamily="65"/>
            </a:endParaRPr>
          </a:p>
          <a:p>
            <a:pPr marL="342900" indent="-342900">
              <a:spcBef>
                <a:spcPts val="9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zh-TW" sz="3600" b="1" kern="0" dirty="0">
                <a:solidFill>
                  <a:srgbClr val="92D050"/>
                </a:solidFill>
                <a:latin typeface="Times New Roman" pitchFamily="18"/>
                <a:ea typeface="標楷體" pitchFamily="65"/>
                <a:cs typeface="Times New Roman" pitchFamily="18"/>
              </a:rPr>
              <a:t>4.</a:t>
            </a:r>
            <a:r>
              <a:rPr lang="zh-TW" altLang="zh-TW" sz="3600" b="1" kern="0" dirty="0">
                <a:solidFill>
                  <a:srgbClr val="92D050"/>
                </a:solidFill>
                <a:latin typeface="Times New Roman" pitchFamily="18"/>
                <a:ea typeface="標楷體" pitchFamily="65"/>
                <a:cs typeface="Times New Roman" pitchFamily="18"/>
              </a:rPr>
              <a:t>生態檢核、節能減碳檢核辦理情形</a:t>
            </a:r>
            <a:endParaRPr lang="en-US" altLang="zh-TW" sz="3600" b="1" dirty="0">
              <a:solidFill>
                <a:srgbClr val="FF0000"/>
              </a:solidFill>
              <a:latin typeface="Times New Roman" pitchFamily="18"/>
              <a:ea typeface="標楷體" pitchFamily="65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>
            <a:extLst>
              <a:ext uri="{FF2B5EF4-FFF2-40B4-BE49-F238E27FC236}">
                <a16:creationId xmlns:a16="http://schemas.microsoft.com/office/drawing/2014/main" id="{240A19D0-817D-42B8-90C0-9955D9E6FD19}"/>
              </a:ext>
            </a:extLst>
          </p:cNvPr>
          <p:cNvSpPr txBox="1"/>
          <p:nvPr/>
        </p:nvSpPr>
        <p:spPr>
          <a:xfrm>
            <a:off x="7575547" y="6115049"/>
            <a:ext cx="2063745" cy="4572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6D3A2B4-21F7-4DC5-AF36-1EBCA01CCCC6}" type="slidenum">
              <a:t>67</a:t>
            </a:fld>
            <a:endParaRPr lang="zh-TW" altLang="en-US" sz="1400" b="1" i="0" u="none" strike="noStrike" kern="1200" cap="none" spc="0" baseline="0">
              <a:solidFill>
                <a:srgbClr val="000000"/>
              </a:solidFill>
              <a:uFillTx/>
              <a:latin typeface="Tahoma" pitchFamily="34"/>
              <a:ea typeface="新細明體" pitchFamily="18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0153FE7-44F2-4F30-87D2-BC8D03103EE8}"/>
              </a:ext>
            </a:extLst>
          </p:cNvPr>
          <p:cNvSpPr/>
          <p:nvPr/>
        </p:nvSpPr>
        <p:spPr>
          <a:xfrm>
            <a:off x="0" y="1268409"/>
            <a:ext cx="9917116" cy="53977"/>
          </a:xfrm>
          <a:prstGeom prst="rect">
            <a:avLst/>
          </a:prstGeom>
          <a:gradFill>
            <a:gsLst>
              <a:gs pos="0">
                <a:srgbClr val="008000"/>
              </a:gs>
              <a:gs pos="100000">
                <a:srgbClr val="FFFF00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non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400" b="1" i="0" u="none" strike="noStrike" kern="1200" cap="none" spc="0" baseline="0">
              <a:solidFill>
                <a:srgbClr val="008000"/>
              </a:solidFill>
              <a:uFillTx/>
              <a:latin typeface="Times New Roman" pitchFamily="18"/>
              <a:ea typeface="標楷體" pitchFamily="65"/>
            </a:endParaRP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2010EF3D-08D7-43B3-ADED-D4DEB6FE537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52453" y="1943100"/>
            <a:ext cx="8915400" cy="4525959"/>
          </a:xfrm>
        </p:spPr>
        <p:txBody>
          <a:bodyPr/>
          <a:lstStyle/>
          <a:p>
            <a:pPr lvl="0" hangingPunct="1">
              <a:spcBef>
                <a:spcPts val="2100"/>
              </a:spcBef>
              <a:buNone/>
            </a:pPr>
            <a:r>
              <a:rPr lang="en-US" sz="8800">
                <a:ea typeface="標楷體" pitchFamily="65"/>
              </a:rPr>
              <a:t>    </a:t>
            </a:r>
            <a:r>
              <a:rPr lang="zh-TW" sz="8800">
                <a:solidFill>
                  <a:srgbClr val="000066"/>
                </a:solidFill>
                <a:ea typeface="標楷體" pitchFamily="65"/>
              </a:rPr>
              <a:t>報 告 完 畢</a:t>
            </a:r>
          </a:p>
          <a:p>
            <a:pPr lvl="0" hangingPunct="1">
              <a:spcBef>
                <a:spcPts val="2100"/>
              </a:spcBef>
              <a:buNone/>
            </a:pPr>
            <a:r>
              <a:rPr lang="en-US" sz="8800">
                <a:solidFill>
                  <a:srgbClr val="000066"/>
                </a:solidFill>
                <a:ea typeface="標楷體" pitchFamily="65"/>
              </a:rPr>
              <a:t>    </a:t>
            </a:r>
            <a:r>
              <a:rPr lang="zh-TW" sz="8800">
                <a:solidFill>
                  <a:srgbClr val="000066"/>
                </a:solidFill>
                <a:ea typeface="標楷體" pitchFamily="65"/>
              </a:rPr>
              <a:t>敬 請 指 教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file:///C:/Program%20Files/Microsoft%20Office/Templates/Presentation%20Designs/Blends.pot</Template>
  <TotalTime>32338</TotalTime>
  <Words>4423</Words>
  <Application>Microsoft Office PowerPoint</Application>
  <PresentationFormat>A4 紙張 (210x297 公釐)</PresentationFormat>
  <Paragraphs>1030</Paragraphs>
  <Slides>67</Slides>
  <Notes>32</Notes>
  <HiddenSlides>0</HiddenSlides>
  <MMClips>0</MMClips>
  <ScaleCrop>false</ScaleCrop>
  <HeadingPairs>
    <vt:vector size="8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0</vt:i4>
      </vt:variant>
      <vt:variant>
        <vt:lpstr>投影片標題</vt:lpstr>
      </vt:variant>
      <vt:variant>
        <vt:i4>67</vt:i4>
      </vt:variant>
    </vt:vector>
  </HeadingPairs>
  <TitlesOfParts>
    <vt:vector size="76" baseType="lpstr">
      <vt:lpstr>新細明體</vt:lpstr>
      <vt:lpstr>標楷體</vt:lpstr>
      <vt:lpstr>Arial</vt:lpstr>
      <vt:lpstr>Calibri</vt:lpstr>
      <vt:lpstr>Courier New</vt:lpstr>
      <vt:lpstr>Tahoma</vt:lpstr>
      <vt:lpstr>Times New Roman</vt:lpstr>
      <vt:lpstr>Wingdings</vt:lpstr>
      <vt:lpstr>Blends</vt:lpstr>
      <vt:lpstr>PowerPoint 簡報</vt:lpstr>
      <vt:lpstr>PowerPoint 簡報</vt:lpstr>
      <vt:lpstr>簡 報 大 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簡 報 大 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簡 報 大 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世界各國太空科技 簡       述 </dc:title>
  <dc:creator>user</dc:creator>
  <cp:lastModifiedBy>莊智穎</cp:lastModifiedBy>
  <cp:revision>2383</cp:revision>
  <cp:lastPrinted>2020-05-04T06:08:03Z</cp:lastPrinted>
  <dcterms:created xsi:type="dcterms:W3CDTF">2002-04-17T08:44:05Z</dcterms:created>
  <dcterms:modified xsi:type="dcterms:W3CDTF">2025-06-09T06:04:48Z</dcterms:modified>
</cp:coreProperties>
</file>