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notesSlides/notesSlide25.xml" ContentType="application/vnd.openxmlformats-officedocument.presentationml.notesSlide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28"/>
  </p:notesMasterIdLst>
  <p:handoutMasterIdLst>
    <p:handoutMasterId r:id="rId29"/>
  </p:handoutMasterIdLst>
  <p:sldIdLst>
    <p:sldId id="532" r:id="rId2"/>
    <p:sldId id="595" r:id="rId3"/>
    <p:sldId id="643" r:id="rId4"/>
    <p:sldId id="596" r:id="rId5"/>
    <p:sldId id="637" r:id="rId6"/>
    <p:sldId id="646" r:id="rId7"/>
    <p:sldId id="644" r:id="rId8"/>
    <p:sldId id="632" r:id="rId9"/>
    <p:sldId id="645" r:id="rId10"/>
    <p:sldId id="630" r:id="rId11"/>
    <p:sldId id="609" r:id="rId12"/>
    <p:sldId id="624" r:id="rId13"/>
    <p:sldId id="623" r:id="rId14"/>
    <p:sldId id="612" r:id="rId15"/>
    <p:sldId id="599" r:id="rId16"/>
    <p:sldId id="604" r:id="rId17"/>
    <p:sldId id="605" r:id="rId18"/>
    <p:sldId id="622" r:id="rId19"/>
    <p:sldId id="606" r:id="rId20"/>
    <p:sldId id="625" r:id="rId21"/>
    <p:sldId id="607" r:id="rId22"/>
    <p:sldId id="626" r:id="rId23"/>
    <p:sldId id="564" r:id="rId24"/>
    <p:sldId id="628" r:id="rId25"/>
    <p:sldId id="647" r:id="rId26"/>
    <p:sldId id="613" r:id="rId27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F790F0FB-DBAC-4B87-912D-BC0FEEE33B7D}">
          <p14:sldIdLst>
            <p14:sldId id="532"/>
            <p14:sldId id="595"/>
            <p14:sldId id="643"/>
            <p14:sldId id="596"/>
          </p14:sldIdLst>
        </p14:section>
        <p14:section name="未命名的章節" id="{E77CCC07-7F6B-43DD-8A22-DA4C19EB202D}">
          <p14:sldIdLst>
            <p14:sldId id="637"/>
            <p14:sldId id="646"/>
            <p14:sldId id="644"/>
            <p14:sldId id="632"/>
            <p14:sldId id="645"/>
            <p14:sldId id="630"/>
            <p14:sldId id="609"/>
            <p14:sldId id="624"/>
            <p14:sldId id="623"/>
            <p14:sldId id="612"/>
            <p14:sldId id="599"/>
            <p14:sldId id="604"/>
            <p14:sldId id="605"/>
            <p14:sldId id="622"/>
            <p14:sldId id="606"/>
            <p14:sldId id="625"/>
            <p14:sldId id="607"/>
            <p14:sldId id="626"/>
            <p14:sldId id="564"/>
            <p14:sldId id="628"/>
            <p14:sldId id="647"/>
            <p14:sldId id="61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65903B"/>
    <a:srgbClr val="BA8017"/>
    <a:srgbClr val="D6B2DC"/>
    <a:srgbClr val="FF3300"/>
    <a:srgbClr val="C3DAEF"/>
    <a:srgbClr val="FFCCFF"/>
    <a:srgbClr val="A568D2"/>
    <a:srgbClr val="CCECFF"/>
    <a:srgbClr val="0A23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99" autoAdjust="0"/>
    <p:restoredTop sz="89282" autoAdjust="0"/>
  </p:normalViewPr>
  <p:slideViewPr>
    <p:cSldViewPr>
      <p:cViewPr varScale="1">
        <p:scale>
          <a:sx n="103" d="100"/>
          <a:sy n="103" d="100"/>
        </p:scale>
        <p:origin x="-18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6" d="100"/>
        <a:sy n="96" d="100"/>
      </p:scale>
      <p:origin x="0" y="-1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/>
              <a:t>97-105</a:t>
            </a:r>
            <a:r>
              <a:rPr lang="zh-TW" altLang="en-US"/>
              <a:t>年主持人人數</a:t>
            </a:r>
            <a:r>
              <a:rPr lang="en-US" altLang="zh-TW"/>
              <a:t>(</a:t>
            </a:r>
            <a:r>
              <a:rPr lang="zh-TW" altLang="en-US"/>
              <a:t>依年齡分布區分</a:t>
            </a:r>
            <a:r>
              <a:rPr lang="en-US" altLang="zh-TW"/>
              <a:t>)</a:t>
            </a:r>
            <a:endParaRPr lang="zh-TW" altLang="en-US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工作表1!$B$2</c:f>
              <c:strCache>
                <c:ptCount val="1"/>
                <c:pt idx="0">
                  <c:v>＜30歲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3.7114355905924169E-3"/>
                  <c:y val="1.93587453703825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0C9-4C29-A2AD-5B75508047BD}"/>
                </c:ext>
              </c:extLst>
            </c:dLbl>
            <c:dLbl>
              <c:idx val="1"/>
              <c:layout>
                <c:manualLayout>
                  <c:x val="0"/>
                  <c:y val="1.69389021990848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0C9-4C29-A2AD-5B75508047BD}"/>
                </c:ext>
              </c:extLst>
            </c:dLbl>
            <c:dLbl>
              <c:idx val="2"/>
              <c:layout>
                <c:manualLayout>
                  <c:x val="1.8557177952962084E-3"/>
                  <c:y val="1.4519059027787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0C9-4C29-A2AD-5B75508047BD}"/>
                </c:ext>
              </c:extLst>
            </c:dLbl>
            <c:dLbl>
              <c:idx val="3"/>
              <c:layout>
                <c:manualLayout>
                  <c:x val="0"/>
                  <c:y val="1.4519059027787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C9-4C29-A2AD-5B75508047BD}"/>
                </c:ext>
              </c:extLst>
            </c:dLbl>
            <c:dLbl>
              <c:idx val="4"/>
              <c:layout>
                <c:manualLayout>
                  <c:x val="7.4228711811847653E-3"/>
                  <c:y val="1.69389021990847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0C9-4C29-A2AD-5B75508047BD}"/>
                </c:ext>
              </c:extLst>
            </c:dLbl>
            <c:dLbl>
              <c:idx val="5"/>
              <c:layout>
                <c:manualLayout>
                  <c:x val="5.5671533858884887E-3"/>
                  <c:y val="1.4519059027787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C9-4C29-A2AD-5B75508047BD}"/>
                </c:ext>
              </c:extLst>
            </c:dLbl>
            <c:dLbl>
              <c:idx val="6"/>
              <c:layout>
                <c:manualLayout>
                  <c:x val="7.4228711811848338E-3"/>
                  <c:y val="1.69389021990848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0C9-4C29-A2AD-5B75508047BD}"/>
                </c:ext>
              </c:extLst>
            </c:dLbl>
            <c:dLbl>
              <c:idx val="7"/>
              <c:layout>
                <c:manualLayout>
                  <c:x val="5.5671533858884887E-3"/>
                  <c:y val="1.69389021990847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0C9-4C29-A2AD-5B75508047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工作表1!$B$3:$B$11</c:f>
              <c:numCache>
                <c:formatCode>General</c:formatCode>
                <c:ptCount val="9"/>
                <c:pt idx="0">
                  <c:v>64</c:v>
                </c:pt>
                <c:pt idx="1">
                  <c:v>54</c:v>
                </c:pt>
                <c:pt idx="2">
                  <c:v>44</c:v>
                </c:pt>
                <c:pt idx="3">
                  <c:v>36</c:v>
                </c:pt>
                <c:pt idx="4">
                  <c:v>24</c:v>
                </c:pt>
                <c:pt idx="5">
                  <c:v>27</c:v>
                </c:pt>
                <c:pt idx="6">
                  <c:v>23</c:v>
                </c:pt>
                <c:pt idx="7">
                  <c:v>14</c:v>
                </c:pt>
                <c:pt idx="8">
                  <c:v>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80C9-4C29-A2AD-5B75508047BD}"/>
            </c:ext>
          </c:extLst>
        </c:ser>
        <c:ser>
          <c:idx val="1"/>
          <c:order val="1"/>
          <c:tx>
            <c:strRef>
              <c:f>工作表1!$C$2</c:f>
              <c:strCache>
                <c:ptCount val="1"/>
                <c:pt idx="0">
                  <c:v>30-39歲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4.0194847446115872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0C9-4C29-A2AD-5B75508047BD}"/>
                </c:ext>
              </c:extLst>
            </c:dLbl>
            <c:dLbl>
              <c:idx val="1"/>
              <c:layout>
                <c:manualLayout>
                  <c:x val="-3.8339129650819696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0C9-4C29-A2AD-5B75508047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工作表1!$C$3:$C$11</c:f>
              <c:numCache>
                <c:formatCode>General</c:formatCode>
                <c:ptCount val="9"/>
                <c:pt idx="0">
                  <c:v>4037</c:v>
                </c:pt>
                <c:pt idx="1">
                  <c:v>4208</c:v>
                </c:pt>
                <c:pt idx="2">
                  <c:v>4183</c:v>
                </c:pt>
                <c:pt idx="3">
                  <c:v>4042</c:v>
                </c:pt>
                <c:pt idx="4">
                  <c:v>3888</c:v>
                </c:pt>
                <c:pt idx="5">
                  <c:v>3600</c:v>
                </c:pt>
                <c:pt idx="6">
                  <c:v>3381</c:v>
                </c:pt>
                <c:pt idx="7">
                  <c:v>3157</c:v>
                </c:pt>
                <c:pt idx="8">
                  <c:v>2822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B-80C9-4C29-A2AD-5B75508047BD}"/>
            </c:ext>
          </c:extLst>
        </c:ser>
        <c:ser>
          <c:idx val="2"/>
          <c:order val="2"/>
          <c:tx>
            <c:strRef>
              <c:f>工作表1!$D$2</c:f>
              <c:strCache>
                <c:ptCount val="1"/>
                <c:pt idx="0">
                  <c:v>40-49歲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工作表1!$D$3:$D$11</c:f>
              <c:numCache>
                <c:formatCode>General</c:formatCode>
                <c:ptCount val="9"/>
                <c:pt idx="0">
                  <c:v>8286</c:v>
                </c:pt>
                <c:pt idx="1">
                  <c:v>8682</c:v>
                </c:pt>
                <c:pt idx="2">
                  <c:v>8763</c:v>
                </c:pt>
                <c:pt idx="3">
                  <c:v>8500</c:v>
                </c:pt>
                <c:pt idx="4">
                  <c:v>8341</c:v>
                </c:pt>
                <c:pt idx="5">
                  <c:v>7861</c:v>
                </c:pt>
                <c:pt idx="6">
                  <c:v>7459</c:v>
                </c:pt>
                <c:pt idx="7">
                  <c:v>7322</c:v>
                </c:pt>
                <c:pt idx="8">
                  <c:v>7333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80C9-4C29-A2AD-5B75508047BD}"/>
            </c:ext>
          </c:extLst>
        </c:ser>
        <c:ser>
          <c:idx val="3"/>
          <c:order val="3"/>
          <c:tx>
            <c:strRef>
              <c:f>工作表1!$E$2</c:f>
              <c:strCache>
                <c:ptCount val="1"/>
                <c:pt idx="0">
                  <c:v>50-59歲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6"/>
              <c:layout>
                <c:manualLayout>
                  <c:x val="-3.8339129650819662E-2"/>
                  <c:y val="-2.25649423029361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80C9-4C29-A2AD-5B75508047BD}"/>
                </c:ext>
              </c:extLst>
            </c:dLbl>
            <c:dLbl>
              <c:idx val="7"/>
              <c:layout>
                <c:manualLayout>
                  <c:x val="-3.83391296508198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80C9-4C29-A2AD-5B75508047BD}"/>
                </c:ext>
              </c:extLst>
            </c:dLbl>
            <c:dLbl>
              <c:idx val="8"/>
              <c:layout>
                <c:manualLayout>
                  <c:x val="-3.7812514931587708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80C9-4C29-A2AD-5B75508047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工作表1!$E$3:$E$11</c:f>
              <c:numCache>
                <c:formatCode>General</c:formatCode>
                <c:ptCount val="9"/>
                <c:pt idx="0">
                  <c:v>4647</c:v>
                </c:pt>
                <c:pt idx="1">
                  <c:v>5225</c:v>
                </c:pt>
                <c:pt idx="2">
                  <c:v>5532</c:v>
                </c:pt>
                <c:pt idx="3">
                  <c:v>5689</c:v>
                </c:pt>
                <c:pt idx="4">
                  <c:v>6083</c:v>
                </c:pt>
                <c:pt idx="5">
                  <c:v>6182</c:v>
                </c:pt>
                <c:pt idx="6">
                  <c:v>6348</c:v>
                </c:pt>
                <c:pt idx="7">
                  <c:v>6497</c:v>
                </c:pt>
                <c:pt idx="8">
                  <c:v>6574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0-80C9-4C29-A2AD-5B75508047BD}"/>
            </c:ext>
          </c:extLst>
        </c:ser>
        <c:ser>
          <c:idx val="4"/>
          <c:order val="4"/>
          <c:tx>
            <c:strRef>
              <c:f>工作表1!$F$2</c:f>
              <c:strCache>
                <c:ptCount val="1"/>
                <c:pt idx="0">
                  <c:v>60-64歲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5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工作表1!$F$3:$F$11</c:f>
              <c:numCache>
                <c:formatCode>General</c:formatCode>
                <c:ptCount val="9"/>
                <c:pt idx="0">
                  <c:v>675</c:v>
                </c:pt>
                <c:pt idx="1">
                  <c:v>805</c:v>
                </c:pt>
                <c:pt idx="2">
                  <c:v>971</c:v>
                </c:pt>
                <c:pt idx="3">
                  <c:v>1097</c:v>
                </c:pt>
                <c:pt idx="4">
                  <c:v>1198</c:v>
                </c:pt>
                <c:pt idx="5">
                  <c:v>1273</c:v>
                </c:pt>
                <c:pt idx="6">
                  <c:v>1412</c:v>
                </c:pt>
                <c:pt idx="7">
                  <c:v>1487</c:v>
                </c:pt>
                <c:pt idx="8">
                  <c:v>1586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1-80C9-4C29-A2AD-5B75508047BD}"/>
            </c:ext>
          </c:extLst>
        </c:ser>
        <c:ser>
          <c:idx val="5"/>
          <c:order val="5"/>
          <c:tx>
            <c:strRef>
              <c:f>工作表1!$G$2</c:f>
              <c:strCache>
                <c:ptCount val="1"/>
                <c:pt idx="0">
                  <c:v>≧65歲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0533514482562334E-2"/>
                  <c:y val="-8.0458832751491259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80C9-4C29-A2AD-5B75508047BD}"/>
                </c:ext>
              </c:extLst>
            </c:dLbl>
            <c:dLbl>
              <c:idx val="1"/>
              <c:layout>
                <c:manualLayout>
                  <c:x val="-1.0429134009564691E-2"/>
                  <c:y val="-1.53054127890427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80C9-4C29-A2AD-5B75508047BD}"/>
                </c:ext>
              </c:extLst>
            </c:dLbl>
            <c:dLbl>
              <c:idx val="2"/>
              <c:layout>
                <c:manualLayout>
                  <c:x val="-3.2697747553119189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80C9-4C29-A2AD-5B75508047BD}"/>
                </c:ext>
              </c:extLst>
            </c:dLbl>
            <c:dLbl>
              <c:idx val="3"/>
              <c:layout>
                <c:manualLayout>
                  <c:x val="-3.2697747553119258E-2"/>
                  <c:y val="-2.01450991316384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80C9-4C29-A2AD-5B75508047BD}"/>
                </c:ext>
              </c:extLst>
            </c:dLbl>
            <c:dLbl>
              <c:idx val="4"/>
              <c:layout>
                <c:manualLayout>
                  <c:x val="-3.2697747553119189E-2"/>
                  <c:y val="-2.01450991316385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80C9-4C29-A2AD-5B75508047BD}"/>
                </c:ext>
              </c:extLst>
            </c:dLbl>
            <c:dLbl>
              <c:idx val="5"/>
              <c:layout>
                <c:manualLayout>
                  <c:x val="-3.2697747553119189E-2"/>
                  <c:y val="-2.0145099131638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80C9-4C29-A2AD-5B75508047BD}"/>
                </c:ext>
              </c:extLst>
            </c:dLbl>
            <c:dLbl>
              <c:idx val="6"/>
              <c:layout>
                <c:manualLayout>
                  <c:x val="-3.2697747553119189E-2"/>
                  <c:y val="-2.25649423029362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80C9-4C29-A2AD-5B75508047BD}"/>
                </c:ext>
              </c:extLst>
            </c:dLbl>
            <c:dLbl>
              <c:idx val="7"/>
              <c:layout>
                <c:manualLayout>
                  <c:x val="-3.2697747553119189E-2"/>
                  <c:y val="-2.49847854742339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80C9-4C29-A2AD-5B75508047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工作表1!$A$3:$A$11</c:f>
              <c:strCache>
                <c:ptCount val="9"/>
                <c:pt idx="0">
                  <c:v>97</c:v>
                </c:pt>
                <c:pt idx="1">
                  <c:v>98</c:v>
                </c:pt>
                <c:pt idx="2">
                  <c:v>99</c:v>
                </c:pt>
                <c:pt idx="3">
                  <c:v>100</c:v>
                </c:pt>
                <c:pt idx="4">
                  <c:v>101</c:v>
                </c:pt>
                <c:pt idx="5">
                  <c:v>102</c:v>
                </c:pt>
                <c:pt idx="6">
                  <c:v>103</c:v>
                </c:pt>
                <c:pt idx="7">
                  <c:v>104</c:v>
                </c:pt>
                <c:pt idx="8">
                  <c:v>105</c:v>
                </c:pt>
              </c:strCache>
            </c:strRef>
          </c:cat>
          <c:val>
            <c:numRef>
              <c:f>工作表1!$G$3:$G$11</c:f>
              <c:numCache>
                <c:formatCode>General</c:formatCode>
                <c:ptCount val="9"/>
                <c:pt idx="0">
                  <c:v>274</c:v>
                </c:pt>
                <c:pt idx="1">
                  <c:v>291</c:v>
                </c:pt>
                <c:pt idx="2">
                  <c:v>284</c:v>
                </c:pt>
                <c:pt idx="3">
                  <c:v>326</c:v>
                </c:pt>
                <c:pt idx="4">
                  <c:v>354</c:v>
                </c:pt>
                <c:pt idx="5">
                  <c:v>360</c:v>
                </c:pt>
                <c:pt idx="6">
                  <c:v>397</c:v>
                </c:pt>
                <c:pt idx="7">
                  <c:v>441</c:v>
                </c:pt>
                <c:pt idx="8">
                  <c:v>469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A-80C9-4C29-A2AD-5B75508047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1608448"/>
        <c:axId val="161610368"/>
      </c:lineChart>
      <c:catAx>
        <c:axId val="16160844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TW" altLang="en-US" sz="1200"/>
                  <a:t>年度</a:t>
                </a:r>
              </a:p>
            </c:rich>
          </c:tx>
          <c:layout>
            <c:manualLayout>
              <c:xMode val="edge"/>
              <c:yMode val="edge"/>
              <c:x val="0.90420577724639495"/>
              <c:y val="0.86889644471188865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1610368"/>
        <c:crosses val="autoZero"/>
        <c:auto val="1"/>
        <c:lblAlgn val="ctr"/>
        <c:lblOffset val="100"/>
        <c:noMultiLvlLbl val="0"/>
      </c:catAx>
      <c:valAx>
        <c:axId val="161610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eaVert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 altLang="en-US" sz="1200" dirty="0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1608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851353274599657"/>
          <c:y val="0.89500355611003024"/>
          <c:w val="0.70297293450800691"/>
          <c:h val="4.28104233983121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bg1">
        <a:alpha val="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072904858369871"/>
          <c:y val="0.10287033583030034"/>
          <c:w val="0.82147158558835642"/>
          <c:h val="0.871083912206236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本部計畫補助人數!$B$1</c:f>
              <c:strCache>
                <c:ptCount val="1"/>
                <c:pt idx="0">
                  <c:v>年均人數</c:v>
                </c:pt>
              </c:strCache>
            </c:strRef>
          </c:tx>
          <c:spPr>
            <a:solidFill>
              <a:srgbClr val="DC8976"/>
            </a:solidFill>
          </c:spPr>
          <c:invertIfNegative val="0"/>
          <c:cat>
            <c:numRef>
              <c:f>本部計畫補助人數!$A$2:$A$41</c:f>
              <c:numCache>
                <c:formatCode>General</c:formatCode>
                <c:ptCount val="40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  <c:pt idx="5">
                  <c:v>31</c:v>
                </c:pt>
                <c:pt idx="6">
                  <c:v>32</c:v>
                </c:pt>
                <c:pt idx="7">
                  <c:v>33</c:v>
                </c:pt>
                <c:pt idx="8">
                  <c:v>34</c:v>
                </c:pt>
                <c:pt idx="9">
                  <c:v>35</c:v>
                </c:pt>
                <c:pt idx="10">
                  <c:v>36</c:v>
                </c:pt>
                <c:pt idx="11">
                  <c:v>37</c:v>
                </c:pt>
                <c:pt idx="12">
                  <c:v>38</c:v>
                </c:pt>
                <c:pt idx="13">
                  <c:v>39</c:v>
                </c:pt>
                <c:pt idx="14">
                  <c:v>40</c:v>
                </c:pt>
                <c:pt idx="15">
                  <c:v>41</c:v>
                </c:pt>
                <c:pt idx="16">
                  <c:v>42</c:v>
                </c:pt>
                <c:pt idx="17">
                  <c:v>43</c:v>
                </c:pt>
                <c:pt idx="18">
                  <c:v>44</c:v>
                </c:pt>
                <c:pt idx="19">
                  <c:v>45</c:v>
                </c:pt>
                <c:pt idx="20">
                  <c:v>46</c:v>
                </c:pt>
                <c:pt idx="21">
                  <c:v>47</c:v>
                </c:pt>
                <c:pt idx="22">
                  <c:v>48</c:v>
                </c:pt>
                <c:pt idx="23">
                  <c:v>49</c:v>
                </c:pt>
                <c:pt idx="24">
                  <c:v>50</c:v>
                </c:pt>
                <c:pt idx="25">
                  <c:v>51</c:v>
                </c:pt>
                <c:pt idx="26">
                  <c:v>52</c:v>
                </c:pt>
                <c:pt idx="27">
                  <c:v>53</c:v>
                </c:pt>
                <c:pt idx="28">
                  <c:v>54</c:v>
                </c:pt>
                <c:pt idx="29">
                  <c:v>55</c:v>
                </c:pt>
                <c:pt idx="30">
                  <c:v>56</c:v>
                </c:pt>
                <c:pt idx="31">
                  <c:v>57</c:v>
                </c:pt>
                <c:pt idx="32">
                  <c:v>58</c:v>
                </c:pt>
                <c:pt idx="33">
                  <c:v>59</c:v>
                </c:pt>
                <c:pt idx="34">
                  <c:v>60</c:v>
                </c:pt>
                <c:pt idx="35">
                  <c:v>61</c:v>
                </c:pt>
                <c:pt idx="36">
                  <c:v>62</c:v>
                </c:pt>
                <c:pt idx="37">
                  <c:v>63</c:v>
                </c:pt>
                <c:pt idx="38">
                  <c:v>64</c:v>
                </c:pt>
                <c:pt idx="39">
                  <c:v>65</c:v>
                </c:pt>
              </c:numCache>
            </c:numRef>
          </c:cat>
          <c:val>
            <c:numRef>
              <c:f>本部計畫補助人數!$B$2:$B$41</c:f>
              <c:numCache>
                <c:formatCode>#,##0.0_ </c:formatCode>
                <c:ptCount val="40"/>
                <c:pt idx="0">
                  <c:v>0.2</c:v>
                </c:pt>
                <c:pt idx="1">
                  <c:v>1.4</c:v>
                </c:pt>
                <c:pt idx="2">
                  <c:v>6</c:v>
                </c:pt>
                <c:pt idx="3">
                  <c:v>13</c:v>
                </c:pt>
                <c:pt idx="4">
                  <c:v>33.799999999999997</c:v>
                </c:pt>
                <c:pt idx="5">
                  <c:v>64.400000000000006</c:v>
                </c:pt>
                <c:pt idx="6">
                  <c:v>110</c:v>
                </c:pt>
                <c:pt idx="7">
                  <c:v>178.2</c:v>
                </c:pt>
                <c:pt idx="8">
                  <c:v>263.8</c:v>
                </c:pt>
                <c:pt idx="9">
                  <c:v>346</c:v>
                </c:pt>
                <c:pt idx="10">
                  <c:v>451</c:v>
                </c:pt>
                <c:pt idx="11">
                  <c:v>512</c:v>
                </c:pt>
                <c:pt idx="12">
                  <c:v>551.79999999999995</c:v>
                </c:pt>
                <c:pt idx="13">
                  <c:v>602.4</c:v>
                </c:pt>
                <c:pt idx="14">
                  <c:v>627.20000000000005</c:v>
                </c:pt>
                <c:pt idx="15">
                  <c:v>616.79999999999995</c:v>
                </c:pt>
                <c:pt idx="16">
                  <c:v>640</c:v>
                </c:pt>
                <c:pt idx="17">
                  <c:v>668.2</c:v>
                </c:pt>
                <c:pt idx="18">
                  <c:v>695.8</c:v>
                </c:pt>
                <c:pt idx="19">
                  <c:v>692.8</c:v>
                </c:pt>
                <c:pt idx="20">
                  <c:v>716.2</c:v>
                </c:pt>
                <c:pt idx="21">
                  <c:v>721</c:v>
                </c:pt>
                <c:pt idx="22">
                  <c:v>711.8</c:v>
                </c:pt>
                <c:pt idx="23">
                  <c:v>715.8</c:v>
                </c:pt>
                <c:pt idx="24">
                  <c:v>704</c:v>
                </c:pt>
                <c:pt idx="25">
                  <c:v>674.4</c:v>
                </c:pt>
                <c:pt idx="26">
                  <c:v>642</c:v>
                </c:pt>
                <c:pt idx="27">
                  <c:v>602.4</c:v>
                </c:pt>
                <c:pt idx="28">
                  <c:v>551.79999999999995</c:v>
                </c:pt>
                <c:pt idx="29">
                  <c:v>505.4</c:v>
                </c:pt>
                <c:pt idx="30">
                  <c:v>466</c:v>
                </c:pt>
                <c:pt idx="31">
                  <c:v>419.8</c:v>
                </c:pt>
                <c:pt idx="32">
                  <c:v>381</c:v>
                </c:pt>
                <c:pt idx="33">
                  <c:v>346.2</c:v>
                </c:pt>
                <c:pt idx="34">
                  <c:v>298.60000000000002</c:v>
                </c:pt>
                <c:pt idx="35">
                  <c:v>267.8</c:v>
                </c:pt>
                <c:pt idx="36">
                  <c:v>226.4</c:v>
                </c:pt>
                <c:pt idx="37">
                  <c:v>191.6</c:v>
                </c:pt>
                <c:pt idx="38">
                  <c:v>148</c:v>
                </c:pt>
                <c:pt idx="39">
                  <c:v>89.4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FF6-4816-81CC-03EA400320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2548224"/>
        <c:axId val="85139840"/>
      </c:barChart>
      <c:catAx>
        <c:axId val="825482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5139840"/>
        <c:crosses val="autoZero"/>
        <c:auto val="1"/>
        <c:lblAlgn val="ctr"/>
        <c:lblOffset val="100"/>
        <c:noMultiLvlLbl val="0"/>
      </c:catAx>
      <c:valAx>
        <c:axId val="85139840"/>
        <c:scaling>
          <c:orientation val="minMax"/>
        </c:scaling>
        <c:delete val="0"/>
        <c:axPos val="l"/>
        <c:majorGridlines/>
        <c:numFmt formatCode="#,##0_ 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</a:defRPr>
            </a:pPr>
            <a:endParaRPr lang="zh-TW"/>
          </a:p>
        </c:txPr>
        <c:crossAx val="82548224"/>
        <c:crosses val="autoZero"/>
        <c:crossBetween val="between"/>
        <c:majorUnit val="200"/>
      </c:valAx>
    </c:plotArea>
    <c:plotVisOnly val="1"/>
    <c:dispBlanksAs val="gap"/>
    <c:showDLblsOverMax val="0"/>
  </c:chart>
  <c:txPr>
    <a:bodyPr/>
    <a:lstStyle/>
    <a:p>
      <a:pPr>
        <a:defRPr>
          <a:latin typeface="+mn-lt"/>
          <a:ea typeface="標楷體" panose="03000509000000000000" pitchFamily="65" charset="-120"/>
        </a:defRPr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53D577-4CC4-4868-8384-0272C731635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B4662ADD-8BD0-4E64-ABD7-065AC1D3B966}">
      <dgm:prSet phldrT="[文字]" custT="1"/>
      <dgm:spPr/>
      <dgm:t>
        <a:bodyPr/>
        <a:lstStyle/>
        <a:p>
          <a:r>
            <a: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初審</a:t>
          </a:r>
        </a:p>
      </dgm:t>
    </dgm:pt>
    <dgm:pt modelId="{3719C302-030C-426E-8989-2E9F3E842891}" type="parTrans" cxnId="{7689FA1F-B5E4-4C61-ABE7-826AB13AD4A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3FFEE5F-E4EF-4445-9191-BBB8A691F624}" type="sibTrans" cxnId="{7689FA1F-B5E4-4C61-ABE7-826AB13AD4A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AF7D36C-AD4E-4D54-A7EF-3DE996353B4D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採</a:t>
          </a:r>
          <a:r>
            <a:rPr lang="zh-TW" altLang="en-US" sz="2000" u="none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書面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審查。</a:t>
          </a:r>
        </a:p>
      </dgm:t>
    </dgm:pt>
    <dgm:pt modelId="{F40A7B46-7872-4012-99BF-EB2E4C341E78}" type="parTrans" cxnId="{6065A787-2030-4B52-9CD7-A81B06E0401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209967C-E612-4D68-85AC-72890987C609}" type="sibTrans" cxnId="{6065A787-2030-4B52-9CD7-A81B06E0401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09BA0C-A416-44F0-8AC4-33D8733DBF2A}">
      <dgm:prSet phldrT="[文字]" custT="1"/>
      <dgm:spPr/>
      <dgm:t>
        <a:bodyPr/>
        <a:lstStyle/>
        <a:p>
          <a:pPr algn="l"/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初審委員</a:t>
          </a:r>
          <a:r>
            <a: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至少</a:t>
          </a:r>
          <a:r>
            <a: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人</a:t>
          </a:r>
          <a:r>
            <a: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由</a:t>
          </a:r>
          <a:r>
            <a:rPr lang="zh-TW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複審委員參考本部研究人才資料庫或推薦審查人選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，</a:t>
          </a:r>
          <a:r>
            <a:rPr lang="zh-TW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經複審會會議決議</a:t>
          </a:r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</a:p>
      </dgm:t>
    </dgm:pt>
    <dgm:pt modelId="{99238FE9-60DF-48D7-AAC2-D142D1DCD92A}" type="parTrans" cxnId="{6EE5BF6C-AAE5-43B9-99AC-C931E3CEBD1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CDAAA58-E9A8-47BA-8FCC-6FD1D34004F9}" type="sibTrans" cxnId="{6EE5BF6C-AAE5-43B9-99AC-C931E3CEBD1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93FACE5-1AEE-43B6-8114-1AF34D6518B0}">
      <dgm:prSet phldrT="[文字]" custT="1"/>
      <dgm:spPr/>
      <dgm:t>
        <a:bodyPr/>
        <a:lstStyle/>
        <a:p>
          <a:r>
            <a: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</a:t>
          </a:r>
        </a:p>
      </dgm:t>
    </dgm:pt>
    <dgm:pt modelId="{2E2AB711-E561-48A0-9670-B502872D8501}" type="parTrans" cxnId="{58FEE289-8FC9-40BF-8131-B1E7C6D820C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E9C648E-7938-4498-A663-8109E90166D9}" type="sibTrans" cxnId="{58FEE289-8FC9-40BF-8131-B1E7C6D820C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DC78F3-4048-4E44-B0C6-06FE871D8FD4}">
      <dgm:prSet phldrT="[文字]" custT="1"/>
      <dgm:spPr/>
      <dgm:t>
        <a:bodyPr/>
        <a:lstStyle/>
        <a:p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採會議審，召集學門審查會（簡稱複審會）</a:t>
          </a:r>
        </a:p>
      </dgm:t>
    </dgm:pt>
    <dgm:pt modelId="{76C8111E-27D0-4A28-8D70-892699F938D2}" type="parTrans" cxnId="{88656575-EE5F-4F6D-80F1-B88F7C2709C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04183D3-ADAB-454B-8864-C597C64E4EED}" type="sibTrans" cxnId="{88656575-EE5F-4F6D-80F1-B88F7C2709C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4F91C2B-A568-4CDC-AD60-396F0EF2548B}">
      <dgm:prSet phldrT="[文字]" custT="1"/>
      <dgm:spPr/>
      <dgm:t>
        <a:bodyPr/>
        <a:lstStyle/>
        <a:p>
          <a:r>
            <a: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複審委員由學術司司長徵詢學門領域專家學者意見推薦，並由部長核定。</a:t>
          </a:r>
        </a:p>
      </dgm:t>
    </dgm:pt>
    <dgm:pt modelId="{D7465415-6572-4266-8294-F0C58AC6CC24}" type="parTrans" cxnId="{F34E4077-B6A5-4267-A78D-6550EFEFFD4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DB0D6F6-CE83-4040-870B-F9718AC8507F}" type="sibTrans" cxnId="{F34E4077-B6A5-4267-A78D-6550EFEFFD4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40B7272-A40F-40D4-AC5E-6B00D8CD3C58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複審委員及學門召集人任期</a:t>
          </a:r>
          <a:r>
            <a:rPr lang="zh-TW" altLang="en-US" sz="20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至多三年</a:t>
          </a:r>
          <a:r>
            <a:rPr lang="zh-TW" altLang="en-US" sz="2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，任期滿三年再任同一職務至少須</a:t>
          </a:r>
          <a:r>
            <a:rPr lang="zh-TW" altLang="en-US" sz="20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間隔一年</a:t>
          </a:r>
          <a:r>
            <a:rPr lang="zh-TW" altLang="en-US" sz="2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  <a:endParaRPr lang="zh-TW" altLang="en-US" sz="2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51A8222-097E-4D47-9F91-27D405AD4EA0}" type="parTrans" cxnId="{2FFD9AEB-4B72-4DC7-B9FE-2AFACABD66E5}">
      <dgm:prSet/>
      <dgm:spPr/>
      <dgm:t>
        <a:bodyPr/>
        <a:lstStyle/>
        <a:p>
          <a:endParaRPr lang="zh-TW" altLang="en-US"/>
        </a:p>
      </dgm:t>
    </dgm:pt>
    <dgm:pt modelId="{623D121B-D28A-4CA4-A5E4-165F98D5208F}" type="sibTrans" cxnId="{2FFD9AEB-4B72-4DC7-B9FE-2AFACABD66E5}">
      <dgm:prSet/>
      <dgm:spPr/>
      <dgm:t>
        <a:bodyPr/>
        <a:lstStyle/>
        <a:p>
          <a:endParaRPr lang="zh-TW" altLang="en-US"/>
        </a:p>
      </dgm:t>
    </dgm:pt>
    <dgm:pt modelId="{BFC8CAFD-0C80-45A3-95C4-49E2A9D76AC1}" type="pres">
      <dgm:prSet presAssocID="{4E53D577-4CC4-4868-8384-0272C731635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53AE20D-D56B-4E83-998E-34815C78C8FF}" type="pres">
      <dgm:prSet presAssocID="{B4662ADD-8BD0-4E64-ABD7-065AC1D3B966}" presName="composite" presStyleCnt="0"/>
      <dgm:spPr/>
    </dgm:pt>
    <dgm:pt modelId="{C4A46684-41E9-4150-A6A8-33E4113DB21D}" type="pres">
      <dgm:prSet presAssocID="{B4662ADD-8BD0-4E64-ABD7-065AC1D3B966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C1857B-97D9-488F-953C-F84647E84255}" type="pres">
      <dgm:prSet presAssocID="{B4662ADD-8BD0-4E64-ABD7-065AC1D3B966}" presName="descendantText" presStyleLbl="alignAcc1" presStyleIdx="0" presStyleCnt="2" custScaleY="12342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5DC4D8-2EDF-4136-A30F-2028C4CDC884}" type="pres">
      <dgm:prSet presAssocID="{03FFEE5F-E4EF-4445-9191-BBB8A691F624}" presName="sp" presStyleCnt="0"/>
      <dgm:spPr/>
    </dgm:pt>
    <dgm:pt modelId="{7948E853-188B-4FB0-98A0-6E753908D263}" type="pres">
      <dgm:prSet presAssocID="{993FACE5-1AEE-43B6-8114-1AF34D6518B0}" presName="composite" presStyleCnt="0"/>
      <dgm:spPr/>
    </dgm:pt>
    <dgm:pt modelId="{04F2459B-E34D-4401-8635-919459AE1CF5}" type="pres">
      <dgm:prSet presAssocID="{993FACE5-1AEE-43B6-8114-1AF34D6518B0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383C85-57B7-468C-A315-25639C5EEFC5}" type="pres">
      <dgm:prSet presAssocID="{993FACE5-1AEE-43B6-8114-1AF34D6518B0}" presName="descendantText" presStyleLbl="alignAcc1" presStyleIdx="1" presStyleCnt="2" custScaleY="2067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FFD9AEB-4B72-4DC7-B9FE-2AFACABD66E5}" srcId="{993FACE5-1AEE-43B6-8114-1AF34D6518B0}" destId="{240B7272-A40F-40D4-AC5E-6B00D8CD3C58}" srcOrd="2" destOrd="0" parTransId="{B51A8222-097E-4D47-9F91-27D405AD4EA0}" sibTransId="{623D121B-D28A-4CA4-A5E4-165F98D5208F}"/>
    <dgm:cxn modelId="{432385C2-E5A4-440D-9D5E-62810BD72360}" type="presOf" srcId="{4009BA0C-A416-44F0-8AC4-33D8733DBF2A}" destId="{E5C1857B-97D9-488F-953C-F84647E84255}" srcOrd="0" destOrd="1" presId="urn:microsoft.com/office/officeart/2005/8/layout/chevron2"/>
    <dgm:cxn modelId="{88656575-EE5F-4F6D-80F1-B88F7C2709C5}" srcId="{993FACE5-1AEE-43B6-8114-1AF34D6518B0}" destId="{8ADC78F3-4048-4E44-B0C6-06FE871D8FD4}" srcOrd="0" destOrd="0" parTransId="{76C8111E-27D0-4A28-8D70-892699F938D2}" sibTransId="{A04183D3-ADAB-454B-8864-C597C64E4EED}"/>
    <dgm:cxn modelId="{6FF816D4-838C-4F90-98E5-ECF84DB64B68}" type="presOf" srcId="{993FACE5-1AEE-43B6-8114-1AF34D6518B0}" destId="{04F2459B-E34D-4401-8635-919459AE1CF5}" srcOrd="0" destOrd="0" presId="urn:microsoft.com/office/officeart/2005/8/layout/chevron2"/>
    <dgm:cxn modelId="{6EE5BF6C-AAE5-43B9-99AC-C931E3CEBD1B}" srcId="{B4662ADD-8BD0-4E64-ABD7-065AC1D3B966}" destId="{4009BA0C-A416-44F0-8AC4-33D8733DBF2A}" srcOrd="1" destOrd="0" parTransId="{99238FE9-60DF-48D7-AAC2-D142D1DCD92A}" sibTransId="{CCDAAA58-E9A8-47BA-8FCC-6FD1D34004F9}"/>
    <dgm:cxn modelId="{A01A524F-BADE-4C8E-B8B0-F2DFF6DF85F4}" type="presOf" srcId="{AAF7D36C-AD4E-4D54-A7EF-3DE996353B4D}" destId="{E5C1857B-97D9-488F-953C-F84647E84255}" srcOrd="0" destOrd="0" presId="urn:microsoft.com/office/officeart/2005/8/layout/chevron2"/>
    <dgm:cxn modelId="{F8EB8383-E310-4E8B-BE91-9730B899B45B}" type="presOf" srcId="{240B7272-A40F-40D4-AC5E-6B00D8CD3C58}" destId="{81383C85-57B7-468C-A315-25639C5EEFC5}" srcOrd="0" destOrd="2" presId="urn:microsoft.com/office/officeart/2005/8/layout/chevron2"/>
    <dgm:cxn modelId="{9F1A6F04-4C3B-4B5C-B698-3DA9CB7FF906}" type="presOf" srcId="{F4F91C2B-A568-4CDC-AD60-396F0EF2548B}" destId="{81383C85-57B7-468C-A315-25639C5EEFC5}" srcOrd="0" destOrd="1" presId="urn:microsoft.com/office/officeart/2005/8/layout/chevron2"/>
    <dgm:cxn modelId="{F34E4077-B6A5-4267-A78D-6550EFEFFD47}" srcId="{993FACE5-1AEE-43B6-8114-1AF34D6518B0}" destId="{F4F91C2B-A568-4CDC-AD60-396F0EF2548B}" srcOrd="1" destOrd="0" parTransId="{D7465415-6572-4266-8294-F0C58AC6CC24}" sibTransId="{DDB0D6F6-CE83-4040-870B-F9718AC8507F}"/>
    <dgm:cxn modelId="{1A71EBB1-E6B8-42F5-9268-AC112277728A}" type="presOf" srcId="{4E53D577-4CC4-4868-8384-0272C731635E}" destId="{BFC8CAFD-0C80-45A3-95C4-49E2A9D76AC1}" srcOrd="0" destOrd="0" presId="urn:microsoft.com/office/officeart/2005/8/layout/chevron2"/>
    <dgm:cxn modelId="{7689FA1F-B5E4-4C61-ABE7-826AB13AD4A4}" srcId="{4E53D577-4CC4-4868-8384-0272C731635E}" destId="{B4662ADD-8BD0-4E64-ABD7-065AC1D3B966}" srcOrd="0" destOrd="0" parTransId="{3719C302-030C-426E-8989-2E9F3E842891}" sibTransId="{03FFEE5F-E4EF-4445-9191-BBB8A691F624}"/>
    <dgm:cxn modelId="{6065A787-2030-4B52-9CD7-A81B06E04017}" srcId="{B4662ADD-8BD0-4E64-ABD7-065AC1D3B966}" destId="{AAF7D36C-AD4E-4D54-A7EF-3DE996353B4D}" srcOrd="0" destOrd="0" parTransId="{F40A7B46-7872-4012-99BF-EB2E4C341E78}" sibTransId="{7209967C-E612-4D68-85AC-72890987C609}"/>
    <dgm:cxn modelId="{58FEE289-8FC9-40BF-8131-B1E7C6D820CA}" srcId="{4E53D577-4CC4-4868-8384-0272C731635E}" destId="{993FACE5-1AEE-43B6-8114-1AF34D6518B0}" srcOrd="1" destOrd="0" parTransId="{2E2AB711-E561-48A0-9670-B502872D8501}" sibTransId="{1E9C648E-7938-4498-A663-8109E90166D9}"/>
    <dgm:cxn modelId="{976E0FEC-16DC-4521-A503-89AC7F8434FE}" type="presOf" srcId="{8ADC78F3-4048-4E44-B0C6-06FE871D8FD4}" destId="{81383C85-57B7-468C-A315-25639C5EEFC5}" srcOrd="0" destOrd="0" presId="urn:microsoft.com/office/officeart/2005/8/layout/chevron2"/>
    <dgm:cxn modelId="{CC957597-D1BD-4A66-8F31-8C237E8DBA18}" type="presOf" srcId="{B4662ADD-8BD0-4E64-ABD7-065AC1D3B966}" destId="{C4A46684-41E9-4150-A6A8-33E4113DB21D}" srcOrd="0" destOrd="0" presId="urn:microsoft.com/office/officeart/2005/8/layout/chevron2"/>
    <dgm:cxn modelId="{DF95CF51-289E-40AC-BA08-A67C7D49FC6F}" type="presParOf" srcId="{BFC8CAFD-0C80-45A3-95C4-49E2A9D76AC1}" destId="{B53AE20D-D56B-4E83-998E-34815C78C8FF}" srcOrd="0" destOrd="0" presId="urn:microsoft.com/office/officeart/2005/8/layout/chevron2"/>
    <dgm:cxn modelId="{B100BC62-AED0-4E32-8ECE-D2732E733B8C}" type="presParOf" srcId="{B53AE20D-D56B-4E83-998E-34815C78C8FF}" destId="{C4A46684-41E9-4150-A6A8-33E4113DB21D}" srcOrd="0" destOrd="0" presId="urn:microsoft.com/office/officeart/2005/8/layout/chevron2"/>
    <dgm:cxn modelId="{9524686D-4FC9-41D0-BD35-3350F15B0896}" type="presParOf" srcId="{B53AE20D-D56B-4E83-998E-34815C78C8FF}" destId="{E5C1857B-97D9-488F-953C-F84647E84255}" srcOrd="1" destOrd="0" presId="urn:microsoft.com/office/officeart/2005/8/layout/chevron2"/>
    <dgm:cxn modelId="{9CC3EBFA-E0A0-4338-BC51-12D7C70F85D9}" type="presParOf" srcId="{BFC8CAFD-0C80-45A3-95C4-49E2A9D76AC1}" destId="{F45DC4D8-2EDF-4136-A30F-2028C4CDC884}" srcOrd="1" destOrd="0" presId="urn:microsoft.com/office/officeart/2005/8/layout/chevron2"/>
    <dgm:cxn modelId="{57DAA2C5-EEBF-40A1-976F-0A2056562E65}" type="presParOf" srcId="{BFC8CAFD-0C80-45A3-95C4-49E2A9D76AC1}" destId="{7948E853-188B-4FB0-98A0-6E753908D263}" srcOrd="2" destOrd="0" presId="urn:microsoft.com/office/officeart/2005/8/layout/chevron2"/>
    <dgm:cxn modelId="{A6C3C97D-DB0D-48AB-90C6-DF50BF215D93}" type="presParOf" srcId="{7948E853-188B-4FB0-98A0-6E753908D263}" destId="{04F2459B-E34D-4401-8635-919459AE1CF5}" srcOrd="0" destOrd="0" presId="urn:microsoft.com/office/officeart/2005/8/layout/chevron2"/>
    <dgm:cxn modelId="{2B67F584-07F2-4CFA-B6A5-F805B97F765B}" type="presParOf" srcId="{7948E853-188B-4FB0-98A0-6E753908D263}" destId="{81383C85-57B7-468C-A315-25639C5EEFC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A46684-41E9-4150-A6A8-33E4113DB21D}">
      <dsp:nvSpPr>
        <dsp:cNvPr id="0" name=""/>
        <dsp:cNvSpPr/>
      </dsp:nvSpPr>
      <dsp:spPr>
        <a:xfrm rot="5400000">
          <a:off x="-238678" y="361815"/>
          <a:ext cx="1591187" cy="11138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初審</a:t>
          </a:r>
        </a:p>
      </dsp:txBody>
      <dsp:txXfrm rot="-5400000">
        <a:off x="1" y="680053"/>
        <a:ext cx="1113831" cy="477356"/>
      </dsp:txXfrm>
    </dsp:sp>
    <dsp:sp modelId="{E5C1857B-97D9-488F-953C-F84647E84255}">
      <dsp:nvSpPr>
        <dsp:cNvPr id="0" name=""/>
        <dsp:cNvSpPr/>
      </dsp:nvSpPr>
      <dsp:spPr>
        <a:xfrm rot="5400000">
          <a:off x="4019344" y="-2903563"/>
          <a:ext cx="1277190" cy="7088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採</a:t>
          </a:r>
          <a:r>
            <a:rPr lang="zh-TW" altLang="en-US" sz="2000" u="none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書面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審查。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初審委員</a:t>
          </a:r>
          <a:r>
            <a:rPr lang="en-US" altLang="zh-TW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至少</a:t>
          </a:r>
          <a:r>
            <a:rPr lang="en-US" altLang="zh-TW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人</a:t>
          </a:r>
          <a:r>
            <a:rPr lang="en-US" altLang="zh-TW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由</a:t>
          </a:r>
          <a:r>
            <a:rPr lang="zh-TW" altLang="zh-TW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複審委員參考本部研究人才資料庫或推薦審查人選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，</a:t>
          </a:r>
          <a:r>
            <a:rPr lang="zh-TW" altLang="zh-TW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經複審會會議決議</a:t>
          </a: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</a:p>
      </dsp:txBody>
      <dsp:txXfrm rot="-5400000">
        <a:off x="1113832" y="64296"/>
        <a:ext cx="7025869" cy="1152496"/>
      </dsp:txXfrm>
    </dsp:sp>
    <dsp:sp modelId="{04F2459B-E34D-4401-8635-919459AE1CF5}">
      <dsp:nvSpPr>
        <dsp:cNvPr id="0" name=""/>
        <dsp:cNvSpPr/>
      </dsp:nvSpPr>
      <dsp:spPr>
        <a:xfrm rot="5400000">
          <a:off x="-238678" y="2269915"/>
          <a:ext cx="1591187" cy="11138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</a:t>
          </a:r>
        </a:p>
      </dsp:txBody>
      <dsp:txXfrm rot="-5400000">
        <a:off x="1" y="2588153"/>
        <a:ext cx="1113831" cy="477356"/>
      </dsp:txXfrm>
    </dsp:sp>
    <dsp:sp modelId="{81383C85-57B7-468C-A315-25639C5EEFC5}">
      <dsp:nvSpPr>
        <dsp:cNvPr id="0" name=""/>
        <dsp:cNvSpPr/>
      </dsp:nvSpPr>
      <dsp:spPr>
        <a:xfrm rot="5400000">
          <a:off x="3588714" y="-995734"/>
          <a:ext cx="2138450" cy="70882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採會議審，召集學門審查會（簡稱複審會）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複審委員由學術司司長徵詢學門領域專家學者意見推薦，並由部長核定。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複審委員及學門召集人任期</a:t>
          </a:r>
          <a:r>
            <a:rPr lang="zh-TW" altLang="en-US" sz="20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至多三年</a:t>
          </a:r>
          <a:r>
            <a:rPr lang="zh-TW" altLang="en-US" sz="2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，任期滿三年再任同一職務至少須</a:t>
          </a:r>
          <a:r>
            <a:rPr lang="zh-TW" altLang="en-US" sz="2000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間隔一年</a:t>
          </a:r>
          <a:r>
            <a:rPr lang="zh-TW" altLang="en-US" sz="2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-5400000">
        <a:off x="1113832" y="1583539"/>
        <a:ext cx="6983825" cy="1929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2946400" cy="496412"/>
          </a:xfrm>
          <a:prstGeom prst="rect">
            <a:avLst/>
          </a:prstGeom>
        </p:spPr>
        <p:txBody>
          <a:bodyPr vert="horz" lIns="91355" tIns="45678" rIns="91355" bIns="4567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96" y="3"/>
            <a:ext cx="2946400" cy="496412"/>
          </a:xfrm>
          <a:prstGeom prst="rect">
            <a:avLst/>
          </a:prstGeom>
        </p:spPr>
        <p:txBody>
          <a:bodyPr vert="horz" lIns="91355" tIns="45678" rIns="91355" bIns="45678" rtlCol="0"/>
          <a:lstStyle>
            <a:lvl1pPr algn="r">
              <a:defRPr sz="1200"/>
            </a:lvl1pPr>
          </a:lstStyle>
          <a:p>
            <a:fld id="{14059A2E-11AE-4CAA-926D-E34434844B21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6" y="9430224"/>
            <a:ext cx="2946400" cy="496412"/>
          </a:xfrm>
          <a:prstGeom prst="rect">
            <a:avLst/>
          </a:prstGeom>
        </p:spPr>
        <p:txBody>
          <a:bodyPr vert="horz" lIns="91355" tIns="45678" rIns="91355" bIns="4567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96" y="9430224"/>
            <a:ext cx="2946400" cy="496412"/>
          </a:xfrm>
          <a:prstGeom prst="rect">
            <a:avLst/>
          </a:prstGeom>
        </p:spPr>
        <p:txBody>
          <a:bodyPr vert="horz" lIns="91355" tIns="45678" rIns="91355" bIns="45678" rtlCol="0" anchor="b"/>
          <a:lstStyle>
            <a:lvl1pPr algn="r">
              <a:defRPr sz="1200"/>
            </a:lvl1pPr>
          </a:lstStyle>
          <a:p>
            <a:fld id="{446E96B2-5557-4796-9246-79955F900F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7175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6" y="4"/>
            <a:ext cx="2946400" cy="496888"/>
          </a:xfrm>
          <a:prstGeom prst="rect">
            <a:avLst/>
          </a:prstGeom>
        </p:spPr>
        <p:txBody>
          <a:bodyPr vert="horz" lIns="91355" tIns="45678" rIns="91355" bIns="4567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96" y="4"/>
            <a:ext cx="2946400" cy="496888"/>
          </a:xfrm>
          <a:prstGeom prst="rect">
            <a:avLst/>
          </a:prstGeom>
        </p:spPr>
        <p:txBody>
          <a:bodyPr vert="horz" lIns="91355" tIns="45678" rIns="91355" bIns="45678" rtlCol="0"/>
          <a:lstStyle>
            <a:lvl1pPr algn="r">
              <a:defRPr sz="1200"/>
            </a:lvl1pPr>
          </a:lstStyle>
          <a:p>
            <a:fld id="{16331713-A736-4BFE-8272-883FC923D18D}" type="datetimeFigureOut">
              <a:rPr lang="zh-TW" altLang="en-US" smtClean="0"/>
              <a:t>2017/11/15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5" tIns="45678" rIns="91355" bIns="4567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6" y="4716475"/>
            <a:ext cx="5438775" cy="4467225"/>
          </a:xfrm>
          <a:prstGeom prst="rect">
            <a:avLst/>
          </a:prstGeom>
        </p:spPr>
        <p:txBody>
          <a:bodyPr vert="horz" lIns="91355" tIns="45678" rIns="91355" bIns="45678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6" y="9429759"/>
            <a:ext cx="2946400" cy="496888"/>
          </a:xfrm>
          <a:prstGeom prst="rect">
            <a:avLst/>
          </a:prstGeom>
        </p:spPr>
        <p:txBody>
          <a:bodyPr vert="horz" lIns="91355" tIns="45678" rIns="91355" bIns="4567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96" y="9429759"/>
            <a:ext cx="2946400" cy="496888"/>
          </a:xfrm>
          <a:prstGeom prst="rect">
            <a:avLst/>
          </a:prstGeom>
        </p:spPr>
        <p:txBody>
          <a:bodyPr vert="horz" lIns="91355" tIns="45678" rIns="91355" bIns="45678" rtlCol="0" anchor="b"/>
          <a:lstStyle>
            <a:lvl1pPr algn="r">
              <a:defRPr sz="1200"/>
            </a:lvl1pPr>
          </a:lstStyle>
          <a:p>
            <a:fld id="{A15E8CBC-E05B-40F6-BC00-BE2E30CBAE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29248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2982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4161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8788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8372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註：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全國科技總預算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1168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億，係含前瞻基礎建設及結存支應。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科技部預算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474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億：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426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億（含跨部會署科發基金及結存支應）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+48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億（前瞻基礎建設）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支持學術研究及建置共用研究設施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264.6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億，係不含前瞻基礎建設及結存支應。</a:t>
            </a:r>
          </a:p>
          <a:p>
            <a:endParaRPr lang="en-US" altLang="zh-TW" dirty="0"/>
          </a:p>
          <a:p>
            <a:r>
              <a:rPr lang="en-US" altLang="zh-TW" dirty="0"/>
              <a:t>106/11/7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3275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4552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2249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09243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9833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3385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1024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8684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2307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988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39351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69049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90719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92065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02944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257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93348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77298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4337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20934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31"/>
          <p:cNvSpPr txBox="1">
            <a:spLocks noGrp="1" noChangeArrowheads="1"/>
          </p:cNvSpPr>
          <p:nvPr/>
        </p:nvSpPr>
        <p:spPr bwMode="auto">
          <a:xfrm>
            <a:off x="3748163" y="11058940"/>
            <a:ext cx="2848100" cy="627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42" tIns="46469" rIns="92942" bIns="46469" anchor="b"/>
          <a:lstStyle>
            <a:lvl1pPr defTabSz="9223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9223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9223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9223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9223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9223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9223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9223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9223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EC803FA-60AF-4F90-B5F7-7746A5AA8839}" type="slidenum">
              <a:rPr lang="en-US" altLang="zh-TW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zh-TW">
              <a:latin typeface="Times New Roman" panose="02020603050405020304" pitchFamily="18" charset="0"/>
            </a:endParaRPr>
          </a:p>
        </p:txBody>
      </p:sp>
      <p:sp>
        <p:nvSpPr>
          <p:cNvPr id="5123" name="Rectangle 7"/>
          <p:cNvSpPr txBox="1">
            <a:spLocks noGrp="1" noChangeArrowheads="1"/>
          </p:cNvSpPr>
          <p:nvPr/>
        </p:nvSpPr>
        <p:spPr bwMode="auto">
          <a:xfrm>
            <a:off x="3752884" y="11060665"/>
            <a:ext cx="2871703" cy="580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10" tIns="46453" rIns="92910" bIns="46453" anchor="b"/>
          <a:lstStyle>
            <a:lvl1pPr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D8C97D3-79B1-44CC-B21B-0B3745265703}" type="slidenum">
              <a:rPr lang="en-US" altLang="zh-TW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zh-TW">
              <a:latin typeface="Arial" panose="020B0604020202020204" pitchFamily="34" charset="0"/>
            </a:endParaRPr>
          </a:p>
        </p:txBody>
      </p:sp>
      <p:sp>
        <p:nvSpPr>
          <p:cNvPr id="51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04813" y="869950"/>
            <a:ext cx="5822950" cy="43672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60" y="5531195"/>
            <a:ext cx="5299668" cy="5243344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lIns="92910" tIns="46453" rIns="92910" bIns="46453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zh-TW" dirty="0">
              <a:latin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51A237-66A2-4C0C-92DC-919C8A658886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93296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E8CBC-E05B-40F6-BC00-BE2E30CBAE18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2152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9" name="Picture 21" descr="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50" name="Freeform 22"/>
          <p:cNvSpPr>
            <a:spLocks/>
          </p:cNvSpPr>
          <p:nvPr/>
        </p:nvSpPr>
        <p:spPr bwMode="gray">
          <a:xfrm flipH="1">
            <a:off x="11113" y="4021138"/>
            <a:ext cx="9136062" cy="2836862"/>
          </a:xfrm>
          <a:custGeom>
            <a:avLst/>
            <a:gdLst>
              <a:gd name="T0" fmla="*/ 5755 w 5755"/>
              <a:gd name="T1" fmla="*/ 587 h 1740"/>
              <a:gd name="T2" fmla="*/ 4 w 5755"/>
              <a:gd name="T3" fmla="*/ 848 h 1740"/>
              <a:gd name="T4" fmla="*/ 3 w 5755"/>
              <a:gd name="T5" fmla="*/ 1740 h 1740"/>
              <a:gd name="T6" fmla="*/ 5755 w 5755"/>
              <a:gd name="T7" fmla="*/ 1715 h 1740"/>
              <a:gd name="T8" fmla="*/ 5755 w 5755"/>
              <a:gd name="T9" fmla="*/ 587 h 1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5" h="1740">
                <a:moveTo>
                  <a:pt x="5755" y="587"/>
                </a:moveTo>
                <a:cubicBezTo>
                  <a:pt x="2995" y="0"/>
                  <a:pt x="4" y="848"/>
                  <a:pt x="4" y="848"/>
                </a:cubicBezTo>
                <a:cubicBezTo>
                  <a:pt x="0" y="1324"/>
                  <a:pt x="3" y="1740"/>
                  <a:pt x="3" y="1740"/>
                </a:cubicBezTo>
                <a:cubicBezTo>
                  <a:pt x="2879" y="1727"/>
                  <a:pt x="5755" y="1715"/>
                  <a:pt x="5755" y="1715"/>
                </a:cubicBezTo>
                <a:cubicBezTo>
                  <a:pt x="5755" y="1151"/>
                  <a:pt x="5755" y="587"/>
                  <a:pt x="5755" y="587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62000"/>
                </a:schemeClr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151" name="Freeform 23"/>
          <p:cNvSpPr>
            <a:spLocks/>
          </p:cNvSpPr>
          <p:nvPr/>
        </p:nvSpPr>
        <p:spPr bwMode="gray">
          <a:xfrm flipH="1">
            <a:off x="39688" y="3881438"/>
            <a:ext cx="8799512" cy="2976562"/>
          </a:xfrm>
          <a:custGeom>
            <a:avLst/>
            <a:gdLst>
              <a:gd name="T0" fmla="*/ 5366 w 5366"/>
              <a:gd name="T1" fmla="*/ 681 h 1788"/>
              <a:gd name="T2" fmla="*/ 5366 w 5366"/>
              <a:gd name="T3" fmla="*/ 1788 h 1788"/>
              <a:gd name="T4" fmla="*/ 0 w 5366"/>
              <a:gd name="T5" fmla="*/ 1788 h 1788"/>
              <a:gd name="T6" fmla="*/ 5366 w 5366"/>
              <a:gd name="T7" fmla="*/ 681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66" h="1788">
                <a:moveTo>
                  <a:pt x="5366" y="681"/>
                </a:moveTo>
                <a:cubicBezTo>
                  <a:pt x="5366" y="1247"/>
                  <a:pt x="5366" y="1788"/>
                  <a:pt x="5366" y="1788"/>
                </a:cubicBezTo>
                <a:cubicBezTo>
                  <a:pt x="2683" y="1788"/>
                  <a:pt x="0" y="1788"/>
                  <a:pt x="0" y="1788"/>
                </a:cubicBezTo>
                <a:cubicBezTo>
                  <a:pt x="0" y="1788"/>
                  <a:pt x="1447" y="0"/>
                  <a:pt x="5366" y="681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tint val="0"/>
                  <a:invGamma/>
                  <a:alpha val="38000"/>
                </a:srgbClr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48152" name="Group 24"/>
          <p:cNvGrpSpPr>
            <a:grpSpLocks/>
          </p:cNvGrpSpPr>
          <p:nvPr/>
        </p:nvGrpSpPr>
        <p:grpSpPr bwMode="auto">
          <a:xfrm>
            <a:off x="3175" y="1449388"/>
            <a:ext cx="9144000" cy="3848100"/>
            <a:chOff x="2" y="913"/>
            <a:chExt cx="5760" cy="2424"/>
          </a:xfrm>
        </p:grpSpPr>
        <p:sp>
          <p:nvSpPr>
            <p:cNvPr id="48153" name="Freeform 25"/>
            <p:cNvSpPr>
              <a:spLocks/>
            </p:cNvSpPr>
            <p:nvPr/>
          </p:nvSpPr>
          <p:spPr bwMode="gray">
            <a:xfrm flipH="1">
              <a:off x="2" y="913"/>
              <a:ext cx="5760" cy="2416"/>
            </a:xfrm>
            <a:custGeom>
              <a:avLst/>
              <a:gdLst>
                <a:gd name="T0" fmla="*/ 0 w 5760"/>
                <a:gd name="T1" fmla="*/ 1728 h 2416"/>
                <a:gd name="T2" fmla="*/ 5760 w 5760"/>
                <a:gd name="T3" fmla="*/ 0 h 2416"/>
                <a:gd name="T4" fmla="*/ 5757 w 5760"/>
                <a:gd name="T5" fmla="*/ 833 h 2416"/>
                <a:gd name="T6" fmla="*/ 0 w 5760"/>
                <a:gd name="T7" fmla="*/ 1824 h 2416"/>
                <a:gd name="T8" fmla="*/ 0 w 5760"/>
                <a:gd name="T9" fmla="*/ 1728 h 2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0" h="2416">
                  <a:moveTo>
                    <a:pt x="0" y="1728"/>
                  </a:moveTo>
                  <a:cubicBezTo>
                    <a:pt x="4032" y="2412"/>
                    <a:pt x="5760" y="0"/>
                    <a:pt x="5760" y="0"/>
                  </a:cubicBezTo>
                  <a:cubicBezTo>
                    <a:pt x="5760" y="0"/>
                    <a:pt x="5757" y="521"/>
                    <a:pt x="5757" y="833"/>
                  </a:cubicBezTo>
                  <a:cubicBezTo>
                    <a:pt x="5757" y="833"/>
                    <a:pt x="3864" y="2416"/>
                    <a:pt x="0" y="1824"/>
                  </a:cubicBezTo>
                  <a:cubicBezTo>
                    <a:pt x="0" y="1776"/>
                    <a:pt x="0" y="1776"/>
                    <a:pt x="0" y="1728"/>
                  </a:cubicBezTo>
                  <a:close/>
                </a:path>
              </a:pathLst>
            </a:custGeom>
            <a:solidFill>
              <a:schemeClr val="bg1">
                <a:alpha val="25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154" name="Freeform 26"/>
            <p:cNvSpPr>
              <a:spLocks/>
            </p:cNvSpPr>
            <p:nvPr/>
          </p:nvSpPr>
          <p:spPr bwMode="gray">
            <a:xfrm flipH="1">
              <a:off x="2" y="1593"/>
              <a:ext cx="5760" cy="1744"/>
            </a:xfrm>
            <a:custGeom>
              <a:avLst/>
              <a:gdLst>
                <a:gd name="T0" fmla="*/ 0 w 5760"/>
                <a:gd name="T1" fmla="*/ 1144 h 1744"/>
                <a:gd name="T2" fmla="*/ 5760 w 5760"/>
                <a:gd name="T3" fmla="*/ 880 h 1744"/>
                <a:gd name="T4" fmla="*/ 5760 w 5760"/>
                <a:gd name="T5" fmla="*/ 0 h 1744"/>
                <a:gd name="T6" fmla="*/ 0 w 5760"/>
                <a:gd name="T7" fmla="*/ 1096 h 1744"/>
                <a:gd name="T8" fmla="*/ 0 w 5760"/>
                <a:gd name="T9" fmla="*/ 1144 h 1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0" h="1744">
                  <a:moveTo>
                    <a:pt x="0" y="1144"/>
                  </a:moveTo>
                  <a:cubicBezTo>
                    <a:pt x="2912" y="1664"/>
                    <a:pt x="5760" y="880"/>
                    <a:pt x="5760" y="880"/>
                  </a:cubicBezTo>
                  <a:cubicBezTo>
                    <a:pt x="5760" y="880"/>
                    <a:pt x="5760" y="588"/>
                    <a:pt x="5760" y="0"/>
                  </a:cubicBezTo>
                  <a:cubicBezTo>
                    <a:pt x="5760" y="0"/>
                    <a:pt x="4032" y="1744"/>
                    <a:pt x="0" y="1096"/>
                  </a:cubicBezTo>
                  <a:cubicBezTo>
                    <a:pt x="0" y="1096"/>
                    <a:pt x="0" y="1120"/>
                    <a:pt x="0" y="114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alpha val="25999"/>
                  </a:schemeClr>
                </a:gs>
                <a:gs pos="100000">
                  <a:schemeClr val="accent2">
                    <a:gamma/>
                    <a:tint val="19216"/>
                    <a:invGamma/>
                    <a:alpha val="5000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48155" name="Freeform 27"/>
          <p:cNvSpPr>
            <a:spLocks/>
          </p:cNvSpPr>
          <p:nvPr/>
        </p:nvSpPr>
        <p:spPr bwMode="gray">
          <a:xfrm flipH="1">
            <a:off x="4763" y="4230688"/>
            <a:ext cx="7458075" cy="2616200"/>
          </a:xfrm>
          <a:custGeom>
            <a:avLst/>
            <a:gdLst>
              <a:gd name="T0" fmla="*/ 4698 w 4698"/>
              <a:gd name="T1" fmla="*/ 569 h 1648"/>
              <a:gd name="T2" fmla="*/ 4690 w 4698"/>
              <a:gd name="T3" fmla="*/ 1644 h 1648"/>
              <a:gd name="T4" fmla="*/ 0 w 4698"/>
              <a:gd name="T5" fmla="*/ 1648 h 1648"/>
              <a:gd name="T6" fmla="*/ 4698 w 4698"/>
              <a:gd name="T7" fmla="*/ 56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98" h="1648">
                <a:moveTo>
                  <a:pt x="4698" y="569"/>
                </a:moveTo>
                <a:cubicBezTo>
                  <a:pt x="4698" y="569"/>
                  <a:pt x="4692" y="850"/>
                  <a:pt x="4690" y="1644"/>
                </a:cubicBezTo>
                <a:cubicBezTo>
                  <a:pt x="2133" y="1646"/>
                  <a:pt x="0" y="1648"/>
                  <a:pt x="0" y="1648"/>
                </a:cubicBezTo>
                <a:cubicBezTo>
                  <a:pt x="106" y="1548"/>
                  <a:pt x="1464" y="0"/>
                  <a:pt x="4698" y="569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tint val="0"/>
                  <a:invGamma/>
                  <a:alpha val="38000"/>
                </a:srgbClr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48156" name="Picture 28" descr="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0"/>
            <a:ext cx="7723187" cy="531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157" name="Group 29"/>
          <p:cNvGrpSpPr>
            <a:grpSpLocks/>
          </p:cNvGrpSpPr>
          <p:nvPr/>
        </p:nvGrpSpPr>
        <p:grpSpPr bwMode="auto">
          <a:xfrm>
            <a:off x="5715000" y="339725"/>
            <a:ext cx="717550" cy="857250"/>
            <a:chOff x="3600" y="214"/>
            <a:chExt cx="452" cy="540"/>
          </a:xfrm>
        </p:grpSpPr>
        <p:pic>
          <p:nvPicPr>
            <p:cNvPr id="48158" name="Picture 30" descr="artplus_nature_naturalcity38_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069"/>
            <a:stretch>
              <a:fillRect/>
            </a:stretch>
          </p:blipFill>
          <p:spPr bwMode="gray">
            <a:xfrm rot="-1779374">
              <a:off x="3876" y="214"/>
              <a:ext cx="176" cy="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159" name="Picture 31" descr="artplus_nature_naturalcity38_a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069"/>
            <a:stretch>
              <a:fillRect/>
            </a:stretch>
          </p:blipFill>
          <p:spPr bwMode="gray">
            <a:xfrm>
              <a:off x="3600" y="432"/>
              <a:ext cx="312" cy="3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8160" name="Picture 32" descr="artplus_nature_naturalcity38_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69"/>
          <a:stretch>
            <a:fillRect/>
          </a:stretch>
        </p:blipFill>
        <p:spPr bwMode="gray">
          <a:xfrm>
            <a:off x="3276600" y="762000"/>
            <a:ext cx="1328738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61" name="Rectangle 33"/>
          <p:cNvSpPr>
            <a:spLocks noGrp="1" noChangeArrowheads="1"/>
          </p:cNvSpPr>
          <p:nvPr>
            <p:ph type="dt" sz="half" idx="2"/>
          </p:nvPr>
        </p:nvSpPr>
        <p:spPr>
          <a:xfrm>
            <a:off x="1752600" y="5948363"/>
            <a:ext cx="2133600" cy="323850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2D91081-335D-442A-878B-066D3C5A68B4}" type="datetime1">
              <a:rPr lang="en-US" altLang="zh-TW" smtClean="0"/>
              <a:t>11/15/2017</a:t>
            </a:fld>
            <a:endParaRPr lang="zh-TW" altLang="en-US"/>
          </a:p>
        </p:txBody>
      </p:sp>
      <p:pic>
        <p:nvPicPr>
          <p:cNvPr id="48163" name="Picture 35" descr="Picture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2819400" cy="257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64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381000" y="1752600"/>
            <a:ext cx="502920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1" hangingPunct="1">
              <a:defRPr sz="4800"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  <a:endParaRPr lang="en-US" altLang="zh-TW" noProof="0"/>
          </a:p>
        </p:txBody>
      </p:sp>
      <p:sp>
        <p:nvSpPr>
          <p:cNvPr id="48165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048000"/>
            <a:ext cx="5029200" cy="501650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eaLnBrk="1" hangingPunct="1">
              <a:buFontTx/>
              <a:buNone/>
              <a:defRPr sz="2200"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  <a:endParaRPr lang="en-US" altLang="zh-TW" noProof="0"/>
          </a:p>
        </p:txBody>
      </p:sp>
      <p:pic>
        <p:nvPicPr>
          <p:cNvPr id="48166" name="Picture 38" descr="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2" b="22917"/>
          <a:stretch>
            <a:fillRect/>
          </a:stretch>
        </p:blipFill>
        <p:spPr bwMode="gray">
          <a:xfrm>
            <a:off x="7010400" y="1752600"/>
            <a:ext cx="1828800" cy="99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77" name="Picture 49" descr="artplus_nature_naturalcity38_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69"/>
          <a:stretch>
            <a:fillRect/>
          </a:stretch>
        </p:blipFill>
        <p:spPr bwMode="gray">
          <a:xfrm>
            <a:off x="8229600" y="5638800"/>
            <a:ext cx="6635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77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34F2D-BF58-4785-9AAC-6165125B3F6E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50025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6E780F43-01E2-44D4-98FC-8EDDA73F30D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4434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1792F-BE91-4879-921E-456E7E26BCE8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999413" y="6534149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7AD076ED-B632-4C1D-90C9-C46C58672E9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7821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07D76-6795-4541-AB1B-1BCB0A2C1610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50025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E60C3D3A-1F5D-4925-9949-2447EF18ACA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98433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DD105C-5CC3-4439-9CCC-809964540D75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8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25457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438F0D97-994C-4F7E-A379-6A0528B2F78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6649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25DC4-9E9C-4C58-A3CF-36C8DD22157E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49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271A2B9E-3D69-45D7-99AD-8DBEE1CFF29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7614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F040C-18D3-46D5-9CA7-791C19AEF73C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3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49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3F08743B-2972-4952-8F47-306228D0491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309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A4375-C3F6-4366-9F04-691CB44E147C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50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5F5651B6-A21D-4D1E-8882-A2ABAC1738C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12596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31E4D-EE09-4D3B-88B6-7670453DE266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50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4564577A-6BA5-44DC-9405-4946798D838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3273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268B6-307A-41D3-9C0D-729EA3EC67F3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50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139EC513-E0A9-4553-9E4F-2C4F329CC11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411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597376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597376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06A67-EC2A-41A0-B4F4-789239E07BBE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50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E82CDBAF-B53B-4FCB-B74E-95F3F87BA23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412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6737350" cy="9017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zh-TW" altLang="en-US" noProof="0"/>
              <a:t>按一下圖示以新增圖表</a:t>
            </a:r>
            <a:endParaRPr lang="en-US" noProof="0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0FAB31-21FA-4C4B-ABE4-1AC64A10919E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34150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08688D93-753D-4127-8080-1A9ED3F3A5B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4154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6737350" cy="9017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zh-TW" altLang="en-US" noProof="0"/>
              <a:t>按一下圖示以新增表格</a:t>
            </a:r>
            <a:endParaRPr lang="en-US" noProof="0"/>
          </a:p>
        </p:txBody>
      </p:sp>
      <p:sp>
        <p:nvSpPr>
          <p:cNvPr id="4" name="Rectangle 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A77C12-F026-4E02-A43A-545F78E5C654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3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550025"/>
            <a:ext cx="990600" cy="244475"/>
          </a:xfrm>
          <a:ln/>
        </p:spPr>
        <p:txBody>
          <a:bodyPr/>
          <a:lstStyle>
            <a:lvl1pPr>
              <a:defRPr/>
            </a:lvl1pPr>
          </a:lstStyle>
          <a:p>
            <a:fld id="{5FCF0744-EEA1-4126-87AF-1C0F44532EF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66754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Freeform 21"/>
          <p:cNvSpPr>
            <a:spLocks/>
          </p:cNvSpPr>
          <p:nvPr/>
        </p:nvSpPr>
        <p:spPr bwMode="gray">
          <a:xfrm>
            <a:off x="0" y="517525"/>
            <a:ext cx="9144000" cy="3559175"/>
          </a:xfrm>
          <a:custGeom>
            <a:avLst/>
            <a:gdLst>
              <a:gd name="T0" fmla="*/ 0 w 5760"/>
              <a:gd name="T1" fmla="*/ 576 h 2242"/>
              <a:gd name="T2" fmla="*/ 5760 w 5760"/>
              <a:gd name="T3" fmla="*/ 838 h 2242"/>
              <a:gd name="T4" fmla="*/ 5754 w 5760"/>
              <a:gd name="T5" fmla="*/ 2242 h 2242"/>
              <a:gd name="T6" fmla="*/ 0 w 5760"/>
              <a:gd name="T7" fmla="*/ 2206 h 2242"/>
              <a:gd name="T8" fmla="*/ 0 w 5760"/>
              <a:gd name="T9" fmla="*/ 576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0" h="2242">
                <a:moveTo>
                  <a:pt x="0" y="576"/>
                </a:moveTo>
                <a:cubicBezTo>
                  <a:pt x="2892" y="0"/>
                  <a:pt x="5760" y="838"/>
                  <a:pt x="5760" y="838"/>
                </a:cubicBezTo>
                <a:lnTo>
                  <a:pt x="5754" y="2242"/>
                </a:lnTo>
                <a:lnTo>
                  <a:pt x="0" y="2206"/>
                </a:lnTo>
                <a:lnTo>
                  <a:pt x="0" y="576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5142" name="Picture 22" descr="Picture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1162050"/>
            <a:ext cx="9161463" cy="294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Picture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-12700" y="1271588"/>
            <a:ext cx="8667750" cy="276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4" name="Freeform 24"/>
          <p:cNvSpPr>
            <a:spLocks/>
          </p:cNvSpPr>
          <p:nvPr/>
        </p:nvSpPr>
        <p:spPr bwMode="gray">
          <a:xfrm>
            <a:off x="0" y="0"/>
            <a:ext cx="9144000" cy="1204913"/>
          </a:xfrm>
          <a:custGeom>
            <a:avLst/>
            <a:gdLst>
              <a:gd name="T0" fmla="*/ 0 w 5760"/>
              <a:gd name="T1" fmla="*/ 0 h 759"/>
              <a:gd name="T2" fmla="*/ 5760 w 5760"/>
              <a:gd name="T3" fmla="*/ 0 h 759"/>
              <a:gd name="T4" fmla="*/ 5760 w 5760"/>
              <a:gd name="T5" fmla="*/ 681 h 759"/>
              <a:gd name="T6" fmla="*/ 0 w 5760"/>
              <a:gd name="T7" fmla="*/ 471 h 759"/>
              <a:gd name="T8" fmla="*/ 0 w 5760"/>
              <a:gd name="T9" fmla="*/ 0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0" h="759">
                <a:moveTo>
                  <a:pt x="0" y="0"/>
                </a:moveTo>
                <a:lnTo>
                  <a:pt x="5760" y="0"/>
                </a:lnTo>
                <a:lnTo>
                  <a:pt x="5760" y="681"/>
                </a:lnTo>
                <a:cubicBezTo>
                  <a:pt x="4800" y="759"/>
                  <a:pt x="1263" y="687"/>
                  <a:pt x="0" y="471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28627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5145" name="Picture 25" descr="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92"/>
          <a:stretch>
            <a:fillRect/>
          </a:stretch>
        </p:blipFill>
        <p:spPr bwMode="gray">
          <a:xfrm>
            <a:off x="0" y="0"/>
            <a:ext cx="91440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57"/>
          <a:stretch>
            <a:fillRect/>
          </a:stretch>
        </p:blipFill>
        <p:spPr bwMode="gray">
          <a:xfrm>
            <a:off x="811213" y="0"/>
            <a:ext cx="8332787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7" descr="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195388" y="-12700"/>
            <a:ext cx="7948612" cy="125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4" name="Picture 34" descr="8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21" b="22711"/>
          <a:stretch>
            <a:fillRect/>
          </a:stretch>
        </p:blipFill>
        <p:spPr bwMode="gray">
          <a:xfrm rot="-1055213">
            <a:off x="23008" y="315872"/>
            <a:ext cx="931862" cy="55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5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52400"/>
            <a:ext cx="67373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5156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5157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3415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ea typeface="新細明體" panose="02020500000000000000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B3B49A-DA5F-4B44-94D0-014E3AD0FDDC}" type="datetime1">
              <a:rPr lang="en-US" altLang="zh-TW" smtClean="0"/>
              <a:t>11/15/2017</a:t>
            </a:fld>
            <a:endParaRPr lang="zh-TW" altLang="en-US"/>
          </a:p>
        </p:txBody>
      </p:sp>
      <p:sp>
        <p:nvSpPr>
          <p:cNvPr id="5158" name="Rectangle 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534150"/>
            <a:ext cx="2362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159" name="Rectangle 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24600" y="6534150"/>
            <a:ext cx="990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anose="02020500000000000000" pitchFamily="18" charset="-120"/>
              </a:defRPr>
            </a:lvl1pPr>
          </a:lstStyle>
          <a:p>
            <a:fld id="{D53F1DD1-772A-451B-9438-E6A5FF5EB45B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21" name="矩形 20"/>
          <p:cNvSpPr/>
          <p:nvPr userDrawn="1"/>
        </p:nvSpPr>
        <p:spPr>
          <a:xfrm>
            <a:off x="0" y="809625"/>
            <a:ext cx="9144000" cy="793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7000">
                <a:srgbClr val="FFFF00"/>
              </a:gs>
              <a:gs pos="77000">
                <a:srgbClr val="CCCC00"/>
              </a:gs>
              <a:gs pos="100000">
                <a:srgbClr val="CCCC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48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>
          <a:xfrm>
            <a:off x="303224" y="710029"/>
            <a:ext cx="8658962" cy="5040560"/>
          </a:xfrm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zh-TW" altLang="en-US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科技部補助計畫</a:t>
            </a:r>
            <a:r>
              <a:rPr lang="en-US" altLang="zh-TW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/>
            </a:r>
            <a:br>
              <a:rPr lang="en-US" altLang="zh-TW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lang="zh-TW" altLang="en-US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審查機制調整說明</a:t>
            </a:r>
            <a:r>
              <a:rPr lang="en-US" altLang="zh-TW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/>
            </a:r>
            <a:br>
              <a:rPr lang="en-US" altLang="zh-TW" sz="54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lang="en-US" altLang="zh-TW" sz="20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/>
            </a:r>
            <a:br>
              <a:rPr lang="en-US" altLang="zh-TW" sz="2000" kern="1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endParaRPr lang="zh-TW" altLang="en-US" sz="5400" kern="12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8458200" y="6397625"/>
            <a:ext cx="533400" cy="323850"/>
          </a:xfrm>
        </p:spPr>
        <p:txBody>
          <a:bodyPr/>
          <a:lstStyle/>
          <a:p>
            <a:fld id="{2924C8CF-CA43-47E2-AA6A-7E0EFD07EA36}" type="slidenum">
              <a:rPr lang="en-US" altLang="zh-TW" smtClean="0"/>
              <a:pPr/>
              <a:t>1</a:t>
            </a:fld>
            <a:endParaRPr lang="en-US" altLang="zh-TW"/>
          </a:p>
        </p:txBody>
      </p:sp>
      <p:sp>
        <p:nvSpPr>
          <p:cNvPr id="4" name="文字方塊 3"/>
          <p:cNvSpPr txBox="1"/>
          <p:nvPr/>
        </p:nvSpPr>
        <p:spPr>
          <a:xfrm>
            <a:off x="3716905" y="6134481"/>
            <a:ext cx="19622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</a:t>
            </a:r>
            <a:r>
              <a:rPr lang="zh-TW" altLang="en-US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</a:t>
            </a:r>
            <a:r>
              <a:rPr lang="zh-TW" altLang="en-US" sz="2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AB5CD521-0C8F-49E4-BC8B-9148A5EBEE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4743" y1="43977" x2="25975" y2="46589"/>
                        <a14:foregroundMark x1="35421" y1="46734" x2="34805" y2="49202"/>
                        <a14:foregroundMark x1="43429" y1="46880" x2="44867" y2="48186"/>
                        <a14:foregroundMark x1="61602" y1="45718" x2="61910" y2="48331"/>
                        <a14:foregroundMark x1="67146" y1="45428" x2="67351" y2="48041"/>
                        <a14:foregroundMark x1="65195" y1="44557" x2="65914" y2="45283"/>
                        <a14:foregroundMark x1="64990" y1="47605" x2="65811" y2="47896"/>
                        <a14:foregroundMark x1="71561" y1="45718" x2="71766" y2="47460"/>
                        <a14:foregroundMark x1="75154" y1="47170" x2="76489" y2="47170"/>
                        <a14:foregroundMark x1="82854" y1="47025" x2="83984" y2="47460"/>
                        <a14:foregroundMark x1="84189" y1="50508" x2="84189" y2="51814"/>
                        <a14:foregroundMark x1="86448" y1="48331" x2="86345" y2="49782"/>
                        <a14:foregroundMark x1="23717" y1="55298" x2="23717" y2="55298"/>
                        <a14:foregroundMark x1="24949" y1="56894" x2="24949" y2="56894"/>
                        <a14:foregroundMark x1="27207" y1="56023" x2="27207" y2="56023"/>
                        <a14:foregroundMark x1="28747" y1="56749" x2="28747" y2="56749"/>
                        <a14:foregroundMark x1="29979" y1="56168" x2="29979" y2="56168"/>
                        <a14:foregroundMark x1="31828" y1="56023" x2="31828" y2="56023"/>
                        <a14:foregroundMark x1="33162" y1="56749" x2="33162" y2="56749"/>
                        <a14:foregroundMark x1="35113" y1="57184" x2="35113" y2="57184"/>
                        <a14:foregroundMark x1="39220" y1="56168" x2="39220" y2="56168"/>
                        <a14:foregroundMark x1="40349" y1="56168" x2="40349" y2="56168"/>
                        <a14:foregroundMark x1="43326" y1="56023" x2="43326" y2="56023"/>
                        <a14:foregroundMark x1="46407" y1="56749" x2="46407" y2="56749"/>
                        <a14:foregroundMark x1="48871" y1="57329" x2="48871" y2="57329"/>
                        <a14:foregroundMark x1="51335" y1="56894" x2="51335" y2="56894"/>
                        <a14:foregroundMark x1="53799" y1="56604" x2="53799" y2="56604"/>
                        <a14:foregroundMark x1="55955" y1="56604" x2="55955" y2="56604"/>
                        <a14:foregroundMark x1="59959" y1="57329" x2="59959" y2="57329"/>
                        <a14:foregroundMark x1="62115" y1="56168" x2="62115" y2="56168"/>
                        <a14:foregroundMark x1="64374" y1="56604" x2="64374" y2="56604"/>
                        <a14:foregroundMark x1="67967" y1="55007" x2="67967" y2="55007"/>
                        <a14:foregroundMark x1="69918" y1="56749" x2="69918" y2="56749"/>
                        <a14:foregroundMark x1="71869" y1="56894" x2="71869" y2="56894"/>
                        <a14:foregroundMark x1="74230" y1="56023" x2="74230" y2="56023"/>
                        <a14:foregroundMark x1="76591" y1="57329" x2="76591" y2="57329"/>
                        <a14:foregroundMark x1="78953" y1="57184" x2="78953" y2="57184"/>
                        <a14:foregroundMark x1="81520" y1="56894" x2="81520" y2="56894"/>
                        <a14:foregroundMark x1="83265" y1="56459" x2="83265" y2="56459"/>
                        <a14:foregroundMark x1="85113" y1="57039" x2="85113" y2="57039"/>
                        <a14:foregroundMark x1="87269" y1="56894" x2="87269" y2="56894"/>
                        <a14:foregroundMark x1="47639" y1="57039" x2="47639" y2="57039"/>
                        <a14:foregroundMark x1="47639" y1="55152" x2="47639" y2="55152"/>
                        <a14:foregroundMark x1="28850" y1="54862" x2="28850" y2="54862"/>
                        <a14:foregroundMark x1="24949" y1="54862" x2="24949" y2="54862"/>
                        <a14:backgroundMark x1="34805" y1="40203" x2="34805" y2="40203"/>
                        <a14:backgroundMark x1="47023" y1="41800" x2="47023" y2="41800"/>
                        <a14:backgroundMark x1="52053" y1="39623" x2="52053" y2="39623"/>
                        <a14:backgroundMark x1="58214" y1="48331" x2="58214" y2="48331"/>
                        <a14:backgroundMark x1="53799" y1="40348" x2="53799" y2="40348"/>
                        <a14:backgroundMark x1="53388" y1="37736" x2="53388" y2="37736"/>
                        <a14:backgroundMark x1="53388" y1="37736" x2="53388" y2="37736"/>
                        <a14:backgroundMark x1="47844" y1="37591" x2="62423" y2="38897"/>
                        <a14:backgroundMark x1="32238" y1="38607" x2="37372" y2="39478"/>
                        <a14:backgroundMark x1="29979" y1="39913" x2="25565" y2="42090"/>
                        <a14:backgroundMark x1="25667" y1="52540" x2="28131" y2="53266"/>
                        <a14:backgroundMark x1="33676" y1="53266" x2="37988" y2="55733"/>
                        <a14:backgroundMark x1="50821" y1="47896" x2="50411" y2="50943"/>
                        <a14:backgroundMark x1="49384" y1="46444" x2="50513" y2="46880"/>
                        <a14:backgroundMark x1="45996" y1="46009" x2="50103" y2="46444"/>
                        <a14:backgroundMark x1="42402" y1="49057" x2="41376" y2="52830"/>
                        <a14:backgroundMark x1="42300" y1="44122" x2="42710" y2="49782"/>
                        <a14:backgroundMark x1="76078" y1="49057" x2="76078" y2="49057"/>
                        <a14:backgroundMark x1="82752" y1="45428" x2="82752" y2="45428"/>
                        <a14:backgroundMark x1="82854" y1="50943" x2="82854" y2="50943"/>
                        <a14:backgroundMark x1="87577" y1="45283" x2="87577" y2="45283"/>
                        <a14:backgroundMark x1="45483" y1="49637" x2="45483" y2="49637"/>
                        <a14:backgroundMark x1="37885" y1="47170" x2="37885" y2="47170"/>
                        <a14:backgroundMark x1="38809" y1="57475" x2="38809" y2="57475"/>
                        <a14:backgroundMark x1="46920" y1="57620" x2="46920" y2="57620"/>
                        <a14:backgroundMark x1="46099" y1="57475" x2="46099" y2="57475"/>
                        <a14:backgroundMark x1="64476" y1="57765" x2="64476" y2="57765"/>
                        <a14:backgroundMark x1="59343" y1="58200" x2="59343" y2="58200"/>
                        <a14:backgroundMark x1="73409" y1="57184" x2="73409" y2="57184"/>
                        <a14:backgroundMark x1="83368" y1="57765" x2="83368" y2="57765"/>
                        <a14:backgroundMark x1="79774" y1="57620" x2="79774" y2="57620"/>
                        <a14:backgroundMark x1="85832" y1="59216" x2="85832" y2="592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277171"/>
            <a:ext cx="4168346" cy="2946835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="" xmlns:a16="http://schemas.microsoft.com/office/drawing/2014/main" id="{D8D0703E-9D1A-4410-8000-47AFE5F84810}"/>
              </a:ext>
            </a:extLst>
          </p:cNvPr>
          <p:cNvSpPr txBox="1"/>
          <p:nvPr/>
        </p:nvSpPr>
        <p:spPr>
          <a:xfrm>
            <a:off x="3606090" y="3686999"/>
            <a:ext cx="2183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綜合規劃司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33270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6" name="矩形 5"/>
          <p:cNvSpPr/>
          <p:nvPr/>
        </p:nvSpPr>
        <p:spPr>
          <a:xfrm>
            <a:off x="3203848" y="1196752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48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</a:t>
            </a:r>
            <a:endParaRPr lang="en-US" altLang="zh-TW" sz="4800" b="1" u="sng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8F40D74D-8802-4C62-92B9-B825AC8FA8E6}"/>
              </a:ext>
            </a:extLst>
          </p:cNvPr>
          <p:cNvSpPr txBox="1"/>
          <p:nvPr/>
        </p:nvSpPr>
        <p:spPr>
          <a:xfrm>
            <a:off x="2123728" y="2564904"/>
            <a:ext cx="5472608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基礎研究願景及我國科研經費概況</a:t>
            </a:r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科技部研究計畫經費審查作業說明</a:t>
            </a:r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TW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年起相關改革</a:t>
            </a:r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7655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8F40D74D-8802-4C62-92B9-B825AC8FA8E6}"/>
              </a:ext>
            </a:extLst>
          </p:cNvPr>
          <p:cNvSpPr txBox="1"/>
          <p:nvPr/>
        </p:nvSpPr>
        <p:spPr>
          <a:xfrm>
            <a:off x="2123728" y="2564904"/>
            <a:ext cx="5472608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基礎研究願景及我國科研經費概況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基礎研究願景及我國科研經費概況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今年起相關改革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18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: 圓角 21">
            <a:extLst>
              <a:ext uri="{FF2B5EF4-FFF2-40B4-BE49-F238E27FC236}">
                <a16:creationId xmlns="" xmlns:a16="http://schemas.microsoft.com/office/drawing/2014/main" id="{BA383267-BC3A-4608-8A0F-85E3FE2DC2B1}"/>
              </a:ext>
            </a:extLst>
          </p:cNvPr>
          <p:cNvSpPr/>
          <p:nvPr/>
        </p:nvSpPr>
        <p:spPr bwMode="gray">
          <a:xfrm>
            <a:off x="1256015" y="6006028"/>
            <a:ext cx="6912768" cy="788472"/>
          </a:xfrm>
          <a:prstGeom prst="roundRect">
            <a:avLst>
              <a:gd name="adj" fmla="val 23055"/>
            </a:avLst>
          </a:prstGeom>
          <a:gradFill>
            <a:gsLst>
              <a:gs pos="23000">
                <a:schemeClr val="accent1">
                  <a:lumMod val="75000"/>
                </a:schemeClr>
              </a:gs>
              <a:gs pos="80000">
                <a:schemeClr val="accent3">
                  <a:lumMod val="50000"/>
                </a:schemeClr>
              </a:gs>
            </a:gsLst>
            <a:lin ang="5400000" scaled="1"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科技築底：以終為始</a:t>
            </a:r>
            <a:r>
              <a:rPr lang="en-US" altLang="zh-TW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化研為用</a:t>
            </a:r>
          </a:p>
        </p:txBody>
      </p:sp>
      <p:sp>
        <p:nvSpPr>
          <p:cNvPr id="3" name="標題 2">
            <a:extLst>
              <a:ext uri="{FF2B5EF4-FFF2-40B4-BE49-F238E27FC236}">
                <a16:creationId xmlns="" xmlns:a16="http://schemas.microsoft.com/office/drawing/2014/main" id="{D26FBC2E-39A9-4027-BA30-17234E432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618" y="77493"/>
            <a:ext cx="7619562" cy="901700"/>
          </a:xfrm>
        </p:spPr>
        <p:txBody>
          <a:bodyPr/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基礎研究的願景</a:t>
            </a:r>
          </a:p>
        </p:txBody>
      </p:sp>
      <p:sp>
        <p:nvSpPr>
          <p:cNvPr id="7" name="內容版面配置區 6">
            <a:extLst>
              <a:ext uri="{FF2B5EF4-FFF2-40B4-BE49-F238E27FC236}">
                <a16:creationId xmlns="" xmlns:a16="http://schemas.microsoft.com/office/drawing/2014/main" id="{3CF65CD9-8908-483D-961A-3E378C2E40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79679"/>
            <a:ext cx="8839472" cy="1557603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zh-TW" altLang="zh-TW" sz="2400" dirty="0"/>
              <a:t>科技部長期挹注資源</a:t>
            </a:r>
            <a:r>
              <a:rPr lang="zh-TW" altLang="en-US" sz="2400" dirty="0"/>
              <a:t>進行各項科學突破或解決實務問題的學術研究，秉持積極態度追求學術卓越、強化產學鏈結、回應社會發展需求。期藉由營造健全的創新生態圈，實現多元價值，創造有利社會福祉的效益，帶動國家整體科技發展。</a:t>
            </a:r>
            <a:endParaRPr lang="en-US" altLang="zh-TW" sz="28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4</a:t>
            </a:fld>
            <a:endParaRPr lang="en-US" altLang="zh-TW"/>
          </a:p>
        </p:txBody>
      </p:sp>
      <p:grpSp>
        <p:nvGrpSpPr>
          <p:cNvPr id="17" name="群組 16">
            <a:extLst>
              <a:ext uri="{FF2B5EF4-FFF2-40B4-BE49-F238E27FC236}">
                <a16:creationId xmlns="" xmlns:a16="http://schemas.microsoft.com/office/drawing/2014/main" id="{F8ABA29D-526D-4CB2-B3C0-FBB05DA373B1}"/>
              </a:ext>
            </a:extLst>
          </p:cNvPr>
          <p:cNvGrpSpPr/>
          <p:nvPr/>
        </p:nvGrpSpPr>
        <p:grpSpPr>
          <a:xfrm>
            <a:off x="2339752" y="2420888"/>
            <a:ext cx="4270553" cy="3724922"/>
            <a:chOff x="2375924" y="2061188"/>
            <a:chExt cx="4270553" cy="3724922"/>
          </a:xfrm>
        </p:grpSpPr>
        <p:pic>
          <p:nvPicPr>
            <p:cNvPr id="26" name="內容版面配置區 34">
              <a:extLst>
                <a:ext uri="{FF2B5EF4-FFF2-40B4-BE49-F238E27FC236}">
                  <a16:creationId xmlns="" xmlns:a16="http://schemas.microsoft.com/office/drawing/2014/main" id="{ECE93269-5793-4A52-9BDD-D1161435A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113" b="99120" l="2773" r="96014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 bwMode="auto">
            <a:xfrm>
              <a:off x="2862534" y="2061188"/>
              <a:ext cx="3783943" cy="3724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7" name="群組 26">
              <a:extLst>
                <a:ext uri="{FF2B5EF4-FFF2-40B4-BE49-F238E27FC236}">
                  <a16:creationId xmlns="" xmlns:a16="http://schemas.microsoft.com/office/drawing/2014/main" id="{3114D3E8-94EC-4CF6-AB23-546A5C433C7D}"/>
                </a:ext>
              </a:extLst>
            </p:cNvPr>
            <p:cNvGrpSpPr/>
            <p:nvPr/>
          </p:nvGrpSpPr>
          <p:grpSpPr>
            <a:xfrm>
              <a:off x="2375924" y="2831918"/>
              <a:ext cx="4260071" cy="2133966"/>
              <a:chOff x="1820244" y="2307022"/>
              <a:chExt cx="4843636" cy="2612942"/>
            </a:xfrm>
          </p:grpSpPr>
          <p:sp>
            <p:nvSpPr>
              <p:cNvPr id="28" name="文字方塊 27">
                <a:extLst>
                  <a:ext uri="{FF2B5EF4-FFF2-40B4-BE49-F238E27FC236}">
                    <a16:creationId xmlns="" xmlns:a16="http://schemas.microsoft.com/office/drawing/2014/main" id="{FC6D15BE-65DA-41C6-AFA5-08F86747F715}"/>
                  </a:ext>
                </a:extLst>
              </p:cNvPr>
              <p:cNvSpPr txBox="1"/>
              <p:nvPr/>
            </p:nvSpPr>
            <p:spPr>
              <a:xfrm>
                <a:off x="1820244" y="2307022"/>
                <a:ext cx="2919177" cy="9044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商業化</a:t>
                </a:r>
                <a:endParaRPr lang="en-US" altLang="zh-TW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Commercialization</a:t>
                </a:r>
                <a:endParaRPr lang="zh-TW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9" name="文字方塊 28">
                <a:extLst>
                  <a:ext uri="{FF2B5EF4-FFF2-40B4-BE49-F238E27FC236}">
                    <a16:creationId xmlns="" xmlns:a16="http://schemas.microsoft.com/office/drawing/2014/main" id="{CDF200B5-737C-4708-993E-07687B9B759C}"/>
                  </a:ext>
                </a:extLst>
              </p:cNvPr>
              <p:cNvSpPr txBox="1"/>
              <p:nvPr/>
            </p:nvSpPr>
            <p:spPr>
              <a:xfrm>
                <a:off x="4356109" y="2316531"/>
                <a:ext cx="230777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探索</a:t>
                </a:r>
                <a:endParaRPr lang="en-US" altLang="zh-TW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Discovery</a:t>
                </a:r>
                <a:endParaRPr lang="zh-TW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0" name="文字方塊 29">
                <a:extLst>
                  <a:ext uri="{FF2B5EF4-FFF2-40B4-BE49-F238E27FC236}">
                    <a16:creationId xmlns="" xmlns:a16="http://schemas.microsoft.com/office/drawing/2014/main" id="{7220D839-BA84-4D15-A2AF-6ADB516757A2}"/>
                  </a:ext>
                </a:extLst>
              </p:cNvPr>
              <p:cNvSpPr txBox="1"/>
              <p:nvPr/>
            </p:nvSpPr>
            <p:spPr>
              <a:xfrm>
                <a:off x="3370771" y="3462092"/>
                <a:ext cx="23077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4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科技平台</a:t>
                </a:r>
                <a:endParaRPr lang="en-US" altLang="zh-TW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1" name="文字方塊 30">
                <a:extLst>
                  <a:ext uri="{FF2B5EF4-FFF2-40B4-BE49-F238E27FC236}">
                    <a16:creationId xmlns="" xmlns:a16="http://schemas.microsoft.com/office/drawing/2014/main" id="{AD225540-027B-4398-B296-43610F2BEBDC}"/>
                  </a:ext>
                </a:extLst>
              </p:cNvPr>
              <p:cNvSpPr txBox="1"/>
              <p:nvPr/>
            </p:nvSpPr>
            <p:spPr>
              <a:xfrm>
                <a:off x="4331344" y="4151578"/>
                <a:ext cx="2307771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發展</a:t>
                </a:r>
                <a:endParaRPr lang="en-US" altLang="zh-TW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Development</a:t>
                </a:r>
                <a:endParaRPr lang="zh-TW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2" name="文字方塊 31">
                <a:extLst>
                  <a:ext uri="{FF2B5EF4-FFF2-40B4-BE49-F238E27FC236}">
                    <a16:creationId xmlns="" xmlns:a16="http://schemas.microsoft.com/office/drawing/2014/main" id="{155012B2-4C47-45E8-BA75-FBC6000898DC}"/>
                  </a:ext>
                </a:extLst>
              </p:cNvPr>
              <p:cNvSpPr txBox="1"/>
              <p:nvPr/>
            </p:nvSpPr>
            <p:spPr>
              <a:xfrm>
                <a:off x="2817770" y="4088966"/>
                <a:ext cx="1376243" cy="830998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推廣</a:t>
                </a:r>
                <a:endParaRPr lang="en-US" altLang="zh-TW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Delivery</a:t>
                </a:r>
                <a:endParaRPr lang="zh-TW" alt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375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AF91E-0DD1-44BB-8EEF-9D431C5D07C3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13" name="Text Box 1"/>
          <p:cNvSpPr txBox="1">
            <a:spLocks noChangeArrowheads="1"/>
          </p:cNvSpPr>
          <p:nvPr/>
        </p:nvSpPr>
        <p:spPr bwMode="auto">
          <a:xfrm>
            <a:off x="20091" y="0"/>
            <a:ext cx="9144000" cy="8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>
                <a:solidFill>
                  <a:schemeClr val="tx2"/>
                </a:solidFill>
              </a:rPr>
              <a:t>我國科研經費概況</a:t>
            </a:r>
            <a:r>
              <a:rPr lang="en-US" altLang="zh-TW" sz="3200" b="1" dirty="0">
                <a:solidFill>
                  <a:schemeClr val="tx2"/>
                </a:solidFill>
              </a:rPr>
              <a:t>(107</a:t>
            </a:r>
            <a:r>
              <a:rPr lang="zh-TW" altLang="en-US" sz="3200" b="1" dirty="0">
                <a:solidFill>
                  <a:schemeClr val="tx2"/>
                </a:solidFill>
              </a:rPr>
              <a:t>年度</a:t>
            </a:r>
            <a:r>
              <a:rPr lang="en-US" altLang="zh-TW" sz="3200" b="1" dirty="0">
                <a:solidFill>
                  <a:schemeClr val="tx2"/>
                </a:solidFill>
              </a:rPr>
              <a:t>)</a:t>
            </a:r>
            <a:endParaRPr lang="zh-TW" altLang="zh-TW" sz="3200" b="1" dirty="0">
              <a:solidFill>
                <a:schemeClr val="tx2"/>
              </a:solidFill>
            </a:endParaRPr>
          </a:p>
        </p:txBody>
      </p:sp>
      <p:grpSp>
        <p:nvGrpSpPr>
          <p:cNvPr id="50" name="群組 49">
            <a:extLst>
              <a:ext uri="{FF2B5EF4-FFF2-40B4-BE49-F238E27FC236}">
                <a16:creationId xmlns="" xmlns:a16="http://schemas.microsoft.com/office/drawing/2014/main" id="{2CE368E5-CDCB-4CB3-9AEA-7D464C18EA79}"/>
              </a:ext>
            </a:extLst>
          </p:cNvPr>
          <p:cNvGrpSpPr/>
          <p:nvPr/>
        </p:nvGrpSpPr>
        <p:grpSpPr>
          <a:xfrm>
            <a:off x="377066" y="1001759"/>
            <a:ext cx="8641918" cy="5157750"/>
            <a:chOff x="341040" y="1025153"/>
            <a:chExt cx="8641918" cy="5157750"/>
          </a:xfrm>
        </p:grpSpPr>
        <p:sp>
          <p:nvSpPr>
            <p:cNvPr id="28" name="圓角矩形 9">
              <a:extLst>
                <a:ext uri="{FF2B5EF4-FFF2-40B4-BE49-F238E27FC236}">
                  <a16:creationId xmlns="" xmlns:a16="http://schemas.microsoft.com/office/drawing/2014/main" id="{31E29D51-3285-4A42-8C37-B12255FDDECC}"/>
                </a:ext>
              </a:extLst>
            </p:cNvPr>
            <p:cNvSpPr/>
            <p:nvPr/>
          </p:nvSpPr>
          <p:spPr>
            <a:xfrm>
              <a:off x="765724" y="2650545"/>
              <a:ext cx="3600396" cy="922471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其他</a:t>
              </a:r>
              <a:endPara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r"/>
              <a:r>
                <a:rPr lang="en-US" altLang="zh-TW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209.4</a:t>
              </a:r>
              <a:r>
                <a:rPr lang="zh-TW" altLang="en-US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</a:t>
              </a:r>
            </a:p>
          </p:txBody>
        </p:sp>
        <p:sp>
          <p:nvSpPr>
            <p:cNvPr id="21" name="圓角矩形 9">
              <a:extLst>
                <a:ext uri="{FF2B5EF4-FFF2-40B4-BE49-F238E27FC236}">
                  <a16:creationId xmlns="" xmlns:a16="http://schemas.microsoft.com/office/drawing/2014/main" id="{DB393619-3930-44E8-8AD2-AAB54874B7ED}"/>
                </a:ext>
              </a:extLst>
            </p:cNvPr>
            <p:cNvSpPr/>
            <p:nvPr/>
          </p:nvSpPr>
          <p:spPr>
            <a:xfrm>
              <a:off x="755577" y="1626705"/>
              <a:ext cx="8136903" cy="72217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其他部會：</a:t>
              </a:r>
              <a:r>
                <a:rPr lang="en-US" altLang="zh-TW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694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</a:t>
              </a:r>
            </a:p>
          </p:txBody>
        </p:sp>
        <p:sp>
          <p:nvSpPr>
            <p:cNvPr id="22" name="圓角矩形 9">
              <a:extLst>
                <a:ext uri="{FF2B5EF4-FFF2-40B4-BE49-F238E27FC236}">
                  <a16:creationId xmlns="" xmlns:a16="http://schemas.microsoft.com/office/drawing/2014/main" id="{DFC85AD1-21AD-46DD-AAD0-4B2ED6D8904B}"/>
                </a:ext>
              </a:extLst>
            </p:cNvPr>
            <p:cNvSpPr/>
            <p:nvPr/>
          </p:nvSpPr>
          <p:spPr>
            <a:xfrm>
              <a:off x="467544" y="2650545"/>
              <a:ext cx="2217457" cy="922471"/>
            </a:xfrm>
            <a:prstGeom prst="rect">
              <a:avLst/>
            </a:prstGeom>
            <a:ln>
              <a:solidFill>
                <a:srgbClr val="6590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支持學術研究及建置共用研究設施</a:t>
              </a:r>
              <a:endParaRPr lang="en-US" altLang="zh-TW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264.6</a:t>
              </a:r>
              <a:r>
                <a:rPr lang="zh-TW" altLang="en-US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</a:t>
              </a:r>
              <a:endParaRPr lang="zh-TW" altLang="en-US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圓角矩形 9">
              <a:extLst>
                <a:ext uri="{FF2B5EF4-FFF2-40B4-BE49-F238E27FC236}">
                  <a16:creationId xmlns="" xmlns:a16="http://schemas.microsoft.com/office/drawing/2014/main" id="{FCA5FC99-8D1C-41AE-8502-532F4F5D5FD7}"/>
                </a:ext>
              </a:extLst>
            </p:cNvPr>
            <p:cNvSpPr/>
            <p:nvPr/>
          </p:nvSpPr>
          <p:spPr>
            <a:xfrm>
              <a:off x="467544" y="1626705"/>
              <a:ext cx="3888432" cy="722175"/>
            </a:xfrm>
            <a:prstGeom prst="rect">
              <a:avLst/>
            </a:prstGeom>
            <a:ln>
              <a:solidFill>
                <a:srgbClr val="BA8017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科技部</a:t>
              </a:r>
              <a:r>
                <a:rPr lang="en-US" altLang="zh-TW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474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</a:t>
              </a:r>
              <a:endParaRPr lang="zh-TW" altLang="en-US" sz="2800" baseline="-2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31" name="群組 30">
              <a:extLst>
                <a:ext uri="{FF2B5EF4-FFF2-40B4-BE49-F238E27FC236}">
                  <a16:creationId xmlns="" xmlns:a16="http://schemas.microsoft.com/office/drawing/2014/main" id="{8DED7147-00D5-498A-8A89-2B1CEBB03B77}"/>
                </a:ext>
              </a:extLst>
            </p:cNvPr>
            <p:cNvGrpSpPr/>
            <p:nvPr/>
          </p:nvGrpSpPr>
          <p:grpSpPr>
            <a:xfrm>
              <a:off x="341040" y="3861048"/>
              <a:ext cx="8641918" cy="2321855"/>
              <a:chOff x="341040" y="3861048"/>
              <a:chExt cx="8641918" cy="2321855"/>
            </a:xfrm>
          </p:grpSpPr>
          <p:grpSp>
            <p:nvGrpSpPr>
              <p:cNvPr id="6" name="群組 5">
                <a:extLst>
                  <a:ext uri="{FF2B5EF4-FFF2-40B4-BE49-F238E27FC236}">
                    <a16:creationId xmlns="" xmlns:a16="http://schemas.microsoft.com/office/drawing/2014/main" id="{2774DB23-C046-4A82-96AC-04E817BF7E88}"/>
                  </a:ext>
                </a:extLst>
              </p:cNvPr>
              <p:cNvGrpSpPr/>
              <p:nvPr/>
            </p:nvGrpSpPr>
            <p:grpSpPr>
              <a:xfrm>
                <a:off x="341040" y="3861048"/>
                <a:ext cx="8641918" cy="2321855"/>
                <a:chOff x="203787" y="1641652"/>
                <a:chExt cx="8641918" cy="2616025"/>
              </a:xfrm>
            </p:grpSpPr>
            <p:sp>
              <p:nvSpPr>
                <p:cNvPr id="10" name="圓角矩形 9"/>
                <p:cNvSpPr/>
                <p:nvPr/>
              </p:nvSpPr>
              <p:spPr>
                <a:xfrm>
                  <a:off x="330291" y="1641652"/>
                  <a:ext cx="8424936" cy="831992"/>
                </a:xfrm>
                <a:prstGeom prst="rect">
                  <a:avLst/>
                </a:prstGeom>
                <a:ln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TW" altLang="en-US" sz="2800" dirty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支持學術研究及建置共用研究設施 </a:t>
                  </a:r>
                  <a:r>
                    <a:rPr lang="en-US" altLang="zh-TW" sz="2800" dirty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264.6</a:t>
                  </a:r>
                  <a:r>
                    <a:rPr lang="zh-TW" altLang="en-US" sz="2800" dirty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億</a:t>
                  </a:r>
                  <a:endParaRPr lang="en-US" altLang="zh-TW" sz="2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grpSp>
              <p:nvGrpSpPr>
                <p:cNvPr id="3" name="群組 2">
                  <a:extLst>
                    <a:ext uri="{FF2B5EF4-FFF2-40B4-BE49-F238E27FC236}">
                      <a16:creationId xmlns="" xmlns:a16="http://schemas.microsoft.com/office/drawing/2014/main" id="{0CD0481B-1458-4447-AC11-DB562E40FDA8}"/>
                    </a:ext>
                  </a:extLst>
                </p:cNvPr>
                <p:cNvGrpSpPr/>
                <p:nvPr/>
              </p:nvGrpSpPr>
              <p:grpSpPr>
                <a:xfrm>
                  <a:off x="203787" y="2934021"/>
                  <a:ext cx="8641918" cy="1323656"/>
                  <a:chOff x="203787" y="2934021"/>
                  <a:chExt cx="8641918" cy="1323656"/>
                </a:xfrm>
              </p:grpSpPr>
              <p:sp>
                <p:nvSpPr>
                  <p:cNvPr id="15" name="圓角矩形 9">
                    <a:extLst>
                      <a:ext uri="{FF2B5EF4-FFF2-40B4-BE49-F238E27FC236}">
                        <a16:creationId xmlns="" xmlns:a16="http://schemas.microsoft.com/office/drawing/2014/main" id="{1B44DAE6-479A-4882-98BD-EB5023E7B2FC}"/>
                      </a:ext>
                    </a:extLst>
                  </p:cNvPr>
                  <p:cNvSpPr/>
                  <p:nvPr/>
                </p:nvSpPr>
                <p:spPr>
                  <a:xfrm>
                    <a:off x="1931979" y="2934021"/>
                    <a:ext cx="1653471" cy="1259583"/>
                  </a:xfrm>
                  <a:prstGeom prst="roundRect">
                    <a:avLst/>
                  </a:prstGeom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工程技術領域各學門</a:t>
                    </a:r>
                  </a:p>
                </p:txBody>
              </p:sp>
              <p:sp>
                <p:nvSpPr>
                  <p:cNvPr id="16" name="圓角矩形 9">
                    <a:extLst>
                      <a:ext uri="{FF2B5EF4-FFF2-40B4-BE49-F238E27FC236}">
                        <a16:creationId xmlns="" xmlns:a16="http://schemas.microsoft.com/office/drawing/2014/main" id="{5757C0AA-3FE7-406F-93A5-C3F6C7783091}"/>
                      </a:ext>
                    </a:extLst>
                  </p:cNvPr>
                  <p:cNvSpPr/>
                  <p:nvPr/>
                </p:nvSpPr>
                <p:spPr>
                  <a:xfrm>
                    <a:off x="3761247" y="2959412"/>
                    <a:ext cx="1653471" cy="1257475"/>
                  </a:xfrm>
                  <a:prstGeom prst="roundRect">
                    <a:avLst/>
                  </a:prstGeom>
                </p:spPr>
                <p:style>
                  <a:lnRef idx="2">
                    <a:schemeClr val="accent4"/>
                  </a:lnRef>
                  <a:fillRef idx="1">
                    <a:schemeClr val="lt1"/>
                  </a:fillRef>
                  <a:effectRef idx="0">
                    <a:schemeClr val="accent4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生物醫農領域各學門</a:t>
                    </a:r>
                  </a:p>
                </p:txBody>
              </p:sp>
              <p:sp>
                <p:nvSpPr>
                  <p:cNvPr id="17" name="圓角矩形 9">
                    <a:extLst>
                      <a:ext uri="{FF2B5EF4-FFF2-40B4-BE49-F238E27FC236}">
                        <a16:creationId xmlns="" xmlns:a16="http://schemas.microsoft.com/office/drawing/2014/main" id="{810EE340-633F-42C9-B36D-B5137941A9C6}"/>
                      </a:ext>
                    </a:extLst>
                  </p:cNvPr>
                  <p:cNvSpPr/>
                  <p:nvPr/>
                </p:nvSpPr>
                <p:spPr>
                  <a:xfrm>
                    <a:off x="5553562" y="2969478"/>
                    <a:ext cx="1653471" cy="1270709"/>
                  </a:xfrm>
                  <a:prstGeom prst="roundRect">
                    <a:avLst/>
                  </a:prstGeom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人文及社會科學領域各學門</a:t>
                    </a:r>
                  </a:p>
                </p:txBody>
              </p:sp>
              <p:sp>
                <p:nvSpPr>
                  <p:cNvPr id="18" name="圓角矩形 9">
                    <a:extLst>
                      <a:ext uri="{FF2B5EF4-FFF2-40B4-BE49-F238E27FC236}">
                        <a16:creationId xmlns="" xmlns:a16="http://schemas.microsoft.com/office/drawing/2014/main" id="{C4EFC2CE-76B3-4AC4-AB89-2B20444712F5}"/>
                      </a:ext>
                    </a:extLst>
                  </p:cNvPr>
                  <p:cNvSpPr/>
                  <p:nvPr/>
                </p:nvSpPr>
                <p:spPr>
                  <a:xfrm>
                    <a:off x="7318707" y="2967558"/>
                    <a:ext cx="1526998" cy="1290119"/>
                  </a:xfrm>
                  <a:prstGeom prst="roundRect">
                    <a:avLst/>
                  </a:prstGeom>
                  <a:ln>
                    <a:solidFill>
                      <a:srgbClr val="7030A0"/>
                    </a:solidFill>
                  </a:ln>
                </p:spPr>
                <p:style>
                  <a:lnRef idx="2">
                    <a:schemeClr val="accent3"/>
                  </a:lnRef>
                  <a:fillRef idx="1">
                    <a:schemeClr val="lt1"/>
                  </a:fillRef>
                  <a:effectRef idx="0">
                    <a:schemeClr val="accent3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科學教育發展領域各學門</a:t>
                    </a:r>
                  </a:p>
                </p:txBody>
              </p:sp>
              <p:sp>
                <p:nvSpPr>
                  <p:cNvPr id="14" name="圓角矩形 9">
                    <a:extLst>
                      <a:ext uri="{FF2B5EF4-FFF2-40B4-BE49-F238E27FC236}">
                        <a16:creationId xmlns="" xmlns:a16="http://schemas.microsoft.com/office/drawing/2014/main" id="{2CB9C566-F1C0-4493-AAC6-0D3EA855E97C}"/>
                      </a:ext>
                    </a:extLst>
                  </p:cNvPr>
                  <p:cNvSpPr/>
                  <p:nvPr/>
                </p:nvSpPr>
                <p:spPr>
                  <a:xfrm>
                    <a:off x="203787" y="2934021"/>
                    <a:ext cx="1653471" cy="1259583"/>
                  </a:xfrm>
                  <a:prstGeom prst="roundRect">
                    <a:avLst/>
                  </a:prstGeom>
                </p:spPr>
                <p:style>
                  <a:lnRef idx="2">
                    <a:schemeClr val="accent3"/>
                  </a:lnRef>
                  <a:fillRef idx="1">
                    <a:schemeClr val="lt1"/>
                  </a:fillRef>
                  <a:effectRef idx="0">
                    <a:schemeClr val="accent3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自然科學及永續研究領域各學門</a:t>
                    </a:r>
                  </a:p>
                </p:txBody>
              </p:sp>
            </p:grpSp>
            <p:grpSp>
              <p:nvGrpSpPr>
                <p:cNvPr id="2" name="群組 1">
                  <a:extLst>
                    <a:ext uri="{FF2B5EF4-FFF2-40B4-BE49-F238E27FC236}">
                      <a16:creationId xmlns="" xmlns:a16="http://schemas.microsoft.com/office/drawing/2014/main" id="{0BAFA33A-E95A-4D81-8A75-6C1CA38AE7A0}"/>
                    </a:ext>
                  </a:extLst>
                </p:cNvPr>
                <p:cNvGrpSpPr/>
                <p:nvPr/>
              </p:nvGrpSpPr>
              <p:grpSpPr>
                <a:xfrm>
                  <a:off x="1258542" y="2636124"/>
                  <a:ext cx="6805194" cy="297897"/>
                  <a:chOff x="1258542" y="2636124"/>
                  <a:chExt cx="6805194" cy="297897"/>
                </a:xfrm>
              </p:grpSpPr>
              <p:cxnSp>
                <p:nvCxnSpPr>
                  <p:cNvPr id="20" name="直線接點 19">
                    <a:extLst>
                      <a:ext uri="{FF2B5EF4-FFF2-40B4-BE49-F238E27FC236}">
                        <a16:creationId xmlns="" xmlns:a16="http://schemas.microsoft.com/office/drawing/2014/main" id="{14E622F4-1D09-4702-A6C7-8203AA26043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296607" y="2636124"/>
                    <a:ext cx="0" cy="297897"/>
                  </a:xfrm>
                  <a:prstGeom prst="line">
                    <a:avLst/>
                  </a:prstGeom>
                  <a:ln w="762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線接點 23">
                    <a:extLst>
                      <a:ext uri="{FF2B5EF4-FFF2-40B4-BE49-F238E27FC236}">
                        <a16:creationId xmlns="" xmlns:a16="http://schemas.microsoft.com/office/drawing/2014/main" id="{4BB1EB8C-2D5C-4960-9A4C-31FF515908E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770710" y="2636124"/>
                    <a:ext cx="0" cy="297897"/>
                  </a:xfrm>
                  <a:prstGeom prst="line">
                    <a:avLst/>
                  </a:prstGeom>
                  <a:ln w="762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線接點 25">
                    <a:extLst>
                      <a:ext uri="{FF2B5EF4-FFF2-40B4-BE49-F238E27FC236}">
                        <a16:creationId xmlns="" xmlns:a16="http://schemas.microsoft.com/office/drawing/2014/main" id="{6C9F4CDC-9DC1-476C-9E91-B36A0BC472A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1258542" y="2648287"/>
                    <a:ext cx="6805194" cy="32759"/>
                  </a:xfrm>
                  <a:prstGeom prst="line">
                    <a:avLst/>
                  </a:prstGeom>
                  <a:ln w="762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41" name="直線接點 40">
                <a:extLst>
                  <a:ext uri="{FF2B5EF4-FFF2-40B4-BE49-F238E27FC236}">
                    <a16:creationId xmlns="" xmlns:a16="http://schemas.microsoft.com/office/drawing/2014/main" id="{7CB84A60-127F-4F08-B798-03F995771C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94803" y="4576475"/>
                <a:ext cx="0" cy="451598"/>
              </a:xfrm>
              <a:prstGeom prst="line">
                <a:avLst/>
              </a:prstGeom>
              <a:ln w="762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線接點 41">
                <a:extLst>
                  <a:ext uri="{FF2B5EF4-FFF2-40B4-BE49-F238E27FC236}">
                    <a16:creationId xmlns="" xmlns:a16="http://schemas.microsoft.com/office/drawing/2014/main" id="{B516BDD9-0F45-49DE-B8CB-28A319FF2F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49193" y="4776374"/>
                <a:ext cx="0" cy="264399"/>
              </a:xfrm>
              <a:prstGeom prst="line">
                <a:avLst/>
              </a:prstGeom>
              <a:ln w="762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線接點 42">
                <a:extLst>
                  <a:ext uri="{FF2B5EF4-FFF2-40B4-BE49-F238E27FC236}">
                    <a16:creationId xmlns="" xmlns:a16="http://schemas.microsoft.com/office/drawing/2014/main" id="{C38C0407-DA0D-4855-9286-3A40FAFB8C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61382" y="4769524"/>
                <a:ext cx="0" cy="264399"/>
              </a:xfrm>
              <a:prstGeom prst="line">
                <a:avLst/>
              </a:prstGeom>
              <a:ln w="762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矩形 4"/>
            <p:cNvSpPr/>
            <p:nvPr/>
          </p:nvSpPr>
          <p:spPr>
            <a:xfrm>
              <a:off x="467544" y="1025153"/>
              <a:ext cx="8424936" cy="523220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科技總預算：</a:t>
              </a:r>
              <a:r>
                <a:rPr lang="en-US" altLang="zh-TW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1,168</a:t>
              </a:r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</a:t>
              </a:r>
              <a:endParaRPr lang="zh-TW" altLang="en-US" sz="2800" baseline="-2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9" name="直線接點 8"/>
            <p:cNvCxnSpPr>
              <a:cxnSpLocks/>
              <a:stCxn id="27" idx="3"/>
            </p:cNvCxnSpPr>
            <p:nvPr/>
          </p:nvCxnSpPr>
          <p:spPr>
            <a:xfrm>
              <a:off x="4355976" y="1987793"/>
              <a:ext cx="0" cy="649119"/>
            </a:xfrm>
            <a:prstGeom prst="line">
              <a:avLst/>
            </a:prstGeom>
            <a:ln w="28575">
              <a:solidFill>
                <a:srgbClr val="BA8017"/>
              </a:solidFill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2" name="直線接點 31"/>
            <p:cNvCxnSpPr>
              <a:cxnSpLocks/>
            </p:cNvCxnSpPr>
            <p:nvPr/>
          </p:nvCxnSpPr>
          <p:spPr>
            <a:xfrm>
              <a:off x="467542" y="2295181"/>
              <a:ext cx="1" cy="350279"/>
            </a:xfrm>
            <a:prstGeom prst="line">
              <a:avLst/>
            </a:prstGeom>
            <a:ln w="28575">
              <a:solidFill>
                <a:srgbClr val="BA8017"/>
              </a:solidFill>
            </a:ln>
            <a:effectLst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3" name="直線接點 32"/>
            <p:cNvCxnSpPr/>
            <p:nvPr/>
          </p:nvCxnSpPr>
          <p:spPr>
            <a:xfrm flipH="1">
              <a:off x="467544" y="3465003"/>
              <a:ext cx="878" cy="732247"/>
            </a:xfrm>
            <a:prstGeom prst="line">
              <a:avLst/>
            </a:prstGeom>
            <a:ln w="28575">
              <a:solidFill>
                <a:srgbClr val="65903B"/>
              </a:solidFill>
            </a:ln>
            <a:effectLst/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" name="直線接點 18"/>
            <p:cNvCxnSpPr>
              <a:cxnSpLocks/>
            </p:cNvCxnSpPr>
            <p:nvPr/>
          </p:nvCxnSpPr>
          <p:spPr>
            <a:xfrm>
              <a:off x="2699792" y="3573014"/>
              <a:ext cx="6192688" cy="290592"/>
            </a:xfrm>
            <a:prstGeom prst="line">
              <a:avLst/>
            </a:prstGeom>
            <a:ln w="19050">
              <a:solidFill>
                <a:srgbClr val="659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3B60E6F-D357-445B-B115-7523A2D72698}"/>
              </a:ext>
            </a:extLst>
          </p:cNvPr>
          <p:cNvSpPr/>
          <p:nvPr/>
        </p:nvSpPr>
        <p:spPr>
          <a:xfrm>
            <a:off x="649458" y="6143986"/>
            <a:ext cx="81627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None/>
            </a:pP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78295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>
                <a:solidFill>
                  <a:schemeClr val="tx2"/>
                </a:solidFill>
              </a:rPr>
              <a:t>近三年專題研究計畫相關統計</a:t>
            </a:r>
          </a:p>
        </p:txBody>
      </p:sp>
      <p:sp>
        <p:nvSpPr>
          <p:cNvPr id="13" name="投影片編號版面配置區 12">
            <a:extLst>
              <a:ext uri="{FF2B5EF4-FFF2-40B4-BE49-F238E27FC236}">
                <a16:creationId xmlns="" xmlns:a16="http://schemas.microsoft.com/office/drawing/2014/main" id="{FBACB235-B1B3-4D97-9C0B-BD5928909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10" name="Rectangle 74">
            <a:extLst>
              <a:ext uri="{FF2B5EF4-FFF2-40B4-BE49-F238E27FC236}">
                <a16:creationId xmlns="" xmlns:a16="http://schemas.microsoft.com/office/drawing/2014/main" id="{DBF1DA7F-EE1D-43C7-BC22-36C9B67F6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64" y="5939946"/>
            <a:ext cx="88159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9588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37795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79705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21615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6733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31305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5877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40449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indent="-252000">
              <a:spcBef>
                <a:spcPts val="0"/>
              </a:spcBef>
              <a:buNone/>
            </a:pP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備註：</a:t>
            </a:r>
          </a:p>
          <a:p>
            <a:pPr marL="0" indent="-252000">
              <a:spcBef>
                <a:spcPts val="0"/>
              </a:spcBef>
              <a:buNone/>
            </a:pP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統計資料來源：本部內部資訊入口網之業務統計資料庫。</a:t>
            </a:r>
          </a:p>
          <a:p>
            <a:pPr marL="0" indent="-252000">
              <a:spcBef>
                <a:spcPts val="0"/>
              </a:spcBef>
              <a:buNone/>
            </a:pP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資料檢索日期：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28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日。</a:t>
            </a:r>
          </a:p>
          <a:p>
            <a:pPr marL="0" indent="-252000">
              <a:spcBef>
                <a:spcPts val="0"/>
              </a:spcBef>
              <a:buNone/>
            </a:pP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統計範圍：本部專題研究計畫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研究案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="" xmlns:a16="http://schemas.microsoft.com/office/drawing/2014/main" id="{92D4C23E-7D30-4421-A9AA-1EB2CED391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619895"/>
              </p:ext>
            </p:extLst>
          </p:nvPr>
        </p:nvGraphicFramePr>
        <p:xfrm>
          <a:off x="356945" y="980728"/>
          <a:ext cx="8483740" cy="478439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48374">
                  <a:extLst>
                    <a:ext uri="{9D8B030D-6E8A-4147-A177-3AD203B41FA5}">
                      <a16:colId xmlns="" xmlns:a16="http://schemas.microsoft.com/office/drawing/2014/main" val="1115338091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4165518331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2713243481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599065172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39707719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046617619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161625135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311324208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3748477018"/>
                    </a:ext>
                  </a:extLst>
                </a:gridCol>
                <a:gridCol w="848374">
                  <a:extLst>
                    <a:ext uri="{9D8B030D-6E8A-4147-A177-3AD203B41FA5}">
                      <a16:colId xmlns="" xmlns:a16="http://schemas.microsoft.com/office/drawing/2014/main" val="154361216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7823" marR="7823" marT="78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en-US" altLang="zh-TW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en-US" altLang="zh-TW" sz="2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FF99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r>
                        <a:rPr lang="zh-TW" altLang="en-US" sz="20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6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統計至</a:t>
                      </a:r>
                      <a:r>
                        <a:rPr lang="en-US" altLang="zh-TW" sz="16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月底</a:t>
                      </a:r>
                      <a:r>
                        <a:rPr lang="en-US" altLang="zh-TW" sz="1600" b="1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5255208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司別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核定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通過率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%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核定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通過率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%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核定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件數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通過率</a:t>
                      </a:r>
                      <a:endParaRPr lang="en-US" altLang="zh-TW" sz="180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%</a:t>
                      </a:r>
                      <a:endParaRPr lang="zh-TW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44809481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3,268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1,865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57.07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3,584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2,087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58.23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1,974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55.34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extLst>
                  <a:ext uri="{0D108BD9-81ED-4DB2-BD59-A6C34878D82A}">
                    <a16:rowId xmlns="" xmlns:a16="http://schemas.microsoft.com/office/drawing/2014/main" val="3578715389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9,904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4,849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48.96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9,499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4,719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49.68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9,317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4,354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46.73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63323068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生科司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5,966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2,807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47.05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6,008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2,765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46.02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5,906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2,595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43.94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extLst>
                  <a:ext uri="{0D108BD9-81ED-4DB2-BD59-A6C34878D82A}">
                    <a16:rowId xmlns="" xmlns:a16="http://schemas.microsoft.com/office/drawing/2014/main" val="2193065151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人文司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7,853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3,553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45.24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7,660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3,460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45.17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7,717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3,431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44.46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0527745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科國司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987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48.73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999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495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49.55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1,031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43.94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/>
                </a:tc>
                <a:extLst>
                  <a:ext uri="{0D108BD9-81ED-4DB2-BD59-A6C34878D82A}">
                    <a16:rowId xmlns="" xmlns:a16="http://schemas.microsoft.com/office/drawing/2014/main" val="492203738"/>
                  </a:ext>
                </a:extLst>
              </a:tr>
              <a:tr h="5933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27,978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13,555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48.45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27,750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13,526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48.74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27,538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12,807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46.51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823" marR="7823" marT="7823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62609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354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7</a:t>
            </a:fld>
            <a:endParaRPr lang="en-US" altLang="zh-TW"/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8F40D74D-8802-4C62-92B9-B825AC8FA8E6}"/>
              </a:ext>
            </a:extLst>
          </p:cNvPr>
          <p:cNvSpPr txBox="1"/>
          <p:nvPr/>
        </p:nvSpPr>
        <p:spPr>
          <a:xfrm>
            <a:off x="2123728" y="2564904"/>
            <a:ext cx="5472608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基礎研究願景及我國科研經費概況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科技部研究計畫經費審查作業說明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今年起相關改革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6566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AF91E-0DD1-44BB-8EEF-9D431C5D07C3}" type="slidenum">
              <a:rPr lang="zh-TW" altLang="en-US" smtClean="0"/>
              <a:pPr/>
              <a:t>8</a:t>
            </a:fld>
            <a:endParaRPr lang="zh-TW" altLang="en-US"/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484770561"/>
              </p:ext>
            </p:extLst>
          </p:nvPr>
        </p:nvGraphicFramePr>
        <p:xfrm>
          <a:off x="583885" y="2036873"/>
          <a:ext cx="8202048" cy="3624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圓角矩形 9"/>
          <p:cNvSpPr/>
          <p:nvPr/>
        </p:nvSpPr>
        <p:spPr>
          <a:xfrm>
            <a:off x="2793966" y="994761"/>
            <a:ext cx="3781885" cy="83199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現行審查機制</a:t>
            </a:r>
          </a:p>
        </p:txBody>
      </p:sp>
      <p:sp>
        <p:nvSpPr>
          <p:cNvPr id="12" name="矩形 11"/>
          <p:cNvSpPr/>
          <p:nvPr/>
        </p:nvSpPr>
        <p:spPr>
          <a:xfrm>
            <a:off x="755576" y="6187225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註：依據「科技部研究計畫審查機制及審查委員遴選作業要點」辦理。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Text Box 1"/>
          <p:cNvSpPr txBox="1">
            <a:spLocks noChangeArrowheads="1"/>
          </p:cNvSpPr>
          <p:nvPr/>
        </p:nvSpPr>
        <p:spPr bwMode="auto">
          <a:xfrm>
            <a:off x="20091" y="0"/>
            <a:ext cx="9144000" cy="8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>
                <a:solidFill>
                  <a:schemeClr val="tx2"/>
                </a:solidFill>
              </a:rPr>
              <a:t>科技部研究計畫經費審查作業說明</a:t>
            </a:r>
            <a:r>
              <a:rPr lang="en-US" altLang="zh-TW" sz="3200" b="1" dirty="0">
                <a:solidFill>
                  <a:schemeClr val="tx2"/>
                </a:solidFill>
              </a:rPr>
              <a:t>-</a:t>
            </a:r>
            <a:r>
              <a:rPr lang="zh-TW" altLang="en-US" sz="3200" b="1" dirty="0">
                <a:solidFill>
                  <a:schemeClr val="tx2"/>
                </a:solidFill>
              </a:rPr>
              <a:t>審查流程</a:t>
            </a:r>
          </a:p>
        </p:txBody>
      </p:sp>
    </p:spTree>
    <p:extLst>
      <p:ext uri="{BB962C8B-B14F-4D97-AF65-F5344CB8AC3E}">
        <p14:creationId xmlns:p14="http://schemas.microsoft.com/office/powerpoint/2010/main" val="2182321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9</a:t>
            </a:fld>
            <a:endParaRPr lang="en-US" altLang="zh-TW"/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8F40D74D-8802-4C62-92B9-B825AC8FA8E6}"/>
              </a:ext>
            </a:extLst>
          </p:cNvPr>
          <p:cNvSpPr txBox="1"/>
          <p:nvPr/>
        </p:nvSpPr>
        <p:spPr>
          <a:xfrm>
            <a:off x="2123728" y="2564904"/>
            <a:ext cx="5472608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基礎研究願景及我國科研經費概況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年起相關改革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今年起相關改革</a:t>
            </a:r>
            <a:endParaRPr lang="en-US" altLang="zh-TW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0433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10</a:t>
            </a:fld>
            <a:endParaRPr lang="en-US" altLang="zh-TW"/>
          </a:p>
        </p:txBody>
      </p:sp>
      <p:sp>
        <p:nvSpPr>
          <p:cNvPr id="6" name="矩形 5"/>
          <p:cNvSpPr/>
          <p:nvPr/>
        </p:nvSpPr>
        <p:spPr>
          <a:xfrm>
            <a:off x="3039208" y="260648"/>
            <a:ext cx="33826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TW" sz="32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106</a:t>
            </a:r>
            <a:r>
              <a:rPr lang="zh-TW" altLang="en-US" sz="32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年起相關改革</a:t>
            </a:r>
            <a:endParaRPr lang="en-US" altLang="zh-TW" sz="3200" b="1" dirty="0">
              <a:solidFill>
                <a:schemeClr val="tx2"/>
              </a:solidFill>
              <a:latin typeface="微軟正黑體" pitchFamily="32" charset="-120"/>
              <a:ea typeface="微軟正黑體" pitchFamily="32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8F40D74D-8802-4C62-92B9-B825AC8FA8E6}"/>
              </a:ext>
            </a:extLst>
          </p:cNvPr>
          <p:cNvSpPr txBox="1"/>
          <p:nvPr/>
        </p:nvSpPr>
        <p:spPr>
          <a:xfrm>
            <a:off x="539552" y="1484784"/>
            <a:ext cx="8136904" cy="459700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重視研究主題原創性、研究目標之產出成果效益</a:t>
            </a:r>
            <a:endParaRPr lang="en-US" altLang="zh-TW" sz="22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強化審查機制，鼓勵原創性及實務應用計畫</a:t>
            </a:r>
            <a:endParaRPr lang="en-US" altLang="zh-TW" sz="22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調整審查委員遴選機制，主動公開審查委員名單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增設新興領域學門，預留經費鼓勵突破現有框架的研究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鼓勵新進學者提出多年期研究計畫，給予長期的經費資助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補助資源管控，對執行重大政策性專案計畫加以限制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重新定義傑出研究獎內涵，強化科研成果的社會效益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舉辦審查人講習會，凝聚學術審查共識</a:t>
            </a:r>
            <a:endParaRPr lang="en-US" altLang="zh-TW" sz="22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DD4D4382-9D6F-4231-B9FF-5DF409D8DFB4}"/>
              </a:ext>
            </a:extLst>
          </p:cNvPr>
          <p:cNvSpPr/>
          <p:nvPr/>
        </p:nvSpPr>
        <p:spPr>
          <a:xfrm>
            <a:off x="6516216" y="6364485"/>
            <a:ext cx="18341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TW" altLang="en-US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截至</a:t>
            </a:r>
            <a:r>
              <a:rPr lang="en-US" altLang="zh-TW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106</a:t>
            </a:r>
            <a:r>
              <a:rPr lang="zh-TW" altLang="en-US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年</a:t>
            </a:r>
            <a:r>
              <a:rPr lang="en-US" altLang="zh-TW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10</a:t>
            </a:r>
            <a:r>
              <a:rPr lang="zh-TW" altLang="en-US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月</a:t>
            </a:r>
            <a:r>
              <a:rPr lang="en-US" altLang="zh-TW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31</a:t>
            </a:r>
            <a:r>
              <a:rPr lang="zh-TW" altLang="en-US" sz="14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日</a:t>
            </a:r>
            <a:endParaRPr lang="en-US" altLang="zh-TW" sz="1400" b="1" dirty="0">
              <a:solidFill>
                <a:schemeClr val="tx2"/>
              </a:solidFill>
              <a:latin typeface="微軟正黑體" pitchFamily="32" charset="-120"/>
              <a:ea typeface="微軟正黑體" pitchFamily="3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55584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20272" y="6520259"/>
            <a:ext cx="2133600" cy="365125"/>
          </a:xfrm>
        </p:spPr>
        <p:txBody>
          <a:bodyPr/>
          <a:lstStyle/>
          <a:p>
            <a:pPr>
              <a:defRPr/>
            </a:pPr>
            <a:fld id="{D2BBAE73-2B69-4BE9-823C-26BD5111C3C8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sp>
        <p:nvSpPr>
          <p:cNvPr id="22" name="標題 1"/>
          <p:cNvSpPr txBox="1">
            <a:spLocks/>
          </p:cNvSpPr>
          <p:nvPr/>
        </p:nvSpPr>
        <p:spPr>
          <a:xfrm>
            <a:off x="1064820" y="112091"/>
            <a:ext cx="7699064" cy="82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TW" sz="32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2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重視原創性及研究目標之產出成果效益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="" xmlns:a16="http://schemas.microsoft.com/office/drawing/2014/main" id="{679BED23-957A-4303-B914-811738691124}"/>
              </a:ext>
            </a:extLst>
          </p:cNvPr>
          <p:cNvGrpSpPr/>
          <p:nvPr/>
        </p:nvGrpSpPr>
        <p:grpSpPr>
          <a:xfrm>
            <a:off x="1627538" y="4540206"/>
            <a:ext cx="6629327" cy="344536"/>
            <a:chOff x="2277120" y="762784"/>
            <a:chExt cx="6629327" cy="1763537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A533D10A-B117-43B1-A795-6AD302A1F0E4}"/>
                </a:ext>
              </a:extLst>
            </p:cNvPr>
            <p:cNvSpPr/>
            <p:nvPr/>
          </p:nvSpPr>
          <p:spPr>
            <a:xfrm>
              <a:off x="2277120" y="762784"/>
              <a:ext cx="6143317" cy="42619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934A6BCD-75A5-4BAB-9317-5A1618C68A31}"/>
                </a:ext>
              </a:extLst>
            </p:cNvPr>
            <p:cNvSpPr/>
            <p:nvPr/>
          </p:nvSpPr>
          <p:spPr>
            <a:xfrm>
              <a:off x="2763130" y="2100126"/>
              <a:ext cx="6143317" cy="4261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defTabSz="8890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2800" b="1" u="sng" dirty="0">
                  <a:solidFill>
                    <a:schemeClr val="bg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重視研究目標之產出成果效益</a:t>
              </a:r>
              <a:endParaRPr lang="zh-TW" altLang="en-US" sz="2800" u="sng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8" name="群組 27">
            <a:extLst>
              <a:ext uri="{FF2B5EF4-FFF2-40B4-BE49-F238E27FC236}">
                <a16:creationId xmlns="" xmlns:a16="http://schemas.microsoft.com/office/drawing/2014/main" id="{FAB57263-D7A6-4B91-ADDE-30646BB8A8F1}"/>
              </a:ext>
            </a:extLst>
          </p:cNvPr>
          <p:cNvGrpSpPr/>
          <p:nvPr/>
        </p:nvGrpSpPr>
        <p:grpSpPr>
          <a:xfrm>
            <a:off x="2123728" y="4381045"/>
            <a:ext cx="6640156" cy="2139214"/>
            <a:chOff x="180341" y="1099495"/>
            <a:chExt cx="8443284" cy="2053903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F2904CAA-7FC8-45B9-92BE-755201BDF869}"/>
                </a:ext>
              </a:extLst>
            </p:cNvPr>
            <p:cNvSpPr/>
            <p:nvPr/>
          </p:nvSpPr>
          <p:spPr>
            <a:xfrm>
              <a:off x="520375" y="1099495"/>
              <a:ext cx="8103250" cy="1391107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矩形: 圓角 30">
              <a:extLst>
                <a:ext uri="{FF2B5EF4-FFF2-40B4-BE49-F238E27FC236}">
                  <a16:creationId xmlns="" xmlns:a16="http://schemas.microsoft.com/office/drawing/2014/main" id="{6E659BA4-C2EF-4D94-8979-17A18D5E7017}"/>
                </a:ext>
              </a:extLst>
            </p:cNvPr>
            <p:cNvSpPr/>
            <p:nvPr/>
          </p:nvSpPr>
          <p:spPr>
            <a:xfrm>
              <a:off x="180341" y="1640087"/>
              <a:ext cx="8103248" cy="1513311"/>
            </a:xfrm>
            <a:prstGeom prst="roundRect">
              <a:avLst/>
            </a:prstGeom>
            <a:ln w="57150">
              <a:solidFill>
                <a:srgbClr val="FFC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34290" tIns="108000" rIns="34290" bIns="34290" numCol="1" spcCol="1270" anchor="t" anchorCtr="0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dirty="0">
                  <a:solidFill>
                    <a:schemeClr val="bg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確保研究成果之具體產出與擴散效應，突顯學術研究的「外部公益性」，以期對學術創新、經濟發展、社會民生有所貢獻，強化研究成果的多元價值與學術影響力。</a:t>
              </a:r>
            </a:p>
          </p:txBody>
        </p:sp>
      </p:grpSp>
      <p:grpSp>
        <p:nvGrpSpPr>
          <p:cNvPr id="32" name="群組 31">
            <a:extLst>
              <a:ext uri="{FF2B5EF4-FFF2-40B4-BE49-F238E27FC236}">
                <a16:creationId xmlns="" xmlns:a16="http://schemas.microsoft.com/office/drawing/2014/main" id="{B2BDA1CA-004F-4243-AA36-D10DD1CDA4D4}"/>
              </a:ext>
            </a:extLst>
          </p:cNvPr>
          <p:cNvGrpSpPr/>
          <p:nvPr/>
        </p:nvGrpSpPr>
        <p:grpSpPr>
          <a:xfrm>
            <a:off x="349770" y="4884742"/>
            <a:ext cx="1512000" cy="1512000"/>
            <a:chOff x="666496" y="2161464"/>
            <a:chExt cx="1904274" cy="1904274"/>
          </a:xfrm>
          <a:solidFill>
            <a:srgbClr val="FF9933"/>
          </a:solidFill>
        </p:grpSpPr>
        <p:sp>
          <p:nvSpPr>
            <p:cNvPr id="33" name=" 3">
              <a:extLst>
                <a:ext uri="{FF2B5EF4-FFF2-40B4-BE49-F238E27FC236}">
                  <a16:creationId xmlns="" xmlns:a16="http://schemas.microsoft.com/office/drawing/2014/main" id="{77ED4634-C0B2-428D-84D3-5C22DF7D0269}"/>
                </a:ext>
              </a:extLst>
            </p:cNvPr>
            <p:cNvSpPr/>
            <p:nvPr/>
          </p:nvSpPr>
          <p:spPr>
            <a:xfrm>
              <a:off x="666496" y="2161464"/>
              <a:ext cx="1904274" cy="1904274"/>
            </a:xfrm>
            <a:prstGeom prst="gear6">
              <a:avLst/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 4">
              <a:extLst>
                <a:ext uri="{FF2B5EF4-FFF2-40B4-BE49-F238E27FC236}">
                  <a16:creationId xmlns="" xmlns:a16="http://schemas.microsoft.com/office/drawing/2014/main" id="{DED1B3C4-0954-4595-BE46-687BFCDA9431}"/>
                </a:ext>
              </a:extLst>
            </p:cNvPr>
            <p:cNvSpPr/>
            <p:nvPr/>
          </p:nvSpPr>
          <p:spPr>
            <a:xfrm>
              <a:off x="1183215" y="2643769"/>
              <a:ext cx="909931" cy="939664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3020" tIns="33020" rIns="33020" bIns="3302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400" b="1" dirty="0"/>
                <a:t>成果效益</a:t>
              </a:r>
              <a:endParaRPr lang="zh-TW" altLang="en-US" sz="2400" b="1" kern="1200" dirty="0"/>
            </a:p>
          </p:txBody>
        </p:sp>
      </p:grpSp>
      <p:grpSp>
        <p:nvGrpSpPr>
          <p:cNvPr id="36" name="群組 35">
            <a:extLst>
              <a:ext uri="{FF2B5EF4-FFF2-40B4-BE49-F238E27FC236}">
                <a16:creationId xmlns="" xmlns:a16="http://schemas.microsoft.com/office/drawing/2014/main" id="{0C921F9D-4B32-4C30-80E8-4D74C410ED43}"/>
              </a:ext>
            </a:extLst>
          </p:cNvPr>
          <p:cNvGrpSpPr/>
          <p:nvPr/>
        </p:nvGrpSpPr>
        <p:grpSpPr>
          <a:xfrm>
            <a:off x="1485550" y="953853"/>
            <a:ext cx="6781495" cy="1735827"/>
            <a:chOff x="2277120" y="762784"/>
            <a:chExt cx="6781495" cy="1735827"/>
          </a:xfrm>
        </p:grpSpPr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14A777DB-38B6-4F90-B801-6F55D1C631AC}"/>
                </a:ext>
              </a:extLst>
            </p:cNvPr>
            <p:cNvSpPr/>
            <p:nvPr/>
          </p:nvSpPr>
          <p:spPr>
            <a:xfrm>
              <a:off x="2277120" y="762784"/>
              <a:ext cx="6143317" cy="42619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74F9026E-430C-497B-9EB5-1E454D506C59}"/>
                </a:ext>
              </a:extLst>
            </p:cNvPr>
            <p:cNvSpPr/>
            <p:nvPr/>
          </p:nvSpPr>
          <p:spPr>
            <a:xfrm>
              <a:off x="2915298" y="2072416"/>
              <a:ext cx="6143317" cy="4261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b" anchorCtr="0">
              <a:noAutofit/>
            </a:bodyPr>
            <a:lstStyle/>
            <a:p>
              <a:pPr lvl="0" defTabSz="8890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2800" b="1" u="sng" dirty="0">
                  <a:solidFill>
                    <a:schemeClr val="bg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強調研究主題之原創性</a:t>
              </a:r>
              <a:endParaRPr lang="zh-TW" altLang="en-US" sz="2800" u="sng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9CD77F2-E301-4EE4-9CF4-9BDA9A14BD06}"/>
              </a:ext>
            </a:extLst>
          </p:cNvPr>
          <p:cNvSpPr/>
          <p:nvPr/>
        </p:nvSpPr>
        <p:spPr>
          <a:xfrm>
            <a:off x="549732" y="1015202"/>
            <a:ext cx="8214152" cy="10810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800100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為鼓勵學術研究之原創性及多元價值，</a:t>
            </a:r>
            <a:r>
              <a:rPr lang="zh-TW" altLang="en-US" sz="28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將原創性及成果效益納入審查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，引導計畫主持人朝兩方向發展：</a:t>
            </a:r>
            <a:endParaRPr lang="en-US" altLang="zh-TW" sz="2800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40" name="群組 39">
            <a:extLst>
              <a:ext uri="{FF2B5EF4-FFF2-40B4-BE49-F238E27FC236}">
                <a16:creationId xmlns="" xmlns:a16="http://schemas.microsoft.com/office/drawing/2014/main" id="{2695575E-FEEE-4127-8A92-C1DEAD4FCDA6}"/>
              </a:ext>
            </a:extLst>
          </p:cNvPr>
          <p:cNvGrpSpPr/>
          <p:nvPr/>
        </p:nvGrpSpPr>
        <p:grpSpPr>
          <a:xfrm rot="20849694">
            <a:off x="332005" y="2523506"/>
            <a:ext cx="1512000" cy="1512000"/>
            <a:chOff x="2935448" y="974152"/>
            <a:chExt cx="1655990" cy="1525851"/>
          </a:xfr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3500000" scaled="1"/>
            <a:tileRect/>
          </a:gradFill>
        </p:grpSpPr>
        <p:sp>
          <p:nvSpPr>
            <p:cNvPr id="41" name=" 3">
              <a:extLst>
                <a:ext uri="{FF2B5EF4-FFF2-40B4-BE49-F238E27FC236}">
                  <a16:creationId xmlns="" xmlns:a16="http://schemas.microsoft.com/office/drawing/2014/main" id="{F658BB9A-1D07-4462-9013-B605CCB5596E}"/>
                </a:ext>
              </a:extLst>
            </p:cNvPr>
            <p:cNvSpPr/>
            <p:nvPr/>
          </p:nvSpPr>
          <p:spPr>
            <a:xfrm rot="20435286">
              <a:off x="2935448" y="974152"/>
              <a:ext cx="1655990" cy="1525851"/>
            </a:xfrm>
            <a:prstGeom prst="gear6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 4">
              <a:extLst>
                <a:ext uri="{FF2B5EF4-FFF2-40B4-BE49-F238E27FC236}">
                  <a16:creationId xmlns="" xmlns:a16="http://schemas.microsoft.com/office/drawing/2014/main" id="{4894A9CF-1ECD-40C2-B459-BBCB12A3F4F5}"/>
                </a:ext>
              </a:extLst>
            </p:cNvPr>
            <p:cNvSpPr/>
            <p:nvPr/>
          </p:nvSpPr>
          <p:spPr>
            <a:xfrm rot="750306">
              <a:off x="3404807" y="1409983"/>
              <a:ext cx="748442" cy="690288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3020" tIns="33020" rIns="33020" bIns="33020" numCol="1" spcCol="1270" anchor="ctr" anchorCtr="0">
              <a:noAutofit/>
            </a:bodyPr>
            <a:lstStyle/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2400" b="1" dirty="0"/>
                <a:t>原創性</a:t>
              </a:r>
            </a:p>
          </p:txBody>
        </p:sp>
      </p:grpSp>
      <p:sp>
        <p:nvSpPr>
          <p:cNvPr id="3" name="矩形: 圓角 2">
            <a:extLst>
              <a:ext uri="{FF2B5EF4-FFF2-40B4-BE49-F238E27FC236}">
                <a16:creationId xmlns="" xmlns:a16="http://schemas.microsoft.com/office/drawing/2014/main" id="{1D057578-B905-43D3-A427-ACA2E97535CF}"/>
              </a:ext>
            </a:extLst>
          </p:cNvPr>
          <p:cNvSpPr/>
          <p:nvPr/>
        </p:nvSpPr>
        <p:spPr bwMode="gray">
          <a:xfrm>
            <a:off x="2113548" y="2738751"/>
            <a:ext cx="6357318" cy="1464286"/>
          </a:xfrm>
          <a:prstGeom prst="roundRect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just"/>
            <a:r>
              <a:rPr lang="zh-TW" altLang="en-US" dirty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鼓勵研究人員摒棄跟隨式（</a:t>
            </a:r>
            <a:r>
              <a:rPr lang="en-US" altLang="zh-TW" dirty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me too</a:t>
            </a:r>
            <a:r>
              <a:rPr lang="zh-TW" altLang="en-US" dirty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 之研究主題及過分重視論文發表的心態，而應追求計畫研究主題的「原創性」，創造差異化的價值。</a:t>
            </a:r>
            <a:endParaRPr lang="en-US" altLang="zh-TW" dirty="0">
              <a:solidFill>
                <a:schemeClr val="bg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78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20272" y="6520259"/>
            <a:ext cx="2133600" cy="365125"/>
          </a:xfrm>
        </p:spPr>
        <p:txBody>
          <a:bodyPr/>
          <a:lstStyle/>
          <a:p>
            <a:pPr>
              <a:defRPr/>
            </a:pPr>
            <a:fld id="{D2BBAE73-2B69-4BE9-823C-26BD5111C3C8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89" y="1751994"/>
            <a:ext cx="3091894" cy="3478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文字方塊 17"/>
          <p:cNvSpPr txBox="1"/>
          <p:nvPr/>
        </p:nvSpPr>
        <p:spPr>
          <a:xfrm rot="20645438">
            <a:off x="457348" y="3394481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SCI</a:t>
            </a:r>
            <a:endParaRPr lang="zh-TW" altLang="en-US" sz="36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 rot="1183422">
            <a:off x="2196937" y="3379844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SSCI</a:t>
            </a:r>
            <a:endParaRPr lang="zh-TW" altLang="en-US" sz="3200" dirty="0">
              <a:latin typeface="Arial Black" panose="020B0A0402010202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389000" y="4497749"/>
            <a:ext cx="33479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Impact Factor</a:t>
            </a:r>
            <a:endParaRPr lang="zh-TW" altLang="en-US" sz="32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923477" y="1737251"/>
            <a:ext cx="564602" cy="243601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wrap="square" rtlCol="0">
            <a:noAutofit/>
          </a:bodyPr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強化審查機制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4416917" y="1613656"/>
            <a:ext cx="4397018" cy="4147796"/>
          </a:xfrm>
          <a:prstGeom prst="roundRect">
            <a:avLst>
              <a:gd name="adj" fmla="val 7424"/>
            </a:avLst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buFont typeface="+mj-lt"/>
              <a:buAutoNum type="arabi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「研究計畫」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審查表格中納入「研究原創性」、「研究計畫成果產出效益」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等，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強調計畫原創性及實務問題解決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之項次，並賦予相對之配分權重，以引導並突顯研究計畫之應用價值。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/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2"/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「近五年研究表現」之審查項目，納入「實作成果」或「實質貢獻」之細項。</a:t>
            </a:r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/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3"/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向審查委員加強宣導有關學術研究之多元指標及價值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7" name="向右箭號 26"/>
          <p:cNvSpPr/>
          <p:nvPr/>
        </p:nvSpPr>
        <p:spPr>
          <a:xfrm>
            <a:off x="3201302" y="2554326"/>
            <a:ext cx="864096" cy="1088831"/>
          </a:xfrm>
          <a:prstGeom prst="rightArrow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爆炸 1 1"/>
          <p:cNvSpPr/>
          <p:nvPr/>
        </p:nvSpPr>
        <p:spPr>
          <a:xfrm>
            <a:off x="678936" y="1168403"/>
            <a:ext cx="2691800" cy="2103557"/>
          </a:xfrm>
          <a:prstGeom prst="irregularSeal1">
            <a:avLst/>
          </a:prstGeom>
          <a:solidFill>
            <a:schemeClr val="dk1">
              <a:alpha val="50000"/>
            </a:schemeClr>
          </a:solidFill>
          <a:ln w="571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指標僅係衡量工具之一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2" name="標題 1"/>
          <p:cNvSpPr txBox="1">
            <a:spLocks/>
          </p:cNvSpPr>
          <p:nvPr/>
        </p:nvSpPr>
        <p:spPr>
          <a:xfrm>
            <a:off x="954276" y="75141"/>
            <a:ext cx="7434147" cy="82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TW" sz="2800" b="1" dirty="0">
                <a:solidFill>
                  <a:schemeClr val="tx2"/>
                </a:solidFill>
              </a:rPr>
              <a:t>2-1</a:t>
            </a:r>
            <a:r>
              <a:rPr lang="zh-TW" altLang="en-US" sz="2800" b="1" dirty="0">
                <a:solidFill>
                  <a:schemeClr val="tx2"/>
                </a:solidFill>
              </a:rPr>
              <a:t> 強化審查機制，鼓勵原創及實務應用計畫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="" xmlns:a16="http://schemas.microsoft.com/office/drawing/2014/main" id="{51EC2830-E87D-4579-A4C9-FFF976293D7E}"/>
              </a:ext>
            </a:extLst>
          </p:cNvPr>
          <p:cNvSpPr txBox="1"/>
          <p:nvPr/>
        </p:nvSpPr>
        <p:spPr>
          <a:xfrm rot="19658950">
            <a:off x="1538004" y="3932531"/>
            <a:ext cx="641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EI</a:t>
            </a:r>
            <a:endParaRPr lang="zh-TW" altLang="en-US" sz="32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317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20272" y="6520259"/>
            <a:ext cx="2133600" cy="365125"/>
          </a:xfrm>
        </p:spPr>
        <p:txBody>
          <a:bodyPr/>
          <a:lstStyle/>
          <a:p>
            <a:pPr>
              <a:defRPr/>
            </a:pPr>
            <a:fld id="{D2BBAE73-2B69-4BE9-823C-26BD5111C3C8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19" y="1816741"/>
            <a:ext cx="3091894" cy="3478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文字方塊 17"/>
          <p:cNvSpPr txBox="1"/>
          <p:nvPr/>
        </p:nvSpPr>
        <p:spPr>
          <a:xfrm rot="20645438">
            <a:off x="641702" y="3523858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SCI</a:t>
            </a:r>
            <a:endParaRPr lang="zh-TW" altLang="en-US" sz="36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 rot="19658950">
            <a:off x="1461036" y="4009084"/>
            <a:ext cx="641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EI</a:t>
            </a:r>
            <a:endParaRPr lang="zh-TW" altLang="en-US" sz="32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 rot="1183422">
            <a:off x="1938770" y="3463445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SSCI</a:t>
            </a:r>
            <a:endParaRPr lang="zh-TW" altLang="en-US" sz="3200" dirty="0">
              <a:latin typeface="Arial Black" panose="020B0A0402010202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374425" y="4523325"/>
            <a:ext cx="33479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atin typeface="Arial Black" panose="020B0A040201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Impact Factor</a:t>
            </a:r>
            <a:endParaRPr lang="zh-TW" altLang="en-US" sz="3200" dirty="0">
              <a:latin typeface="Arial Black" panose="020B0A040201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628240" y="1346898"/>
            <a:ext cx="587838" cy="216062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wrap="square" rtlCol="0">
            <a:noAutofit/>
          </a:bodyPr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調整申請書表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7" name="向右箭號 26"/>
          <p:cNvSpPr/>
          <p:nvPr/>
        </p:nvSpPr>
        <p:spPr>
          <a:xfrm>
            <a:off x="3078175" y="3405493"/>
            <a:ext cx="864096" cy="1088831"/>
          </a:xfrm>
          <a:prstGeom prst="rightArrow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爆炸 1 1"/>
          <p:cNvSpPr/>
          <p:nvPr/>
        </p:nvSpPr>
        <p:spPr>
          <a:xfrm>
            <a:off x="380016" y="1158566"/>
            <a:ext cx="2993908" cy="2141028"/>
          </a:xfrm>
          <a:prstGeom prst="irregularSeal1">
            <a:avLst/>
          </a:prstGeom>
          <a:solidFill>
            <a:schemeClr val="dk1">
              <a:alpha val="50000"/>
            </a:schemeClr>
          </a:solidFill>
          <a:ln w="571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誤把指標當目標</a:t>
            </a:r>
          </a:p>
        </p:txBody>
      </p:sp>
      <p:sp>
        <p:nvSpPr>
          <p:cNvPr id="22" name="標題 1"/>
          <p:cNvSpPr txBox="1">
            <a:spLocks/>
          </p:cNvSpPr>
          <p:nvPr/>
        </p:nvSpPr>
        <p:spPr>
          <a:xfrm>
            <a:off x="954276" y="75141"/>
            <a:ext cx="7290131" cy="82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TW" sz="2800" b="1" dirty="0">
                <a:solidFill>
                  <a:schemeClr val="tx2"/>
                </a:solidFill>
              </a:rPr>
              <a:t>2-2</a:t>
            </a:r>
            <a:r>
              <a:rPr lang="zh-TW" altLang="en-US" sz="2800" b="1" dirty="0">
                <a:solidFill>
                  <a:schemeClr val="tx2"/>
                </a:solidFill>
              </a:rPr>
              <a:t> 強化審查機制，鼓勵原創及實務應用計畫</a:t>
            </a:r>
          </a:p>
        </p:txBody>
      </p:sp>
      <p:sp>
        <p:nvSpPr>
          <p:cNvPr id="24" name="圓角矩形 23"/>
          <p:cNvSpPr/>
          <p:nvPr/>
        </p:nvSpPr>
        <p:spPr>
          <a:xfrm>
            <a:off x="4183645" y="1159202"/>
            <a:ext cx="4593530" cy="5222762"/>
          </a:xfrm>
          <a:prstGeom prst="roundRect">
            <a:avLst>
              <a:gd name="adj" fmla="val 8824"/>
            </a:avLst>
          </a:prstGeom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buFont typeface="+mj-lt"/>
              <a:buAutoNum type="arabic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研究計畫內容：納入「研究原創性」、「及其創新性」、「實務應用績效」，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引導研究人員朝原創性計畫之方向提案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調整著作目錄呈現方式，改以由計畫主持人自填</a:t>
            </a:r>
            <a:r>
              <a: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與申請案相關之著作目錄，並以</a:t>
            </a:r>
            <a:r>
              <a:rPr lang="en-US" altLang="zh-TW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頁為限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。各學術司並有專屬「研究績效表」，由計畫主持人提供近年代表性研究著作成果、貢獻、成就等。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研發成果智慧財產權及其應用績效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(C303)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修正為「研發成果應用績效」。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申請書概述執行計畫可能產生對社會、經濟、學術發展等面向的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預期影響性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申請時</a:t>
            </a:r>
            <a:r>
              <a:rPr lang="zh-TW" altLang="en-US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填寫實際貢獻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，強調以往實作成果或解決實務問題之績效，鼓勵實務研究計畫。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0414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600" b="1" dirty="0">
                <a:solidFill>
                  <a:schemeClr val="tx2"/>
                </a:solidFill>
              </a:rPr>
              <a:t>3-1</a:t>
            </a:r>
            <a:r>
              <a:rPr lang="zh-TW" altLang="en-US" sz="3600" b="1" dirty="0">
                <a:solidFill>
                  <a:schemeClr val="tx2"/>
                </a:solidFill>
              </a:rPr>
              <a:t> 調整</a:t>
            </a:r>
            <a:r>
              <a:rPr lang="zh-TW" alt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審查委員遴選機制</a:t>
            </a:r>
            <a:endParaRPr lang="zh-TW" altLang="zh-TW" sz="36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5ACAA45-DFD6-4E60-8176-E7D44196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61" y="1188371"/>
            <a:ext cx="8229600" cy="1584176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zh-TW" altLang="en-US" dirty="0"/>
              <a:t>為導入年輕創新想法，相互激勵，並傳承學習資深學者之經驗，將邀請更多</a:t>
            </a:r>
            <a:r>
              <a:rPr lang="en-US" altLang="zh-TW" dirty="0"/>
              <a:t>50</a:t>
            </a:r>
            <a:r>
              <a:rPr lang="zh-TW" altLang="en-US" dirty="0"/>
              <a:t>歲以下的學者加入審查。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7" name="矩形: 圓角 6">
            <a:extLst>
              <a:ext uri="{FF2B5EF4-FFF2-40B4-BE49-F238E27FC236}">
                <a16:creationId xmlns="" xmlns:a16="http://schemas.microsoft.com/office/drawing/2014/main" id="{B4F7DD98-BFF6-45A7-A90C-F82DEDF3B10D}"/>
              </a:ext>
            </a:extLst>
          </p:cNvPr>
          <p:cNvSpPr/>
          <p:nvPr/>
        </p:nvSpPr>
        <p:spPr bwMode="gray">
          <a:xfrm>
            <a:off x="491645" y="4377261"/>
            <a:ext cx="3792323" cy="2172764"/>
          </a:xfrm>
          <a:prstGeom prst="round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just"/>
            <a:r>
              <a:rPr lang="zh-TW" altLang="en-US" sz="28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年齡</a:t>
            </a:r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：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審查委員聘任時為</a:t>
            </a:r>
            <a:r>
              <a:rPr lang="en-US" altLang="zh-TW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50</a:t>
            </a:r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歲以下者，應不低於</a:t>
            </a:r>
            <a:r>
              <a:rPr lang="en-US" altLang="zh-TW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50%</a:t>
            </a:r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。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矩形: 圓角 7">
            <a:extLst>
              <a:ext uri="{FF2B5EF4-FFF2-40B4-BE49-F238E27FC236}">
                <a16:creationId xmlns="" xmlns:a16="http://schemas.microsoft.com/office/drawing/2014/main" id="{912C03BC-43CE-4095-807F-AC2787DC7170}"/>
              </a:ext>
            </a:extLst>
          </p:cNvPr>
          <p:cNvSpPr/>
          <p:nvPr/>
        </p:nvSpPr>
        <p:spPr bwMode="gray">
          <a:xfrm>
            <a:off x="4695025" y="4377261"/>
            <a:ext cx="3981128" cy="2172764"/>
          </a:xfrm>
          <a:prstGeom prst="roundRect">
            <a:avLst/>
          </a:prstGeom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r>
              <a:rPr lang="zh-TW" altLang="en-US" sz="28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曾任或現任政務官</a:t>
            </a:r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zh-TW" altLang="en-US" sz="28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各校研發長</a:t>
            </a:r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以上層級主管者，原則上不列入審查委員遴選。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="" xmlns:a16="http://schemas.microsoft.com/office/drawing/2014/main" id="{0B076D29-F2F6-485D-A631-35D9DE62D2F9}"/>
              </a:ext>
            </a:extLst>
          </p:cNvPr>
          <p:cNvSpPr/>
          <p:nvPr/>
        </p:nvSpPr>
        <p:spPr bwMode="gray">
          <a:xfrm>
            <a:off x="941439" y="2943727"/>
            <a:ext cx="7507171" cy="91688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chemeClr val="accent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考量方式除：平衡地域性、校際性、領域性外</a:t>
            </a:r>
          </a:p>
        </p:txBody>
      </p:sp>
      <p:sp>
        <p:nvSpPr>
          <p:cNvPr id="11" name="箭號: 向下 10">
            <a:extLst>
              <a:ext uri="{FF2B5EF4-FFF2-40B4-BE49-F238E27FC236}">
                <a16:creationId xmlns="" xmlns:a16="http://schemas.microsoft.com/office/drawing/2014/main" id="{354696B0-3CB9-4D2F-972C-2CCC707666B2}"/>
              </a:ext>
            </a:extLst>
          </p:cNvPr>
          <p:cNvSpPr/>
          <p:nvPr/>
        </p:nvSpPr>
        <p:spPr bwMode="gray">
          <a:xfrm rot="10800000" flipV="1">
            <a:off x="2123728" y="3805848"/>
            <a:ext cx="576064" cy="775281"/>
          </a:xfrm>
          <a:prstGeom prst="downArrow">
            <a:avLst>
              <a:gd name="adj1" fmla="val 50000"/>
              <a:gd name="adj2" fmla="val 61104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投影片編號版面配置區 12">
            <a:extLst>
              <a:ext uri="{FF2B5EF4-FFF2-40B4-BE49-F238E27FC236}">
                <a16:creationId xmlns="" xmlns:a16="http://schemas.microsoft.com/office/drawing/2014/main" id="{FBACB235-B1B3-4D97-9C0B-BD5928909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14</a:t>
            </a:fld>
            <a:endParaRPr lang="en-US" altLang="zh-TW"/>
          </a:p>
        </p:txBody>
      </p:sp>
      <p:sp>
        <p:nvSpPr>
          <p:cNvPr id="12" name="箭號: 向下 11">
            <a:extLst>
              <a:ext uri="{FF2B5EF4-FFF2-40B4-BE49-F238E27FC236}">
                <a16:creationId xmlns="" xmlns:a16="http://schemas.microsoft.com/office/drawing/2014/main" id="{73E89D0A-CC15-4358-A52A-A614D0706F44}"/>
              </a:ext>
            </a:extLst>
          </p:cNvPr>
          <p:cNvSpPr/>
          <p:nvPr/>
        </p:nvSpPr>
        <p:spPr bwMode="gray">
          <a:xfrm rot="10800000" flipV="1">
            <a:off x="6300192" y="3805848"/>
            <a:ext cx="576064" cy="775281"/>
          </a:xfrm>
          <a:prstGeom prst="downArrow">
            <a:avLst>
              <a:gd name="adj1" fmla="val 50000"/>
              <a:gd name="adj2" fmla="val 61104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5816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600" b="1" dirty="0">
                <a:solidFill>
                  <a:schemeClr val="tx2"/>
                </a:solidFill>
              </a:rPr>
              <a:t>3-1</a:t>
            </a:r>
            <a:r>
              <a:rPr lang="zh-TW" altLang="en-US" sz="3600" b="1" dirty="0">
                <a:solidFill>
                  <a:schemeClr val="tx2"/>
                </a:solidFill>
              </a:rPr>
              <a:t> 調整審查委員遴選機制</a:t>
            </a:r>
          </a:p>
        </p:txBody>
      </p:sp>
      <p:graphicFrame>
        <p:nvGraphicFramePr>
          <p:cNvPr id="7" name="內容版面配置區 6">
            <a:extLst>
              <a:ext uri="{FF2B5EF4-FFF2-40B4-BE49-F238E27FC236}">
                <a16:creationId xmlns="" xmlns:a16="http://schemas.microsoft.com/office/drawing/2014/main" id="{5A071808-AD84-42A4-8B45-459BDA050C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626327"/>
              </p:ext>
            </p:extLst>
          </p:nvPr>
        </p:nvGraphicFramePr>
        <p:xfrm>
          <a:off x="719064" y="1772816"/>
          <a:ext cx="7920880" cy="4464501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584176">
                  <a:extLst>
                    <a:ext uri="{9D8B030D-6E8A-4147-A177-3AD203B41FA5}">
                      <a16:colId xmlns="" xmlns:a16="http://schemas.microsoft.com/office/drawing/2014/main" val="3522112693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2683414600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1561557855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3193233650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857843006"/>
                    </a:ext>
                  </a:extLst>
                </a:gridCol>
              </a:tblGrid>
              <a:tr h="911713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學門召集人及共同召集人</a:t>
                      </a:r>
                      <a:endParaRPr lang="en-US" altLang="zh-TW" dirty="0"/>
                    </a:p>
                    <a:p>
                      <a:pPr algn="ctr"/>
                      <a:r>
                        <a:rPr lang="en-US" altLang="zh-TW" dirty="0"/>
                        <a:t>(50</a:t>
                      </a:r>
                      <a:r>
                        <a:rPr lang="zh-TW" altLang="en-US" dirty="0"/>
                        <a:t>歲以下</a:t>
                      </a:r>
                      <a:r>
                        <a:rPr lang="en-US" altLang="zh-TW" dirty="0"/>
                        <a:t>)</a:t>
                      </a:r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複審委員</a:t>
                      </a:r>
                      <a:endParaRPr lang="en-US" altLang="zh-TW" dirty="0"/>
                    </a:p>
                    <a:p>
                      <a:pPr algn="ctr"/>
                      <a:r>
                        <a:rPr lang="en-US" altLang="zh-TW" dirty="0"/>
                        <a:t>(50</a:t>
                      </a:r>
                      <a:r>
                        <a:rPr lang="zh-TW" altLang="en-US" dirty="0"/>
                        <a:t>歲以下</a:t>
                      </a:r>
                      <a:r>
                        <a:rPr lang="en-US" altLang="zh-TW" dirty="0"/>
                        <a:t>)</a:t>
                      </a:r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90166262"/>
                  </a:ext>
                </a:extLst>
              </a:tr>
              <a:tr h="911713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現任人員</a:t>
                      </a:r>
                      <a:endParaRPr lang="zh-TW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改聘或增聘後</a:t>
                      </a:r>
                      <a:endParaRPr lang="en-US" altLang="zh-TW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(107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zh-TW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現任人員</a:t>
                      </a:r>
                      <a:endParaRPr lang="zh-TW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改聘或增聘後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(107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zh-TW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54566906"/>
                  </a:ext>
                </a:extLst>
              </a:tr>
              <a:tr h="52821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自然司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18%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52%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30%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72517006"/>
                  </a:ext>
                </a:extLst>
              </a:tr>
              <a:tr h="52821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工程司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10%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58.62%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26.57%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50.93%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63362730"/>
                  </a:ext>
                </a:extLst>
              </a:tr>
              <a:tr h="52821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生科司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22%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56%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30%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113236166"/>
                  </a:ext>
                </a:extLst>
              </a:tr>
              <a:tr h="52821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人文司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11%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34%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97529541"/>
                  </a:ext>
                </a:extLst>
              </a:tr>
              <a:tr h="52821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科教國合司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29%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57%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/>
                        <a:t>32%</a:t>
                      </a:r>
                      <a:endParaRPr lang="zh-TW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rgbClr val="FF0000"/>
                          </a:solidFill>
                        </a:rPr>
                        <a:t>50%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973932445"/>
                  </a:ext>
                </a:extLst>
              </a:tr>
            </a:tbl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="" xmlns:a16="http://schemas.microsoft.com/office/drawing/2014/main" id="{9D74BF0C-944E-49DC-9FF2-F51CCAD5B763}"/>
              </a:ext>
            </a:extLst>
          </p:cNvPr>
          <p:cNvSpPr txBox="1"/>
          <p:nvPr/>
        </p:nvSpPr>
        <p:spPr>
          <a:xfrm>
            <a:off x="890836" y="1167309"/>
            <a:ext cx="7632848" cy="44267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年度學門召集人與共同召集人及複審委員人數占比表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="" xmlns:a16="http://schemas.microsoft.com/office/drawing/2014/main" id="{1DB9C350-144E-48D0-B50A-8F26C1A86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15</a:t>
            </a:fld>
            <a:endParaRPr lang="en-US" altLang="zh-TW"/>
          </a:p>
        </p:txBody>
      </p:sp>
      <p:sp>
        <p:nvSpPr>
          <p:cNvPr id="2" name="箭號: 向右 1">
            <a:extLst>
              <a:ext uri="{FF2B5EF4-FFF2-40B4-BE49-F238E27FC236}">
                <a16:creationId xmlns="" xmlns:a16="http://schemas.microsoft.com/office/drawing/2014/main" id="{86450419-9790-42A8-92E0-927065E5E997}"/>
              </a:ext>
            </a:extLst>
          </p:cNvPr>
          <p:cNvSpPr/>
          <p:nvPr/>
        </p:nvSpPr>
        <p:spPr bwMode="gray">
          <a:xfrm>
            <a:off x="3563888" y="4653136"/>
            <a:ext cx="648072" cy="648072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箭號: 向右 8">
            <a:extLst>
              <a:ext uri="{FF2B5EF4-FFF2-40B4-BE49-F238E27FC236}">
                <a16:creationId xmlns="" xmlns:a16="http://schemas.microsoft.com/office/drawing/2014/main" id="{73FC2CC3-4C0B-42E2-91A1-D575375AF232}"/>
              </a:ext>
            </a:extLst>
          </p:cNvPr>
          <p:cNvSpPr/>
          <p:nvPr/>
        </p:nvSpPr>
        <p:spPr bwMode="gray">
          <a:xfrm>
            <a:off x="6732240" y="4653136"/>
            <a:ext cx="648072" cy="648072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4309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3-2</a:t>
            </a:r>
            <a:r>
              <a:rPr lang="zh-TW" alt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主動公開審查委員名單</a:t>
            </a:r>
            <a:endParaRPr lang="zh-TW" altLang="zh-TW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5ACAA45-DFD6-4E60-8176-E7D44196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320" y="1218442"/>
            <a:ext cx="8229600" cy="1134616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zh-TW" altLang="en-US" dirty="0"/>
              <a:t>為</a:t>
            </a:r>
            <a:r>
              <a:rPr lang="zh-TW" altLang="zh-TW" dirty="0"/>
              <a:t>營造公平公正的審查環境</a:t>
            </a:r>
            <a:r>
              <a:rPr lang="zh-TW" altLang="en-US" dirty="0"/>
              <a:t>，將公開初複審委員名單，接受外界檢驗。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D0B2E3A-082A-4752-AAB2-9DE643082AB9}"/>
              </a:ext>
            </a:extLst>
          </p:cNvPr>
          <p:cNvSpPr/>
          <p:nvPr/>
        </p:nvSpPr>
        <p:spPr bwMode="gray">
          <a:xfrm>
            <a:off x="5904148" y="2780914"/>
            <a:ext cx="2448272" cy="3600414"/>
          </a:xfrm>
          <a:prstGeom prst="rect">
            <a:avLst/>
          </a:prstGeom>
          <a:solidFill>
            <a:srgbClr val="0070C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2800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複審委員</a:t>
            </a:r>
            <a:endParaRPr lang="en-US" altLang="zh-TW" sz="2800" b="1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28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名單於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每年申覆案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結束後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altLang="zh-TW" sz="2800" b="1" u="sng" dirty="0">
                <a:solidFill>
                  <a:schemeClr val="bg1"/>
                </a:solidFill>
              </a:rPr>
              <a:t>12</a:t>
            </a:r>
            <a:r>
              <a:rPr lang="zh-TW" altLang="en-US" sz="2800" b="1" u="sng" dirty="0">
                <a:solidFill>
                  <a:schemeClr val="bg1"/>
                </a:solidFill>
              </a:rPr>
              <a:t>月底前公開</a:t>
            </a:r>
            <a:endParaRPr lang="zh-TW" altLang="en-US" sz="2600" b="1" u="sng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8C31E95C-DD6C-42E1-A934-55FBFA4013E6}"/>
              </a:ext>
            </a:extLst>
          </p:cNvPr>
          <p:cNvSpPr/>
          <p:nvPr/>
        </p:nvSpPr>
        <p:spPr bwMode="gray">
          <a:xfrm>
            <a:off x="3311736" y="2772778"/>
            <a:ext cx="2412392" cy="3608550"/>
          </a:xfrm>
          <a:prstGeom prst="rect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2800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初審委員</a:t>
            </a:r>
            <a:endParaRPr lang="en-US" altLang="zh-TW" sz="2800" b="1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28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名單於年度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專題研究計畫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審畢後</a:t>
            </a:r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altLang="zh-TW" sz="2800" b="1" u="sng" dirty="0">
                <a:solidFill>
                  <a:schemeClr val="bg1"/>
                </a:solidFill>
              </a:rPr>
              <a:t>8</a:t>
            </a:r>
            <a:r>
              <a:rPr lang="zh-TW" altLang="en-US" sz="2800" b="1" u="sng" dirty="0">
                <a:solidFill>
                  <a:schemeClr val="bg1"/>
                </a:solidFill>
              </a:rPr>
              <a:t>月公開致謝</a:t>
            </a:r>
            <a:endParaRPr lang="zh-TW" altLang="en-US" sz="2600" b="1" u="sng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D3BC5F1-2A8D-401B-B90A-E36586E62300}"/>
              </a:ext>
            </a:extLst>
          </p:cNvPr>
          <p:cNvSpPr/>
          <p:nvPr/>
        </p:nvSpPr>
        <p:spPr bwMode="gray">
          <a:xfrm>
            <a:off x="667835" y="2763800"/>
            <a:ext cx="2391997" cy="361752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2800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學門召集人</a:t>
            </a:r>
            <a:endParaRPr lang="en-US" altLang="zh-TW" sz="2800" b="1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36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名單於</a:t>
            </a:r>
            <a:endParaRPr lang="en-US" altLang="zh-TW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zh-TW" alt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每年選任後</a:t>
            </a:r>
            <a:endParaRPr lang="en-US" altLang="zh-TW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endParaRPr lang="en-US" altLang="zh-TW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altLang="zh-TW" sz="3200" b="1" u="sng" dirty="0">
                <a:solidFill>
                  <a:schemeClr val="bg1"/>
                </a:solidFill>
              </a:rPr>
              <a:t>1</a:t>
            </a:r>
            <a:r>
              <a:rPr lang="zh-TW" altLang="en-US" sz="3200" b="1" u="sng" dirty="0">
                <a:solidFill>
                  <a:schemeClr val="bg1"/>
                </a:solidFill>
              </a:rPr>
              <a:t>月底公開</a:t>
            </a:r>
            <a:endParaRPr lang="zh-TW" altLang="en-US" sz="3200" b="1" u="sng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1D0BB7EA-634E-423B-934B-07ED1585E0AC}"/>
              </a:ext>
            </a:extLst>
          </p:cNvPr>
          <p:cNvSpPr/>
          <p:nvPr/>
        </p:nvSpPr>
        <p:spPr bwMode="gray">
          <a:xfrm>
            <a:off x="755576" y="2853320"/>
            <a:ext cx="2232000" cy="3456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TW" altLang="en-US" sz="3200" u="sng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AC5F3A7C-49CB-40CD-9C3B-D5261186FBCA}"/>
              </a:ext>
            </a:extLst>
          </p:cNvPr>
          <p:cNvSpPr/>
          <p:nvPr/>
        </p:nvSpPr>
        <p:spPr bwMode="gray">
          <a:xfrm>
            <a:off x="3420120" y="2853320"/>
            <a:ext cx="2232000" cy="3456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TW" altLang="en-US" sz="3200" u="sng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6F406F5-1FCB-4339-BEA1-1AEF6491AB94}"/>
              </a:ext>
            </a:extLst>
          </p:cNvPr>
          <p:cNvSpPr/>
          <p:nvPr/>
        </p:nvSpPr>
        <p:spPr bwMode="gray">
          <a:xfrm>
            <a:off x="5984576" y="2853320"/>
            <a:ext cx="2304132" cy="3456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TW" altLang="en-US" sz="3200" u="sng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投影片編號版面配置區 12">
            <a:extLst>
              <a:ext uri="{FF2B5EF4-FFF2-40B4-BE49-F238E27FC236}">
                <a16:creationId xmlns="" xmlns:a16="http://schemas.microsoft.com/office/drawing/2014/main" id="{DF6BE67A-8FF7-40DD-AADE-AB67AE88B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36205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: 圓角 6">
            <a:extLst>
              <a:ext uri="{FF2B5EF4-FFF2-40B4-BE49-F238E27FC236}">
                <a16:creationId xmlns="" xmlns:a16="http://schemas.microsoft.com/office/drawing/2014/main" id="{9DA039EF-A80F-46AD-B43B-94B950974198}"/>
              </a:ext>
            </a:extLst>
          </p:cNvPr>
          <p:cNvSpPr/>
          <p:nvPr/>
        </p:nvSpPr>
        <p:spPr bwMode="gray">
          <a:xfrm>
            <a:off x="593156" y="3376590"/>
            <a:ext cx="4098305" cy="18970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chemeClr val="accent3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r>
              <a:rPr lang="zh-TW" altLang="en-US" sz="2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鼓勵年輕研究者勇敢跳出原有框架，積極創新突破各種研究。</a:t>
            </a: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</a:t>
            </a:r>
            <a:r>
              <a:rPr lang="zh-TW" alt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新增新興</a:t>
            </a:r>
            <a:r>
              <a:rPr lang="en-US" altLang="zh-TW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/</a:t>
            </a:r>
            <a:r>
              <a:rPr lang="zh-TW" alt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其他領域學門</a:t>
            </a:r>
            <a:endParaRPr lang="zh-TW" altLang="zh-TW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5ACAA45-DFD6-4E60-8176-E7D44196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099" y="1087117"/>
            <a:ext cx="8229600" cy="1658733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科技發展日新月異所引發的各類新興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跨領域議題，正不斷發生影響並衝擊各個領域。這些議題往往無法歸屬於既有學門分類，故</a:t>
            </a:r>
            <a:r>
              <a:rPr lang="zh-TW" altLang="en-US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特增設「新興</a:t>
            </a:r>
            <a:r>
              <a:rPr lang="en-US" altLang="zh-TW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其他領域」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以鼓勵具有潛力的新興、跨領域及其他領域計畫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2" name="矩形: 按鈕形 1">
            <a:extLst>
              <a:ext uri="{FF2B5EF4-FFF2-40B4-BE49-F238E27FC236}">
                <a16:creationId xmlns="" xmlns:a16="http://schemas.microsoft.com/office/drawing/2014/main" id="{4BB6F83D-4A11-42B5-8CE6-6F3DA5526C4C}"/>
              </a:ext>
            </a:extLst>
          </p:cNvPr>
          <p:cNvSpPr/>
          <p:nvPr/>
        </p:nvSpPr>
        <p:spPr bwMode="gray">
          <a:xfrm>
            <a:off x="2282309" y="5838602"/>
            <a:ext cx="720000" cy="720000"/>
          </a:xfrm>
          <a:prstGeom prst="bevel">
            <a:avLst/>
          </a:prstGeom>
          <a:noFill/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 rtlCol="0" anchor="ctr"/>
          <a:lstStyle/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="" xmlns:a16="http://schemas.microsoft.com/office/drawing/2014/main" id="{81A78805-043D-4483-A97C-6F302A8F71A0}"/>
              </a:ext>
            </a:extLst>
          </p:cNvPr>
          <p:cNvGrpSpPr/>
          <p:nvPr/>
        </p:nvGrpSpPr>
        <p:grpSpPr>
          <a:xfrm>
            <a:off x="5292375" y="3667546"/>
            <a:ext cx="3763723" cy="2891056"/>
            <a:chOff x="4838735" y="3335552"/>
            <a:chExt cx="3763723" cy="2891056"/>
          </a:xfrm>
        </p:grpSpPr>
        <p:sp>
          <p:nvSpPr>
            <p:cNvPr id="53" name="橢圓 52">
              <a:extLst>
                <a:ext uri="{FF2B5EF4-FFF2-40B4-BE49-F238E27FC236}">
                  <a16:creationId xmlns="" xmlns:a16="http://schemas.microsoft.com/office/drawing/2014/main" id="{404E77EA-4260-4154-B992-195E1111D3FF}"/>
                </a:ext>
              </a:extLst>
            </p:cNvPr>
            <p:cNvSpPr/>
            <p:nvPr/>
          </p:nvSpPr>
          <p:spPr bwMode="gray">
            <a:xfrm>
              <a:off x="5722458" y="3346608"/>
              <a:ext cx="2880000" cy="2880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TW" altLang="en-US" sz="2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2" name="橢圓 51">
              <a:extLst>
                <a:ext uri="{FF2B5EF4-FFF2-40B4-BE49-F238E27FC236}">
                  <a16:creationId xmlns="" xmlns:a16="http://schemas.microsoft.com/office/drawing/2014/main" id="{D1EB456D-5BF6-40B2-9EBC-BF979D144AFC}"/>
                </a:ext>
              </a:extLst>
            </p:cNvPr>
            <p:cNvSpPr/>
            <p:nvPr/>
          </p:nvSpPr>
          <p:spPr bwMode="gray">
            <a:xfrm>
              <a:off x="5297283" y="3341080"/>
              <a:ext cx="2880000" cy="288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TW" altLang="en-US" sz="2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2" name="橢圓 21">
              <a:extLst>
                <a:ext uri="{FF2B5EF4-FFF2-40B4-BE49-F238E27FC236}">
                  <a16:creationId xmlns="" xmlns:a16="http://schemas.microsoft.com/office/drawing/2014/main" id="{D1DB47D0-59E6-41BF-8112-9A4EA510073C}"/>
                </a:ext>
              </a:extLst>
            </p:cNvPr>
            <p:cNvSpPr/>
            <p:nvPr/>
          </p:nvSpPr>
          <p:spPr bwMode="gray">
            <a:xfrm>
              <a:off x="4838735" y="3335552"/>
              <a:ext cx="2880000" cy="288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TW" altLang="en-US" sz="2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25" name="直線接點 24">
            <a:extLst>
              <a:ext uri="{FF2B5EF4-FFF2-40B4-BE49-F238E27FC236}">
                <a16:creationId xmlns="" xmlns:a16="http://schemas.microsoft.com/office/drawing/2014/main" id="{0EF5D702-BC7A-4983-A65E-4D91938C3F60}"/>
              </a:ext>
            </a:extLst>
          </p:cNvPr>
          <p:cNvCxnSpPr>
            <a:cxnSpLocks/>
          </p:cNvCxnSpPr>
          <p:nvPr/>
        </p:nvCxnSpPr>
        <p:spPr>
          <a:xfrm flipV="1">
            <a:off x="3094670" y="6558602"/>
            <a:ext cx="4431777" cy="23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字方塊 42">
            <a:extLst>
              <a:ext uri="{FF2B5EF4-FFF2-40B4-BE49-F238E27FC236}">
                <a16:creationId xmlns="" xmlns:a16="http://schemas.microsoft.com/office/drawing/2014/main" id="{C2E62871-D543-41D8-BF8C-FACA0AF01B02}"/>
              </a:ext>
            </a:extLst>
          </p:cNvPr>
          <p:cNvSpPr txBox="1"/>
          <p:nvPr/>
        </p:nvSpPr>
        <p:spPr>
          <a:xfrm>
            <a:off x="5541357" y="4470256"/>
            <a:ext cx="25410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新興議題</a:t>
            </a:r>
            <a:endParaRPr lang="en-US" altLang="zh-TW" sz="4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跨領域</a:t>
            </a:r>
            <a:endParaRPr lang="en-US" altLang="zh-TW" sz="4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投影片編號版面配置區 59">
            <a:extLst>
              <a:ext uri="{FF2B5EF4-FFF2-40B4-BE49-F238E27FC236}">
                <a16:creationId xmlns="" xmlns:a16="http://schemas.microsoft.com/office/drawing/2014/main" id="{205CEDE7-2AAC-4B50-95DA-DEE6698B7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17</a:t>
            </a:fld>
            <a:endParaRPr lang="en-US" altLang="zh-TW"/>
          </a:p>
        </p:txBody>
      </p:sp>
      <p:pic>
        <p:nvPicPr>
          <p:cNvPr id="20" name="圖片 19">
            <a:extLst>
              <a:ext uri="{FF2B5EF4-FFF2-40B4-BE49-F238E27FC236}">
                <a16:creationId xmlns="" xmlns:a16="http://schemas.microsoft.com/office/drawing/2014/main" id="{47B90A89-0D41-4E98-9419-B409EF49ED0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370" y="5453066"/>
            <a:ext cx="825548" cy="825548"/>
          </a:xfrm>
          <a:prstGeom prst="rect">
            <a:avLst/>
          </a:prstGeom>
        </p:spPr>
      </p:pic>
      <p:cxnSp>
        <p:nvCxnSpPr>
          <p:cNvPr id="23" name="直線接點 22">
            <a:extLst>
              <a:ext uri="{FF2B5EF4-FFF2-40B4-BE49-F238E27FC236}">
                <a16:creationId xmlns="" xmlns:a16="http://schemas.microsoft.com/office/drawing/2014/main" id="{43994FED-2478-432A-8405-B0CF7AFF2CB9}"/>
              </a:ext>
            </a:extLst>
          </p:cNvPr>
          <p:cNvCxnSpPr>
            <a:cxnSpLocks/>
          </p:cNvCxnSpPr>
          <p:nvPr/>
        </p:nvCxnSpPr>
        <p:spPr>
          <a:xfrm flipV="1">
            <a:off x="2956424" y="6040773"/>
            <a:ext cx="252858" cy="12284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直線接點 33">
            <a:extLst>
              <a:ext uri="{FF2B5EF4-FFF2-40B4-BE49-F238E27FC236}">
                <a16:creationId xmlns="" xmlns:a16="http://schemas.microsoft.com/office/drawing/2014/main" id="{F8FF7A3D-9BE1-44CC-8C12-072FC4E90C46}"/>
              </a:ext>
            </a:extLst>
          </p:cNvPr>
          <p:cNvCxnSpPr>
            <a:cxnSpLocks/>
          </p:cNvCxnSpPr>
          <p:nvPr/>
        </p:nvCxnSpPr>
        <p:spPr>
          <a:xfrm flipV="1">
            <a:off x="2959343" y="6130338"/>
            <a:ext cx="270654" cy="1365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直線接點 34">
            <a:extLst>
              <a:ext uri="{FF2B5EF4-FFF2-40B4-BE49-F238E27FC236}">
                <a16:creationId xmlns="" xmlns:a16="http://schemas.microsoft.com/office/drawing/2014/main" id="{43F73BF3-4478-4636-AA9E-99DE87C5EE82}"/>
              </a:ext>
            </a:extLst>
          </p:cNvPr>
          <p:cNvCxnSpPr>
            <a:cxnSpLocks/>
          </p:cNvCxnSpPr>
          <p:nvPr/>
        </p:nvCxnSpPr>
        <p:spPr>
          <a:xfrm flipV="1">
            <a:off x="2820721" y="5976529"/>
            <a:ext cx="344958" cy="161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87959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395536" y="77817"/>
            <a:ext cx="8496945" cy="82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fontAlgn="base"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TW" sz="32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  <a:cs typeface="+mn-cs"/>
              </a:rPr>
              <a:t>5.</a:t>
            </a:r>
            <a:r>
              <a:rPr lang="zh-TW" altLang="en-US" sz="32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  <a:cs typeface="+mn-cs"/>
              </a:rPr>
              <a:t> 鼓勵新進學者提出多年期計畫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5436096" y="3231547"/>
            <a:ext cx="2457450" cy="74983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申請多年期計畫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(8,755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1341451" y="3233511"/>
            <a:ext cx="2448272" cy="74983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申請單年期計畫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(7,885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9" name="圓角矩形 28"/>
          <p:cNvSpPr/>
          <p:nvPr/>
        </p:nvSpPr>
        <p:spPr>
          <a:xfrm>
            <a:off x="5436096" y="4909990"/>
            <a:ext cx="2457450" cy="74983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核定多年期計畫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(2,022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1331639" y="4907010"/>
            <a:ext cx="2448272" cy="74983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核定單年期計畫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(7,236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31" name="直線單箭頭接點 30"/>
          <p:cNvCxnSpPr/>
          <p:nvPr/>
        </p:nvCxnSpPr>
        <p:spPr>
          <a:xfrm>
            <a:off x="6232773" y="4544462"/>
            <a:ext cx="864096" cy="0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/>
          <p:nvPr/>
        </p:nvCxnSpPr>
        <p:spPr>
          <a:xfrm>
            <a:off x="1979712" y="4544462"/>
            <a:ext cx="864096" cy="0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直線單箭頭接點 32"/>
          <p:cNvCxnSpPr>
            <a:cxnSpLocks/>
          </p:cNvCxnSpPr>
          <p:nvPr/>
        </p:nvCxnSpPr>
        <p:spPr>
          <a:xfrm>
            <a:off x="3275857" y="3852071"/>
            <a:ext cx="2304256" cy="1192511"/>
          </a:xfrm>
          <a:prstGeom prst="straightConnector1">
            <a:avLst/>
          </a:prstGeom>
          <a:ln>
            <a:tailEnd type="arrow"/>
          </a:ln>
          <a:scene3d>
            <a:camera prst="orthographicFront">
              <a:rot lat="0" lon="0" rev="135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 rot="20490730">
            <a:off x="4041091" y="3855836"/>
            <a:ext cx="127784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en-US" altLang="zh-TW" sz="2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3,565</a:t>
            </a:r>
            <a:r>
              <a:rPr lang="zh-TW" altLang="en-US" sz="2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endParaRPr lang="zh-TW" altLang="en-US" sz="19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5" name="表格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632146"/>
              </p:ext>
            </p:extLst>
          </p:nvPr>
        </p:nvGraphicFramePr>
        <p:xfrm>
          <a:off x="1979712" y="2495426"/>
          <a:ext cx="5436604" cy="686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66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8681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近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年新進人員研究計畫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大批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隨審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6" name="矩形 35"/>
          <p:cNvSpPr/>
          <p:nvPr/>
        </p:nvSpPr>
        <p:spPr>
          <a:xfrm>
            <a:off x="692627" y="5812373"/>
            <a:ext cx="7974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申請時：單年期計畫與多年期計畫比例約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核定時：單年期計畫與多年期計畫比例約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51520" y="1077992"/>
            <a:ext cx="8712968" cy="11422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為鼓勵與培植年輕學者，引導其進行長期且跳躍式之創新，爰修正「科技部補助專題研究計畫作業要點」第</a:t>
            </a:r>
            <a:r>
              <a: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點規定，新進人員研究計畫：</a:t>
            </a: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以提出三年至五年研究計畫為優先，給予長期經費資助</a:t>
            </a: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20272" y="6520259"/>
            <a:ext cx="2133600" cy="365125"/>
          </a:xfrm>
        </p:spPr>
        <p:txBody>
          <a:bodyPr/>
          <a:lstStyle/>
          <a:p>
            <a:pPr>
              <a:defRPr/>
            </a:pPr>
            <a:fld id="{D2BBAE73-2B69-4BE9-823C-26BD5111C3C8}" type="slidenum">
              <a:rPr lang="zh-TW" altLang="en-US" smtClean="0"/>
              <a:pPr>
                <a:defRPr/>
              </a:pPr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45680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79" y="3933056"/>
            <a:ext cx="2670013" cy="2275579"/>
          </a:xfrm>
        </p:spPr>
      </p:pic>
      <p:sp>
        <p:nvSpPr>
          <p:cNvPr id="5" name="矩形: 圓角 4"/>
          <p:cNvSpPr/>
          <p:nvPr/>
        </p:nvSpPr>
        <p:spPr>
          <a:xfrm>
            <a:off x="350425" y="2744017"/>
            <a:ext cx="4888832" cy="1531941"/>
          </a:xfrm>
          <a:prstGeom prst="roundRect">
            <a:avLst>
              <a:gd name="adj" fmla="val 12626"/>
            </a:avLst>
          </a:prstGeom>
          <a:ln w="762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defTabSz="600075">
              <a:lnSpc>
                <a:spcPct val="120000"/>
              </a:lnSpc>
              <a:spcAft>
                <a:spcPct val="35000"/>
              </a:spcAft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此重大政策性專案計畫</a:t>
            </a:r>
            <a:r>
              <a:rPr lang="zh-TW" altLang="en-US" sz="2400" b="1" u="sng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需研究人員專注投入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，以確保專案任務與目標的達成。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0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6.</a:t>
            </a:r>
            <a:r>
              <a:rPr lang="zh-TW" altLang="en-US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專注投入重大政策性專案計畫</a:t>
            </a:r>
            <a:endParaRPr lang="zh-TW" altLang="zh-TW" sz="32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="" xmlns:a16="http://schemas.microsoft.com/office/drawing/2014/main" id="{A07F902F-B9BC-4751-94B8-3CEDB7481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19</a:t>
            </a:fld>
            <a:endParaRPr lang="en-US" altLang="zh-TW"/>
          </a:p>
        </p:txBody>
      </p:sp>
      <p:sp>
        <p:nvSpPr>
          <p:cNvPr id="2" name="文字方塊 1">
            <a:extLst>
              <a:ext uri="{FF2B5EF4-FFF2-40B4-BE49-F238E27FC236}">
                <a16:creationId xmlns="" xmlns:a16="http://schemas.microsoft.com/office/drawing/2014/main" id="{5BEE82AA-A9EC-4ED6-A645-5427DA668770}"/>
              </a:ext>
            </a:extLst>
          </p:cNvPr>
          <p:cNvSpPr txBox="1"/>
          <p:nvPr/>
        </p:nvSpPr>
        <p:spPr>
          <a:xfrm>
            <a:off x="395536" y="1022495"/>
            <a:ext cx="8352928" cy="120032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科技部分析當前與科技相關的重要趨勢，篩選聚焦研究重點方向，適時規劃推動</a:t>
            </a:r>
            <a:r>
              <a:rPr lang="zh-TW" altLang="en-US" sz="2400" b="1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重大政策性專案計畫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，回應社會發展的需求與挑戰（如人工智慧、價創計畫等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1400" dirty="0">
              <a:solidFill>
                <a:schemeClr val="tx1"/>
              </a:solidFill>
            </a:endParaRPr>
          </a:p>
        </p:txBody>
      </p:sp>
      <p:sp>
        <p:nvSpPr>
          <p:cNvPr id="7" name="矩形: 圓角 6">
            <a:extLst>
              <a:ext uri="{FF2B5EF4-FFF2-40B4-BE49-F238E27FC236}">
                <a16:creationId xmlns="" xmlns:a16="http://schemas.microsoft.com/office/drawing/2014/main" id="{35E796AC-7C90-4F14-8721-0C46A92B4CA3}"/>
              </a:ext>
            </a:extLst>
          </p:cNvPr>
          <p:cNvSpPr/>
          <p:nvPr/>
        </p:nvSpPr>
        <p:spPr>
          <a:xfrm>
            <a:off x="382434" y="4503829"/>
            <a:ext cx="4869648" cy="1627964"/>
          </a:xfrm>
          <a:prstGeom prst="roundRect">
            <a:avLst>
              <a:gd name="adj" fmla="val 12626"/>
            </a:avLst>
          </a:prstGeom>
          <a:ln w="762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defTabSz="600075">
              <a:lnSpc>
                <a:spcPct val="120000"/>
              </a:lnSpc>
              <a:spcAft>
                <a:spcPct val="35000"/>
              </a:spcAft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同時亦將</a:t>
            </a:r>
            <a:r>
              <a:rPr lang="zh-TW" altLang="en-US" sz="2400" b="1" u="sng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考量主持人投入心力及產出要求，給予相對應的主持費額度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defTabSz="600075">
              <a:lnSpc>
                <a:spcPct val="120000"/>
              </a:lnSpc>
              <a:spcAft>
                <a:spcPct val="35000"/>
              </a:spcAft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6626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6219870"/>
              </p:ext>
            </p:extLst>
          </p:nvPr>
        </p:nvGraphicFramePr>
        <p:xfrm>
          <a:off x="271644" y="3889329"/>
          <a:ext cx="8600711" cy="29477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75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84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423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423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14112">
                <a:tc rowSpan="4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調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整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後</a:t>
                      </a:r>
                    </a:p>
                  </a:txBody>
                  <a:tcPr marL="94356" marR="94356" marT="47164" marB="47164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基礎研究類</a:t>
                      </a:r>
                      <a:endParaRPr lang="en-US" altLang="zh-TW" sz="1800" b="1" kern="1200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強調科學問題的突破、創造學術價值為主。</a:t>
                      </a: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應用研究類</a:t>
                      </a:r>
                      <a:endParaRPr lang="en-US" altLang="zh-TW" sz="1800" b="1" kern="1200" dirty="0">
                        <a:solidFill>
                          <a:schemeClr val="lt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強調實務問題的解決，可改善人類生活之知識與技術，具有重大貢獻。</a:t>
                      </a: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1272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800" b="1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獎勵名額</a:t>
                      </a: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800" b="1" u="sng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總獎勵名額</a:t>
                      </a:r>
                      <a:r>
                        <a:rPr lang="en-US" altLang="zh-TW" sz="1800" b="1" u="sng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80</a:t>
                      </a:r>
                      <a:r>
                        <a:rPr lang="zh-TW" altLang="en-US" sz="1800" b="1" u="sng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名不予分類</a:t>
                      </a:r>
                      <a:r>
                        <a:rPr lang="zh-TW" altLang="en-US" sz="1800" b="1" kern="1200" dirty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，並經決審會議評選出獎勵名單。</a:t>
                      </a: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b="1" u="sng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90143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800" b="1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審查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方式</a:t>
                      </a: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由各學術司依領域特性決定分開審查或併同審查。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除學術界人員外，將</a:t>
                      </a:r>
                      <a:r>
                        <a:rPr lang="zh-TW" altLang="en-US" sz="1800" b="1" u="sng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引進社會界及產業界代表共同評審</a:t>
                      </a:r>
                      <a:r>
                        <a:rPr lang="zh-TW" altLang="en-US" sz="1800" b="1" kern="1200" dirty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。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由學術司進行初、複審作業，決審會議則由綜規司</a:t>
                      </a:r>
                      <a:r>
                        <a:rPr lang="zh-TW" altLang="en-US" sz="1800" b="1" u="sng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邀集部外學者專家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開會決定獎勵名單。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ts val="16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endParaRPr lang="en-US" altLang="zh-TW" sz="1400" b="1" u="sng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7089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20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累獲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次數</a:t>
                      </a:r>
                      <a:endParaRPr lang="zh-TW" altLang="en-US" sz="12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zh-TW" altLang="en-US" sz="2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申請人累獲獎勵次數上限：</a:t>
                      </a:r>
                      <a:r>
                        <a:rPr lang="en-US" altLang="zh-TW" sz="2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2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次</a:t>
                      </a:r>
                      <a:endParaRPr lang="en-US" altLang="zh-TW" sz="2400" b="1" kern="12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內容版面配置區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2857007"/>
              </p:ext>
            </p:extLst>
          </p:nvPr>
        </p:nvGraphicFramePr>
        <p:xfrm>
          <a:off x="271643" y="1646523"/>
          <a:ext cx="8600711" cy="20692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80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84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4211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4211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36718">
                <a:tc rowSpan="4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調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整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前</a:t>
                      </a:r>
                    </a:p>
                  </a:txBody>
                  <a:tcPr marL="94356" marR="94356" marT="47164" marB="47164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學術研究類</a:t>
                      </a: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>
                          <a:solidFill>
                            <a:schemeClr val="lt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產學研究類</a:t>
                      </a:r>
                    </a:p>
                  </a:txBody>
                  <a:tcPr marL="94356" marR="94356" marT="47164" marB="47164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7761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800" b="1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獎勵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名額</a:t>
                      </a: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n"/>
                      </a:pP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lnSpc>
                          <a:spcPts val="1800"/>
                        </a:lnSpc>
                        <a:buFont typeface="Wingdings" panose="05000000000000000000" pitchFamily="2" charset="2"/>
                        <a:buChar char="n"/>
                      </a:pP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8546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2000" b="1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審查方式</a:t>
                      </a: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n"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學術研究類及產學研究類分開審查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n"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由學術司進行初、複審作業，由綜規司召開審查會議決定獎勵名單</a:t>
                      </a:r>
                      <a:endParaRPr lang="en-US" altLang="zh-TW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lnSpc>
                          <a:spcPts val="1800"/>
                        </a:lnSpc>
                        <a:buFont typeface="Wingdings" panose="05000000000000000000" pitchFamily="2" charset="2"/>
                        <a:buChar char="n"/>
                      </a:pPr>
                      <a:endParaRPr lang="zh-TW" altLang="en-US" sz="1600" b="1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6735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2000" b="1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累獲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次數</a:t>
                      </a:r>
                    </a:p>
                  </a:txBody>
                  <a:tcPr marL="94356" marR="94356" marT="47164" marB="47164" anchor="ctr">
                    <a:solidFill>
                      <a:srgbClr val="C3DAE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申請人累獲獎勵次數上限：</a:t>
                      </a:r>
                      <a:r>
                        <a:rPr lang="en-US" altLang="zh-TW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次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4356" marR="94356" marT="47164" marB="47164">
                    <a:solidFill>
                      <a:srgbClr val="C3D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AF91E-0DD1-44BB-8EEF-9D431C5D07C3}" type="slidenum">
              <a:rPr lang="zh-TW" altLang="en-US" smtClean="0"/>
              <a:pPr/>
              <a:t>20</a:t>
            </a:fld>
            <a:endParaRPr lang="zh-TW" altLang="en-US"/>
          </a:p>
        </p:txBody>
      </p:sp>
      <p:sp>
        <p:nvSpPr>
          <p:cNvPr id="10" name="向下箭號 9"/>
          <p:cNvSpPr/>
          <p:nvPr/>
        </p:nvSpPr>
        <p:spPr>
          <a:xfrm>
            <a:off x="4417921" y="3678690"/>
            <a:ext cx="648072" cy="247763"/>
          </a:xfrm>
          <a:prstGeom prst="downArrow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628650" y="155575"/>
            <a:ext cx="7886700" cy="528638"/>
          </a:xfrm>
        </p:spPr>
        <p:txBody>
          <a:bodyPr/>
          <a:lstStyle/>
          <a:p>
            <a:r>
              <a:rPr lang="en-US" altLang="zh-TW" sz="3200" dirty="0"/>
              <a:t>7.</a:t>
            </a:r>
            <a:r>
              <a:rPr lang="zh-TW" altLang="en-US" sz="3200" dirty="0"/>
              <a:t> 重新定義傑出研究獎</a:t>
            </a:r>
            <a:endParaRPr lang="zh-TW" altLang="en-US" sz="3200" dirty="0">
              <a:solidFill>
                <a:srgbClr val="3333FF"/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="" xmlns:a16="http://schemas.microsoft.com/office/drawing/2014/main" id="{67A717C0-73D4-4B2F-821E-1130FFD6B18F}"/>
              </a:ext>
            </a:extLst>
          </p:cNvPr>
          <p:cNvSpPr txBox="1"/>
          <p:nvPr/>
        </p:nvSpPr>
        <p:spPr>
          <a:xfrm>
            <a:off x="755576" y="732939"/>
            <a:ext cx="7972762" cy="83099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為導正過度重視論文並提升研究成果實質影響性，</a:t>
            </a:r>
            <a:r>
              <a:rPr lang="zh-TW" altLang="en-US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重新定義傑出研究獎下兩類獎項之「名稱」及「內涵」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057662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55576" y="1124744"/>
            <a:ext cx="7704856" cy="112646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600075">
              <a:lnSpc>
                <a:spcPct val="120000"/>
              </a:lnSpc>
              <a:spcAft>
                <a:spcPct val="35000"/>
              </a:spcAft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為使調整後各項審查機制能落實執行，規劃舉辦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三場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「學門召集人及複審委員審查講習會」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3409" y="194811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8.</a:t>
            </a:r>
            <a:r>
              <a:rPr lang="zh-TW" alt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舉辦</a:t>
            </a:r>
            <a:r>
              <a:rPr lang="zh-TW" altLang="zh-TW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審查講習會</a:t>
            </a: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="" xmlns:a16="http://schemas.microsoft.com/office/drawing/2014/main" id="{0510B14C-44A9-4591-B932-F26FD21F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21</a:t>
            </a:fld>
            <a:endParaRPr lang="en-US" altLang="zh-TW"/>
          </a:p>
        </p:txBody>
      </p:sp>
      <p:sp>
        <p:nvSpPr>
          <p:cNvPr id="9" name="矩形: 圓角 8">
            <a:extLst>
              <a:ext uri="{FF2B5EF4-FFF2-40B4-BE49-F238E27FC236}">
                <a16:creationId xmlns="" xmlns:a16="http://schemas.microsoft.com/office/drawing/2014/main" id="{63241452-2FDA-4124-89FD-C1AFD9F11AFA}"/>
              </a:ext>
            </a:extLst>
          </p:cNvPr>
          <p:cNvSpPr/>
          <p:nvPr/>
        </p:nvSpPr>
        <p:spPr bwMode="gray">
          <a:xfrm>
            <a:off x="330474" y="4848314"/>
            <a:ext cx="2585342" cy="1548169"/>
          </a:xfrm>
          <a:prstGeom prst="round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12/15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南部場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國立成功大學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綠色魔法學校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="" xmlns:a16="http://schemas.microsoft.com/office/drawing/2014/main" id="{17425758-3BB2-4A33-93E6-1020961C3D10}"/>
              </a:ext>
            </a:extLst>
          </p:cNvPr>
          <p:cNvSpPr/>
          <p:nvPr/>
        </p:nvSpPr>
        <p:spPr bwMode="gray">
          <a:xfrm>
            <a:off x="3115434" y="4839364"/>
            <a:ext cx="2824718" cy="1548169"/>
          </a:xfrm>
          <a:prstGeom prst="round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12/18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台北場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臺大醫院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國際會議中心</a:t>
            </a:r>
          </a:p>
        </p:txBody>
      </p:sp>
      <p:sp>
        <p:nvSpPr>
          <p:cNvPr id="11" name="矩形: 圓角 10">
            <a:extLst>
              <a:ext uri="{FF2B5EF4-FFF2-40B4-BE49-F238E27FC236}">
                <a16:creationId xmlns="" xmlns:a16="http://schemas.microsoft.com/office/drawing/2014/main" id="{CB913753-26A0-4AC3-8D51-94A53CDB0D87}"/>
              </a:ext>
            </a:extLst>
          </p:cNvPr>
          <p:cNvSpPr/>
          <p:nvPr/>
        </p:nvSpPr>
        <p:spPr bwMode="gray">
          <a:xfrm>
            <a:off x="6156176" y="4839364"/>
            <a:ext cx="2734861" cy="1548169"/>
          </a:xfrm>
          <a:prstGeom prst="roundRect">
            <a:avLst/>
          </a:prstGeom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12/19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台北場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臺大醫院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國際會議中心</a:t>
            </a:r>
          </a:p>
        </p:txBody>
      </p:sp>
      <p:sp>
        <p:nvSpPr>
          <p:cNvPr id="12" name="矩形: 圓角 11">
            <a:extLst>
              <a:ext uri="{FF2B5EF4-FFF2-40B4-BE49-F238E27FC236}">
                <a16:creationId xmlns="" xmlns:a16="http://schemas.microsoft.com/office/drawing/2014/main" id="{2611ED1F-FC94-4B5B-B29F-AE1F3C999363}"/>
              </a:ext>
            </a:extLst>
          </p:cNvPr>
          <p:cNvSpPr/>
          <p:nvPr/>
        </p:nvSpPr>
        <p:spPr bwMode="gray">
          <a:xfrm>
            <a:off x="1319400" y="2432036"/>
            <a:ext cx="6512017" cy="1967954"/>
          </a:xfrm>
          <a:prstGeom prst="roundRect">
            <a:avLst/>
          </a:prstGeom>
          <a:solidFill>
            <a:schemeClr val="accent3">
              <a:lumMod val="40000"/>
              <a:lumOff val="60000"/>
              <a:alpha val="50000"/>
            </a:schemeClr>
          </a:solidFill>
          <a:ln w="76200">
            <a:solidFill>
              <a:schemeClr val="accent3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向審查人說明科技部的期待，不僅是公正的同儕審查（</a:t>
            </a:r>
            <a:r>
              <a: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Peer Review</a:t>
            </a:r>
            <a:r>
              <a:rPr lang="zh-TW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），更須以開闊的心胸去檢視能跳出現有框架、具原創性的提案，以投資的眼光促成有潛力及影響力的研究產出。</a:t>
            </a:r>
            <a:endParaRPr lang="zh-TW" altLang="en-US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0903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03828" y="1171564"/>
            <a:ext cx="5356304" cy="95410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誠摯歡迎學界先進踴躍提出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您對心目中期待的學術審查制度</a:t>
            </a:r>
            <a:endParaRPr lang="zh-TW" altLang="en-US" sz="28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3409" y="194811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 dirty="0">
                <a:solidFill>
                  <a:schemeClr val="tx2"/>
                </a:solidFill>
              </a:rPr>
              <a:t>積極推動，持續發想</a:t>
            </a: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="" xmlns:a16="http://schemas.microsoft.com/office/drawing/2014/main" id="{0510B14C-44A9-4591-B932-F26FD21F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22</a:t>
            </a:fld>
            <a:endParaRPr lang="en-US" altLang="zh-TW"/>
          </a:p>
        </p:txBody>
      </p:sp>
      <p:sp>
        <p:nvSpPr>
          <p:cNvPr id="9" name="矩形: 圓角 8">
            <a:extLst>
              <a:ext uri="{FF2B5EF4-FFF2-40B4-BE49-F238E27FC236}">
                <a16:creationId xmlns="" xmlns:a16="http://schemas.microsoft.com/office/drawing/2014/main" id="{63241452-2FDA-4124-89FD-C1AFD9F11AFA}"/>
              </a:ext>
            </a:extLst>
          </p:cNvPr>
          <p:cNvSpPr/>
          <p:nvPr/>
        </p:nvSpPr>
        <p:spPr bwMode="gray">
          <a:xfrm>
            <a:off x="6156175" y="1772816"/>
            <a:ext cx="2605341" cy="1548169"/>
          </a:xfrm>
          <a:prstGeom prst="roundRect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11/13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中部場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逢甲大學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="" xmlns:a16="http://schemas.microsoft.com/office/drawing/2014/main" id="{17425758-3BB2-4A33-93E6-1020961C3D10}"/>
              </a:ext>
            </a:extLst>
          </p:cNvPr>
          <p:cNvSpPr/>
          <p:nvPr/>
        </p:nvSpPr>
        <p:spPr bwMode="gray">
          <a:xfrm>
            <a:off x="6156176" y="3428998"/>
            <a:ext cx="2605341" cy="1548169"/>
          </a:xfrm>
          <a:prstGeom prst="roundRect">
            <a:avLst/>
          </a:prstGeom>
          <a:ln w="76200">
            <a:solidFill>
              <a:srgbClr val="FFCC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11/14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南部場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高雄蓮潭國際會館</a:t>
            </a:r>
          </a:p>
        </p:txBody>
      </p:sp>
      <p:sp>
        <p:nvSpPr>
          <p:cNvPr id="11" name="矩形: 圓角 10">
            <a:extLst>
              <a:ext uri="{FF2B5EF4-FFF2-40B4-BE49-F238E27FC236}">
                <a16:creationId xmlns="" xmlns:a16="http://schemas.microsoft.com/office/drawing/2014/main" id="{CB913753-26A0-4AC3-8D51-94A53CDB0D87}"/>
              </a:ext>
            </a:extLst>
          </p:cNvPr>
          <p:cNvSpPr/>
          <p:nvPr/>
        </p:nvSpPr>
        <p:spPr bwMode="gray">
          <a:xfrm>
            <a:off x="6156176" y="5087267"/>
            <a:ext cx="2605341" cy="1548169"/>
          </a:xfrm>
          <a:prstGeom prst="roundRect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11/17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東部場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@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國立宜蘭大學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="" xmlns:a16="http://schemas.microsoft.com/office/drawing/2014/main" id="{2611ED1F-FC94-4B5B-B29F-AE1F3C999363}"/>
              </a:ext>
            </a:extLst>
          </p:cNvPr>
          <p:cNvSpPr/>
          <p:nvPr/>
        </p:nvSpPr>
        <p:spPr bwMode="gray">
          <a:xfrm>
            <a:off x="539552" y="2276872"/>
            <a:ext cx="4824536" cy="411798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5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en-US" altLang="zh-TW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除可親至科技部下列各場次座談會表達意見外，亦歡迎主動來信科技部信箱提供具體建言。會後將彙整並進行可行性</a:t>
            </a:r>
            <a:r>
              <a:rPr lang="zh-TW" altLang="en-US"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研議，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盡速對外說明具體方案。</a:t>
            </a:r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sz="2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/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https://www.most.gov.tw/petition</a:t>
            </a:r>
            <a:endParaRPr lang="zh-TW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endParaRPr lang="zh-TW" altLang="en-US" sz="2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79620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16592" y="2564904"/>
            <a:ext cx="7992888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6500" b="1" cap="small" dirty="0">
                <a:solidFill>
                  <a:schemeClr val="tx2"/>
                </a:solidFill>
              </a:rPr>
              <a:t>感謝聆聽，敬請指教</a:t>
            </a:r>
            <a:endParaRPr lang="en-US" altLang="zh-TW" sz="6500" b="1" cap="small" dirty="0">
              <a:solidFill>
                <a:schemeClr val="tx2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67744" y="3827238"/>
            <a:ext cx="48186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7200" b="1" dirty="0">
                <a:ln w="9525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Thank</a:t>
            </a:r>
            <a:r>
              <a:rPr lang="zh-TW" altLang="en-US" sz="7200" b="1" dirty="0">
                <a:ln w="9525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altLang="zh-TW" sz="7200" b="1" dirty="0">
                <a:ln w="9525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You</a:t>
            </a:r>
            <a:endParaRPr lang="zh-TW" altLang="en-US" sz="7200" b="1" dirty="0">
              <a:ln w="9525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294967295"/>
          </p:nvPr>
        </p:nvSpPr>
        <p:spPr>
          <a:xfrm>
            <a:off x="8458200" y="6397625"/>
            <a:ext cx="533400" cy="323850"/>
          </a:xfrm>
        </p:spPr>
        <p:txBody>
          <a:bodyPr/>
          <a:lstStyle/>
          <a:p>
            <a:fld id="{2924C8CF-CA43-47E2-AA6A-7E0EFD07EA36}" type="slidenum">
              <a:rPr lang="en-US" altLang="zh-TW" smtClean="0"/>
              <a:pPr/>
              <a:t>23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5401853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1"/>
          <p:cNvSpPr txBox="1">
            <a:spLocks noGrp="1"/>
          </p:cNvSpPr>
          <p:nvPr/>
        </p:nvSpPr>
        <p:spPr bwMode="auto">
          <a:xfrm>
            <a:off x="7780338" y="6553150"/>
            <a:ext cx="1304925" cy="3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r" eaLnBrk="1" hangingPunct="1"/>
            <a:fld id="{A582D525-6A7B-47DC-B90A-C2D7D1540B40}" type="slidenum">
              <a:rPr lang="en-US" altLang="zh-TW" sz="1400" b="1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pPr algn="r" eaLnBrk="1" hangingPunct="1"/>
              <a:t>24</a:t>
            </a:fld>
            <a:endParaRPr lang="en-US" altLang="zh-TW" sz="1400" b="1" dirty="0">
              <a:solidFill>
                <a:srgbClr val="00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1" name="Rectangle 24"/>
          <p:cNvSpPr txBox="1">
            <a:spLocks/>
          </p:cNvSpPr>
          <p:nvPr/>
        </p:nvSpPr>
        <p:spPr bwMode="auto">
          <a:xfrm>
            <a:off x="994283" y="268659"/>
            <a:ext cx="78981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zh-TW" altLang="en-US" sz="28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附錄：專題研究計畫主持人年齡分布</a:t>
            </a:r>
            <a:r>
              <a:rPr lang="en-US" altLang="zh-TW" sz="28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-PI</a:t>
            </a:r>
            <a:r>
              <a:rPr lang="zh-TW" altLang="en-US" sz="28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人數</a:t>
            </a:r>
          </a:p>
        </p:txBody>
      </p:sp>
      <p:graphicFrame>
        <p:nvGraphicFramePr>
          <p:cNvPr id="13" name="圖表 12"/>
          <p:cNvGraphicFramePr>
            <a:graphicFrameLocks/>
          </p:cNvGraphicFramePr>
          <p:nvPr>
            <p:extLst/>
          </p:nvPr>
        </p:nvGraphicFramePr>
        <p:xfrm>
          <a:off x="395536" y="834971"/>
          <a:ext cx="8326285" cy="57183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字方塊 120"/>
          <p:cNvSpPr txBox="1">
            <a:spLocks noChangeArrowheads="1"/>
          </p:cNvSpPr>
          <p:nvPr/>
        </p:nvSpPr>
        <p:spPr bwMode="auto">
          <a:xfrm>
            <a:off x="0" y="6528916"/>
            <a:ext cx="16975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r>
              <a:rPr lang="zh-TW" altLang="en-US" sz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註：</a:t>
            </a:r>
            <a:r>
              <a:rPr lang="en-US" altLang="zh-TW" sz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97-105</a:t>
            </a:r>
            <a:r>
              <a:rPr lang="zh-TW" altLang="en-US" sz="12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年統計資料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395536" y="1196752"/>
            <a:ext cx="400110" cy="1440160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zh-TW" altLang="en-US" sz="14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計畫主持人數</a:t>
            </a:r>
          </a:p>
        </p:txBody>
      </p:sp>
    </p:spTree>
    <p:extLst>
      <p:ext uri="{BB962C8B-B14F-4D97-AF65-F5344CB8AC3E}">
        <p14:creationId xmlns:p14="http://schemas.microsoft.com/office/powerpoint/2010/main" val="19780590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25000" lnSpcReduction="20000"/>
          </a:bodyPr>
          <a:lstStyle/>
          <a:p>
            <a:pPr>
              <a:defRPr/>
            </a:pPr>
            <a:endParaRPr lang="en-US" altLang="zh-TW" dirty="0"/>
          </a:p>
          <a:p>
            <a:pPr>
              <a:defRPr/>
            </a:pPr>
            <a:fld id="{3B0FADFA-2BA5-4497-9A09-6EA16F4FEEF6}" type="slidenum">
              <a:rPr lang="en-US" altLang="zh-TW" sz="4000" smtClean="0"/>
              <a:pPr>
                <a:defRPr/>
              </a:pPr>
              <a:t>25</a:t>
            </a:fld>
            <a:endParaRPr lang="en-US" altLang="zh-TW" sz="4000" dirty="0"/>
          </a:p>
        </p:txBody>
      </p:sp>
      <p:graphicFrame>
        <p:nvGraphicFramePr>
          <p:cNvPr id="84" name="圖表 83"/>
          <p:cNvGraphicFramePr>
            <a:graphicFrameLocks/>
          </p:cNvGraphicFramePr>
          <p:nvPr>
            <p:extLst/>
          </p:nvPr>
        </p:nvGraphicFramePr>
        <p:xfrm>
          <a:off x="389431" y="905932"/>
          <a:ext cx="8785313" cy="2565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5" name="直線單箭頭接點 84"/>
          <p:cNvCxnSpPr/>
          <p:nvPr/>
        </p:nvCxnSpPr>
        <p:spPr>
          <a:xfrm flipV="1">
            <a:off x="823268" y="3427992"/>
            <a:ext cx="8213228" cy="1008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 Box 5"/>
          <p:cNvSpPr txBox="1">
            <a:spLocks noChangeArrowheads="1"/>
          </p:cNvSpPr>
          <p:nvPr/>
        </p:nvSpPr>
        <p:spPr bwMode="auto">
          <a:xfrm>
            <a:off x="683568" y="3471392"/>
            <a:ext cx="280008" cy="24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20</a:t>
            </a:r>
          </a:p>
        </p:txBody>
      </p:sp>
      <p:sp>
        <p:nvSpPr>
          <p:cNvPr id="87" name="Line 12"/>
          <p:cNvSpPr>
            <a:spLocks noChangeShapeType="1"/>
          </p:cNvSpPr>
          <p:nvPr/>
        </p:nvSpPr>
        <p:spPr bwMode="auto">
          <a:xfrm>
            <a:off x="832793" y="3429000"/>
            <a:ext cx="0" cy="73016"/>
          </a:xfrm>
          <a:prstGeom prst="line">
            <a:avLst/>
          </a:prstGeom>
          <a:ln>
            <a:headEnd/>
            <a:tailEnd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88" name="Text Box 5"/>
          <p:cNvSpPr txBox="1">
            <a:spLocks noChangeArrowheads="1"/>
          </p:cNvSpPr>
          <p:nvPr/>
        </p:nvSpPr>
        <p:spPr bwMode="auto">
          <a:xfrm>
            <a:off x="2487476" y="3471392"/>
            <a:ext cx="280008" cy="24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30</a:t>
            </a:r>
          </a:p>
        </p:txBody>
      </p:sp>
      <p:sp>
        <p:nvSpPr>
          <p:cNvPr id="89" name="Line 12"/>
          <p:cNvSpPr>
            <a:spLocks noChangeShapeType="1"/>
          </p:cNvSpPr>
          <p:nvPr/>
        </p:nvSpPr>
        <p:spPr bwMode="auto">
          <a:xfrm>
            <a:off x="2636701" y="3427992"/>
            <a:ext cx="0" cy="73016"/>
          </a:xfrm>
          <a:prstGeom prst="line">
            <a:avLst/>
          </a:prstGeom>
          <a:ln>
            <a:headEnd/>
            <a:tailEnd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90" name="Text Box 5"/>
          <p:cNvSpPr txBox="1">
            <a:spLocks noChangeArrowheads="1"/>
          </p:cNvSpPr>
          <p:nvPr/>
        </p:nvSpPr>
        <p:spPr bwMode="auto">
          <a:xfrm>
            <a:off x="4287676" y="3471392"/>
            <a:ext cx="280008" cy="24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40</a:t>
            </a:r>
          </a:p>
        </p:txBody>
      </p:sp>
      <p:sp>
        <p:nvSpPr>
          <p:cNvPr id="91" name="Line 12"/>
          <p:cNvSpPr>
            <a:spLocks noChangeShapeType="1"/>
          </p:cNvSpPr>
          <p:nvPr/>
        </p:nvSpPr>
        <p:spPr bwMode="auto">
          <a:xfrm>
            <a:off x="4436901" y="3427992"/>
            <a:ext cx="0" cy="73016"/>
          </a:xfrm>
          <a:prstGeom prst="line">
            <a:avLst/>
          </a:prstGeom>
          <a:ln>
            <a:headEnd/>
            <a:tailEnd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92" name="Text Box 5"/>
          <p:cNvSpPr txBox="1">
            <a:spLocks noChangeArrowheads="1"/>
          </p:cNvSpPr>
          <p:nvPr/>
        </p:nvSpPr>
        <p:spPr bwMode="auto">
          <a:xfrm>
            <a:off x="6087876" y="3471392"/>
            <a:ext cx="280008" cy="24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50</a:t>
            </a:r>
          </a:p>
        </p:txBody>
      </p:sp>
      <p:sp>
        <p:nvSpPr>
          <p:cNvPr id="93" name="Line 12"/>
          <p:cNvSpPr>
            <a:spLocks noChangeShapeType="1"/>
          </p:cNvSpPr>
          <p:nvPr/>
        </p:nvSpPr>
        <p:spPr bwMode="auto">
          <a:xfrm>
            <a:off x="6237101" y="3427992"/>
            <a:ext cx="0" cy="73016"/>
          </a:xfrm>
          <a:prstGeom prst="line">
            <a:avLst/>
          </a:prstGeom>
          <a:ln>
            <a:headEnd/>
            <a:tailEnd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94" name="Text Box 5"/>
          <p:cNvSpPr txBox="1">
            <a:spLocks noChangeArrowheads="1"/>
          </p:cNvSpPr>
          <p:nvPr/>
        </p:nvSpPr>
        <p:spPr bwMode="auto">
          <a:xfrm>
            <a:off x="7888076" y="3471392"/>
            <a:ext cx="280008" cy="24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60</a:t>
            </a:r>
          </a:p>
        </p:txBody>
      </p:sp>
      <p:sp>
        <p:nvSpPr>
          <p:cNvPr id="95" name="Line 12"/>
          <p:cNvSpPr>
            <a:spLocks noChangeShapeType="1"/>
          </p:cNvSpPr>
          <p:nvPr/>
        </p:nvSpPr>
        <p:spPr bwMode="auto">
          <a:xfrm>
            <a:off x="8037301" y="3427992"/>
            <a:ext cx="0" cy="73016"/>
          </a:xfrm>
          <a:prstGeom prst="line">
            <a:avLst/>
          </a:prstGeom>
          <a:ln>
            <a:headEnd/>
            <a:tailEnd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96" name="Text Box 26"/>
          <p:cNvSpPr txBox="1">
            <a:spLocks noChangeArrowheads="1"/>
          </p:cNvSpPr>
          <p:nvPr/>
        </p:nvSpPr>
        <p:spPr bwMode="auto">
          <a:xfrm>
            <a:off x="7171" y="3422882"/>
            <a:ext cx="603250" cy="312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年齡</a:t>
            </a:r>
          </a:p>
        </p:txBody>
      </p:sp>
      <p:sp>
        <p:nvSpPr>
          <p:cNvPr id="97" name="Rectangle 19"/>
          <p:cNvSpPr>
            <a:spLocks noChangeArrowheads="1"/>
          </p:cNvSpPr>
          <p:nvPr/>
        </p:nvSpPr>
        <p:spPr bwMode="auto">
          <a:xfrm>
            <a:off x="1907704" y="3717032"/>
            <a:ext cx="6840760" cy="288000"/>
          </a:xfrm>
          <a:prstGeom prst="rect">
            <a:avLst/>
          </a:prstGeom>
          <a:gradFill rotWithShape="1">
            <a:gsLst>
              <a:gs pos="100000">
                <a:srgbClr val="FFE0CB"/>
              </a:gs>
              <a:gs pos="64000">
                <a:srgbClr val="FFAF79"/>
              </a:gs>
              <a:gs pos="0">
                <a:srgbClr val="FFFFFF">
                  <a:alpha val="0"/>
                </a:srgbClr>
              </a:gs>
            </a:gsLst>
            <a:lin ang="0" scaled="1"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r" eaLnBrk="1" fontAlgn="ctr" hangingPunct="1">
              <a:spcBef>
                <a:spcPct val="0"/>
              </a:spcBef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跨領域、特約、學術攻頂、國家型、卓越領航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)(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多年期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en-US" altLang="zh-TW" sz="15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8" name="Text Box 39"/>
          <p:cNvSpPr txBox="1">
            <a:spLocks noChangeArrowheads="1"/>
          </p:cNvSpPr>
          <p:nvPr/>
        </p:nvSpPr>
        <p:spPr bwMode="auto">
          <a:xfrm>
            <a:off x="1907705" y="5476140"/>
            <a:ext cx="5184576" cy="288000"/>
          </a:xfrm>
          <a:prstGeom prst="rect">
            <a:avLst/>
          </a:prstGeom>
          <a:gradFill flip="none" rotWithShape="1">
            <a:gsLst>
              <a:gs pos="0">
                <a:srgbClr val="CDDAF2"/>
              </a:gs>
              <a:gs pos="33000">
                <a:srgbClr val="678FD7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  <a:extLst/>
        </p:spPr>
        <p:txBody>
          <a:bodyPr wrap="square" lIns="18000" tIns="18000" rIns="18000" bIns="18000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新進人員計畫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年內的新進人員，可申請多年期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99" name="Rectangle 44"/>
          <p:cNvSpPr>
            <a:spLocks noChangeArrowheads="1"/>
          </p:cNvSpPr>
          <p:nvPr/>
        </p:nvSpPr>
        <p:spPr bwMode="auto">
          <a:xfrm>
            <a:off x="1907704" y="5022068"/>
            <a:ext cx="6840760" cy="287300"/>
          </a:xfrm>
          <a:prstGeom prst="rect">
            <a:avLst/>
          </a:prstGeom>
          <a:gradFill rotWithShape="1">
            <a:gsLst>
              <a:gs pos="0">
                <a:srgbClr val="FFE5E6"/>
              </a:gs>
              <a:gs pos="50000">
                <a:srgbClr val="FF1117">
                  <a:alpha val="49804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一般型計畫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可申請多年期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0" name="Text Box 48"/>
          <p:cNvSpPr txBox="1">
            <a:spLocks noChangeArrowheads="1"/>
          </p:cNvSpPr>
          <p:nvPr/>
        </p:nvSpPr>
        <p:spPr bwMode="auto">
          <a:xfrm>
            <a:off x="1907704" y="6376161"/>
            <a:ext cx="1008112" cy="288000"/>
          </a:xfrm>
          <a:prstGeom prst="rect">
            <a:avLst/>
          </a:prstGeom>
          <a:gradFill flip="none" rotWithShape="1">
            <a:gsLst>
              <a:gs pos="100000">
                <a:srgbClr val="B3FFB3"/>
              </a:gs>
              <a:gs pos="73000">
                <a:srgbClr val="66FF66"/>
              </a:gs>
              <a:gs pos="0">
                <a:schemeClr val="bg1"/>
              </a:gs>
            </a:gsLst>
            <a:lin ang="0" scaled="1"/>
            <a:tileRect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square" lIns="18000" tIns="18000" rIns="18000" bIns="18000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zh-TW" altLang="en-US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1" name="Text Box 51"/>
          <p:cNvSpPr txBox="1">
            <a:spLocks noChangeArrowheads="1"/>
          </p:cNvSpPr>
          <p:nvPr/>
        </p:nvSpPr>
        <p:spPr bwMode="auto">
          <a:xfrm>
            <a:off x="1907704" y="5936743"/>
            <a:ext cx="1584176" cy="288000"/>
          </a:xfrm>
          <a:prstGeom prst="rect">
            <a:avLst/>
          </a:prstGeom>
          <a:gradFill flip="none" rotWithShape="1">
            <a:gsLst>
              <a:gs pos="100000">
                <a:srgbClr val="80FFCC"/>
              </a:gs>
              <a:gs pos="76000">
                <a:srgbClr val="00FF99"/>
              </a:gs>
              <a:gs pos="0">
                <a:schemeClr val="bg1"/>
              </a:gs>
            </a:gsLst>
            <a:lin ang="0" scaled="1"/>
            <a:tileRect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square" lIns="18000" tIns="18000" rIns="18000" bIns="18000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spcBef>
                <a:spcPct val="0"/>
              </a:spcBef>
              <a:buNone/>
            </a:pPr>
            <a:endParaRPr lang="en-US" altLang="zh-TW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" name="Rectangle 44"/>
          <p:cNvSpPr>
            <a:spLocks noChangeArrowheads="1"/>
          </p:cNvSpPr>
          <p:nvPr/>
        </p:nvSpPr>
        <p:spPr bwMode="auto">
          <a:xfrm>
            <a:off x="1907704" y="4173914"/>
            <a:ext cx="6840760" cy="287300"/>
          </a:xfrm>
          <a:prstGeom prst="rect">
            <a:avLst/>
          </a:prstGeom>
          <a:gradFill rotWithShape="1">
            <a:gsLst>
              <a:gs pos="100000">
                <a:srgbClr val="DFF0F5"/>
              </a:gs>
              <a:gs pos="60000">
                <a:srgbClr val="73BED3"/>
              </a:gs>
              <a:gs pos="0">
                <a:srgbClr val="FFFFFF">
                  <a:alpha val="0"/>
                </a:srgbClr>
              </a:gs>
            </a:gsLst>
            <a:lin ang="0" scaled="1"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尖端科學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、卓越團隊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)(5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3" name="Rectangle 44"/>
          <p:cNvSpPr>
            <a:spLocks noChangeArrowheads="1"/>
          </p:cNvSpPr>
          <p:nvPr/>
        </p:nvSpPr>
        <p:spPr bwMode="auto">
          <a:xfrm>
            <a:off x="1907704" y="4590020"/>
            <a:ext cx="3384377" cy="287300"/>
          </a:xfrm>
          <a:prstGeom prst="rect">
            <a:avLst/>
          </a:prstGeom>
          <a:gradFill rotWithShape="1">
            <a:gsLst>
              <a:gs pos="100000">
                <a:srgbClr val="CCCCFF"/>
              </a:gs>
              <a:gs pos="61000">
                <a:srgbClr val="9999FF"/>
              </a:gs>
              <a:gs pos="0">
                <a:srgbClr val="FFFFFF">
                  <a:alpha val="0"/>
                </a:srgbClr>
              </a:gs>
            </a:gsLst>
            <a:lin ang="0" scaled="1"/>
          </a:gradFill>
          <a:ln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曜星計畫、優秀年輕學者計畫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(45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歲以下，多年期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4" name="Rectangle 44"/>
          <p:cNvSpPr>
            <a:spLocks noChangeArrowheads="1"/>
          </p:cNvSpPr>
          <p:nvPr/>
        </p:nvSpPr>
        <p:spPr bwMode="auto">
          <a:xfrm flipH="1">
            <a:off x="2415468" y="832132"/>
            <a:ext cx="5900948" cy="287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TW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101-105</a:t>
            </a:r>
            <a:r>
              <a:rPr lang="zh-TW" altLang="en-US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科技部補助一般及專案型計畫年均人數</a:t>
            </a:r>
            <a:r>
              <a:rPr lang="en-US" altLang="zh-TW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年齡別</a:t>
            </a:r>
            <a:r>
              <a:rPr lang="en-US" altLang="zh-TW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8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5" name="Text Box 26"/>
          <p:cNvSpPr txBox="1">
            <a:spLocks noChangeArrowheads="1"/>
          </p:cNvSpPr>
          <p:nvPr/>
        </p:nvSpPr>
        <p:spPr bwMode="auto">
          <a:xfrm>
            <a:off x="496182" y="1831196"/>
            <a:ext cx="603250" cy="31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人數</a:t>
            </a:r>
          </a:p>
        </p:txBody>
      </p:sp>
      <p:sp>
        <p:nvSpPr>
          <p:cNvPr id="106" name="Text Box 26"/>
          <p:cNvSpPr txBox="1">
            <a:spLocks noChangeArrowheads="1"/>
          </p:cNvSpPr>
          <p:nvPr/>
        </p:nvSpPr>
        <p:spPr bwMode="auto">
          <a:xfrm>
            <a:off x="762461" y="5476971"/>
            <a:ext cx="971450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20.0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07" name="Text Box 26"/>
          <p:cNvSpPr txBox="1">
            <a:spLocks noChangeArrowheads="1"/>
          </p:cNvSpPr>
          <p:nvPr/>
        </p:nvSpPr>
        <p:spPr bwMode="auto">
          <a:xfrm>
            <a:off x="827584" y="5933026"/>
            <a:ext cx="971450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2.7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08" name="Text Box 26"/>
          <p:cNvSpPr txBox="1">
            <a:spLocks noChangeArrowheads="1"/>
          </p:cNvSpPr>
          <p:nvPr/>
        </p:nvSpPr>
        <p:spPr bwMode="auto">
          <a:xfrm>
            <a:off x="797807" y="6386787"/>
            <a:ext cx="971450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2.3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09" name="Text Box 26"/>
          <p:cNvSpPr txBox="1">
            <a:spLocks noChangeArrowheads="1"/>
          </p:cNvSpPr>
          <p:nvPr/>
        </p:nvSpPr>
        <p:spPr bwMode="auto">
          <a:xfrm>
            <a:off x="610421" y="5026795"/>
            <a:ext cx="1168312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121.3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10" name="Text Box 26"/>
          <p:cNvSpPr txBox="1">
            <a:spLocks noChangeArrowheads="1"/>
          </p:cNvSpPr>
          <p:nvPr/>
        </p:nvSpPr>
        <p:spPr bwMode="auto">
          <a:xfrm>
            <a:off x="834469" y="4590020"/>
            <a:ext cx="971450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7.4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11" name="Text Box 26"/>
          <p:cNvSpPr txBox="1">
            <a:spLocks noChangeArrowheads="1"/>
          </p:cNvSpPr>
          <p:nvPr/>
        </p:nvSpPr>
        <p:spPr bwMode="auto">
          <a:xfrm>
            <a:off x="758666" y="4173914"/>
            <a:ext cx="1148949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1.3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12" name="Text Box 26"/>
          <p:cNvSpPr txBox="1">
            <a:spLocks noChangeArrowheads="1"/>
          </p:cNvSpPr>
          <p:nvPr/>
        </p:nvSpPr>
        <p:spPr bwMode="auto">
          <a:xfrm>
            <a:off x="653791" y="3719745"/>
            <a:ext cx="1253913" cy="28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8000" rIns="18000" bIns="1800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22.3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億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年</a:t>
            </a:r>
          </a:p>
        </p:txBody>
      </p:sp>
      <p:sp>
        <p:nvSpPr>
          <p:cNvPr id="113" name="Text Box 51"/>
          <p:cNvSpPr txBox="1">
            <a:spLocks noChangeArrowheads="1"/>
          </p:cNvSpPr>
          <p:nvPr/>
        </p:nvSpPr>
        <p:spPr bwMode="auto">
          <a:xfrm>
            <a:off x="1920289" y="5948415"/>
            <a:ext cx="2943411" cy="26718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8000" tIns="18000" rIns="18000" bIns="18000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spcBef>
                <a:spcPct val="0"/>
              </a:spcBef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哥倫布計畫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(35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歲以下，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3~5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114" name="Text Box 51"/>
          <p:cNvSpPr txBox="1">
            <a:spLocks noChangeArrowheads="1"/>
          </p:cNvSpPr>
          <p:nvPr/>
        </p:nvSpPr>
        <p:spPr bwMode="auto">
          <a:xfrm>
            <a:off x="1907705" y="6419926"/>
            <a:ext cx="3947816" cy="2210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8000" tIns="18000" rIns="18000" bIns="18000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  <a:ea typeface="新細明體" pitchFamily="18" charset="-120"/>
              </a:defRPr>
            </a:lvl9pPr>
          </a:lstStyle>
          <a:p>
            <a:pPr eaLnBrk="1" fontAlgn="ctr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15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愛因斯坦計畫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(32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歲以下，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3~5</a:t>
            </a:r>
            <a:r>
              <a:rPr lang="zh-TW" altLang="en-US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年期</a:t>
            </a:r>
            <a:r>
              <a:rPr lang="en-US" altLang="zh-TW" sz="1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5" name="圓角矩形 114"/>
          <p:cNvSpPr/>
          <p:nvPr/>
        </p:nvSpPr>
        <p:spPr>
          <a:xfrm>
            <a:off x="395199" y="5849840"/>
            <a:ext cx="4424513" cy="91830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6" name="直線接點 115"/>
          <p:cNvCxnSpPr/>
          <p:nvPr/>
        </p:nvCxnSpPr>
        <p:spPr>
          <a:xfrm>
            <a:off x="1923673" y="5478086"/>
            <a:ext cx="0" cy="25517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接點 116"/>
          <p:cNvCxnSpPr/>
          <p:nvPr/>
        </p:nvCxnSpPr>
        <p:spPr>
          <a:xfrm>
            <a:off x="1907704" y="5472656"/>
            <a:ext cx="3744416" cy="543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線接點 117"/>
          <p:cNvCxnSpPr/>
          <p:nvPr/>
        </p:nvCxnSpPr>
        <p:spPr>
          <a:xfrm>
            <a:off x="1907704" y="5742799"/>
            <a:ext cx="3744416" cy="543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線接點 118"/>
          <p:cNvCxnSpPr/>
          <p:nvPr/>
        </p:nvCxnSpPr>
        <p:spPr>
          <a:xfrm>
            <a:off x="3519311" y="1515533"/>
            <a:ext cx="0" cy="4558779"/>
          </a:xfrm>
          <a:prstGeom prst="line">
            <a:avLst/>
          </a:prstGeom>
          <a:ln w="19050"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0" name="文字方塊 119"/>
          <p:cNvSpPr txBox="1"/>
          <p:nvPr/>
        </p:nvSpPr>
        <p:spPr>
          <a:xfrm>
            <a:off x="30328" y="475221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預算</a:t>
            </a:r>
          </a:p>
        </p:txBody>
      </p:sp>
      <p:sp>
        <p:nvSpPr>
          <p:cNvPr id="121" name="矩形 120"/>
          <p:cNvSpPr/>
          <p:nvPr/>
        </p:nvSpPr>
        <p:spPr>
          <a:xfrm>
            <a:off x="29144" y="246822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zh-TW" altLang="en-US" sz="2800" b="1" dirty="0">
                <a:solidFill>
                  <a:schemeClr val="tx2"/>
                </a:solidFill>
                <a:latin typeface="微軟正黑體" pitchFamily="32" charset="-120"/>
                <a:ea typeface="微軟正黑體" pitchFamily="32" charset="-120"/>
              </a:rPr>
              <a:t>附錄：科技部各年齡別補助計畫類型及人數</a:t>
            </a:r>
            <a:endParaRPr lang="en-US" altLang="zh-TW" sz="2800" b="1" dirty="0">
              <a:solidFill>
                <a:schemeClr val="tx2"/>
              </a:solidFill>
              <a:latin typeface="微軟正黑體" pitchFamily="32" charset="-120"/>
              <a:ea typeface="微軟正黑體" pitchFamily="32" charset="-120"/>
            </a:endParaRPr>
          </a:p>
          <a:p>
            <a:pPr algn="ctr">
              <a:defRPr/>
            </a:pP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zh-TW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294974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07504" y="260648"/>
            <a:ext cx="9144000" cy="62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1pPr>
            <a:lvl2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2pPr>
            <a:lvl3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3pPr>
            <a:lvl4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4pPr>
            <a:lvl5pPr eaLnBrk="0" hangingPunct="0"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5pPr>
            <a:lvl6pPr marL="25146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6pPr>
            <a:lvl7pPr marL="29718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7pPr>
            <a:lvl8pPr marL="34290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8pPr>
            <a:lvl9pPr marL="3886200" indent="-228600" defTabSz="4492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rgbClr val="000000"/>
                </a:solidFill>
                <a:latin typeface="微軟正黑體" pitchFamily="32" charset="-120"/>
                <a:ea typeface="微軟正黑體" pitchFamily="32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>
                <a:solidFill>
                  <a:schemeClr val="tx2"/>
                </a:solidFill>
              </a:rPr>
              <a:t>附錄：各年齡層高教人員分布</a:t>
            </a:r>
          </a:p>
        </p:txBody>
      </p:sp>
      <p:sp>
        <p:nvSpPr>
          <p:cNvPr id="13" name="投影片編號版面配置區 12">
            <a:extLst>
              <a:ext uri="{FF2B5EF4-FFF2-40B4-BE49-F238E27FC236}">
                <a16:creationId xmlns="" xmlns:a16="http://schemas.microsoft.com/office/drawing/2014/main" id="{FBACB235-B1B3-4D97-9C0B-BD5928909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80F43-01E2-44D4-98FC-8EDDA73F30D8}" type="slidenum">
              <a:rPr lang="en-US" altLang="zh-TW" smtClean="0"/>
              <a:pPr/>
              <a:t>26</a:t>
            </a:fld>
            <a:endParaRPr lang="en-US" altLang="zh-TW"/>
          </a:p>
        </p:txBody>
      </p:sp>
      <p:pic>
        <p:nvPicPr>
          <p:cNvPr id="7" name="內容版面配置區 6">
            <a:extLst>
              <a:ext uri="{FF2B5EF4-FFF2-40B4-BE49-F238E27FC236}">
                <a16:creationId xmlns="" xmlns:a16="http://schemas.microsoft.com/office/drawing/2014/main" id="{AC95EBD9-3D67-4C2A-9D28-C143DE797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1733" y="1094302"/>
            <a:ext cx="8500534" cy="4785395"/>
          </a:xfrm>
          <a:prstGeom prst="rect">
            <a:avLst/>
          </a:prstGeom>
        </p:spPr>
      </p:pic>
      <p:sp>
        <p:nvSpPr>
          <p:cNvPr id="10" name="Rectangle 74">
            <a:extLst>
              <a:ext uri="{FF2B5EF4-FFF2-40B4-BE49-F238E27FC236}">
                <a16:creationId xmlns="" xmlns:a16="http://schemas.microsoft.com/office/drawing/2014/main" id="{DBF1DA7F-EE1D-43C7-BC22-36C9B67F6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64" y="5400119"/>
            <a:ext cx="8815920" cy="1272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9588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37795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79705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21615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6733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31305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5877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404495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marL="0" indent="-252000">
              <a:lnSpc>
                <a:spcPts val="2300"/>
              </a:lnSpc>
              <a:spcBef>
                <a:spcPts val="0"/>
              </a:spcBef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97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~105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年我國助理教授級以上師資之年齡分布來看：</a:t>
            </a:r>
          </a:p>
          <a:p>
            <a:pPr marL="0" indent="-252000">
              <a:lnSpc>
                <a:spcPts val="2300"/>
              </a:lnSpc>
              <a:spcBef>
                <a:spcPts val="0"/>
              </a:spcBef>
              <a:buNone/>
            </a:pPr>
            <a:r>
              <a:rPr lang="zh-TW" altLang="en-US" sz="20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師資老化的現象已趨明顯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-252000">
              <a:lnSpc>
                <a:spcPts val="2300"/>
              </a:lnSpc>
              <a:spcBef>
                <a:spcPts val="0"/>
              </a:spcBef>
              <a:buNone/>
            </a:pP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-252000">
              <a:lnSpc>
                <a:spcPts val="2300"/>
              </a:lnSpc>
              <a:spcBef>
                <a:spcPts val="0"/>
              </a:spcBef>
              <a:buNone/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資料來源：教育部統計處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(2017/08); STPI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繪製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377523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Custom 168">
      <a:dk1>
        <a:srgbClr val="000000"/>
      </a:dk1>
      <a:lt1>
        <a:srgbClr val="FFFFFF"/>
      </a:lt1>
      <a:dk2>
        <a:srgbClr val="1A847F"/>
      </a:dk2>
      <a:lt2>
        <a:srgbClr val="C0C0C0"/>
      </a:lt2>
      <a:accent1>
        <a:srgbClr val="8CC553"/>
      </a:accent1>
      <a:accent2>
        <a:srgbClr val="2FBBAA"/>
      </a:accent2>
      <a:accent3>
        <a:srgbClr val="FDAF23"/>
      </a:accent3>
      <a:accent4>
        <a:srgbClr val="D87A7A"/>
      </a:accent4>
      <a:accent5>
        <a:srgbClr val="C99771"/>
      </a:accent5>
      <a:accent6>
        <a:srgbClr val="52BBDC"/>
      </a:accent6>
      <a:hlink>
        <a:srgbClr val="6896C0"/>
      </a:hlink>
      <a:folHlink>
        <a:srgbClr val="B289D3"/>
      </a:folHlink>
    </a:clrScheme>
    <a:fontScheme name="Office 佈景主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1">
            <a:lumMod val="40000"/>
            <a:lumOff val="60000"/>
          </a:schemeClr>
        </a:solidFill>
        <a:ln/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1211281" lon="19102730" rev="20510933"/>
          </a:camera>
          <a:lightRig rig="threePt" dir="t">
            <a:rot lat="0" lon="0" rev="1200000"/>
          </a:lightRig>
        </a:scene3d>
        <a:sp3d>
          <a:bevelT w="63500" h="25400"/>
        </a:sp3d>
      </a:spPr>
      <a:bodyPr vert="eaVert" anchor="ctr"/>
      <a:lstStyle>
        <a:defPPr algn="ctr">
          <a:defRPr sz="2600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1A847F"/>
        </a:dk2>
        <a:lt2>
          <a:srgbClr val="C0C0C0"/>
        </a:lt2>
        <a:accent1>
          <a:srgbClr val="8CC553"/>
        </a:accent1>
        <a:accent2>
          <a:srgbClr val="2FBBAA"/>
        </a:accent2>
        <a:accent3>
          <a:srgbClr val="FFFFFF"/>
        </a:accent3>
        <a:accent4>
          <a:srgbClr val="000000"/>
        </a:accent4>
        <a:accent5>
          <a:srgbClr val="C5DFB3"/>
        </a:accent5>
        <a:accent6>
          <a:srgbClr val="2AA99A"/>
        </a:accent6>
        <a:hlink>
          <a:srgbClr val="6896C0"/>
        </a:hlink>
        <a:folHlink>
          <a:srgbClr val="B289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3A4FA8"/>
        </a:dk2>
        <a:lt2>
          <a:srgbClr val="C0C0C0"/>
        </a:lt2>
        <a:accent1>
          <a:srgbClr val="51A7E1"/>
        </a:accent1>
        <a:accent2>
          <a:srgbClr val="808CE4"/>
        </a:accent2>
        <a:accent3>
          <a:srgbClr val="FFFFFF"/>
        </a:accent3>
        <a:accent4>
          <a:srgbClr val="000000"/>
        </a:accent4>
        <a:accent5>
          <a:srgbClr val="B3D0EE"/>
        </a:accent5>
        <a:accent6>
          <a:srgbClr val="737ECF"/>
        </a:accent6>
        <a:hlink>
          <a:srgbClr val="F88A10"/>
        </a:hlink>
        <a:folHlink>
          <a:srgbClr val="65C05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6149A5"/>
        </a:dk2>
        <a:lt2>
          <a:srgbClr val="C0C0C0"/>
        </a:lt2>
        <a:accent1>
          <a:srgbClr val="B595DF"/>
        </a:accent1>
        <a:accent2>
          <a:srgbClr val="FD9E1F"/>
        </a:accent2>
        <a:accent3>
          <a:srgbClr val="FFFFFF"/>
        </a:accent3>
        <a:accent4>
          <a:srgbClr val="000000"/>
        </a:accent4>
        <a:accent5>
          <a:srgbClr val="D7C8EC"/>
        </a:accent5>
        <a:accent6>
          <a:srgbClr val="E58F1B"/>
        </a:accent6>
        <a:hlink>
          <a:srgbClr val="5EC6B2"/>
        </a:hlink>
        <a:folHlink>
          <a:srgbClr val="40B0D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28-Plus3_template_0063</Template>
  <TotalTime>8252</TotalTime>
  <Words>2511</Words>
  <Application>Microsoft Office PowerPoint</Application>
  <PresentationFormat>如螢幕大小 (4:3)</PresentationFormat>
  <Paragraphs>438</Paragraphs>
  <Slides>26</Slides>
  <Notes>26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27" baseType="lpstr">
      <vt:lpstr>Default Design</vt:lpstr>
      <vt:lpstr>科技部補助計畫 審查機制調整說明  </vt:lpstr>
      <vt:lpstr>PowerPoint 簡報</vt:lpstr>
      <vt:lpstr>PowerPoint 簡報</vt:lpstr>
      <vt:lpstr>基礎研究的願景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7. 重新定義傑出研究獎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組織改造難題</dc:title>
  <dc:creator>曾隆凱</dc:creator>
  <cp:lastModifiedBy>許嘉文</cp:lastModifiedBy>
  <cp:revision>1136</cp:revision>
  <cp:lastPrinted>2017-11-14T09:48:25Z</cp:lastPrinted>
  <dcterms:modified xsi:type="dcterms:W3CDTF">2017-11-15T05:23:41Z</dcterms:modified>
</cp:coreProperties>
</file>