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79" r:id="rId9"/>
    <p:sldId id="263" r:id="rId10"/>
    <p:sldId id="264" r:id="rId11"/>
    <p:sldId id="265" r:id="rId12"/>
    <p:sldId id="266" r:id="rId13"/>
    <p:sldId id="274" r:id="rId14"/>
    <p:sldId id="273" r:id="rId15"/>
    <p:sldId id="268" r:id="rId16"/>
    <p:sldId id="269" r:id="rId17"/>
    <p:sldId id="270" r:id="rId18"/>
    <p:sldId id="278" r:id="rId19"/>
  </p:sldIdLst>
  <p:sldSz cx="9144000" cy="6858000" type="screen4x3"/>
  <p:notesSz cx="9144000" cy="6858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2796" y="11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6" name="Holder 6"/>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175" y="0"/>
            <a:ext cx="9140825" cy="6826249"/>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7740650" y="0"/>
            <a:ext cx="1403350" cy="836930"/>
          </a:xfrm>
          <a:custGeom>
            <a:avLst/>
            <a:gdLst/>
            <a:ahLst/>
            <a:cxnLst/>
            <a:rect l="l" t="t" r="r" b="b"/>
            <a:pathLst>
              <a:path w="1403350" h="836930">
                <a:moveTo>
                  <a:pt x="0" y="836612"/>
                </a:moveTo>
                <a:lnTo>
                  <a:pt x="1403350" y="836612"/>
                </a:lnTo>
                <a:lnTo>
                  <a:pt x="1403350" y="0"/>
                </a:lnTo>
                <a:lnTo>
                  <a:pt x="0" y="0"/>
                </a:lnTo>
                <a:lnTo>
                  <a:pt x="0" y="836612"/>
                </a:lnTo>
                <a:close/>
              </a:path>
            </a:pathLst>
          </a:custGeom>
          <a:solidFill>
            <a:srgbClr val="FFFFFF"/>
          </a:solidFill>
        </p:spPr>
        <p:txBody>
          <a:bodyPr wrap="square" lIns="0" tIns="0" rIns="0" bIns="0" rtlCol="0"/>
          <a:lstStyle/>
          <a:p>
            <a:endParaRPr/>
          </a:p>
        </p:txBody>
      </p:sp>
      <p:sp>
        <p:nvSpPr>
          <p:cNvPr id="18" name="bk object 18"/>
          <p:cNvSpPr/>
          <p:nvPr/>
        </p:nvSpPr>
        <p:spPr>
          <a:xfrm>
            <a:off x="6816851" y="0"/>
            <a:ext cx="2327147" cy="1013459"/>
          </a:xfrm>
          <a:prstGeom prst="rect">
            <a:avLst/>
          </a:prstGeom>
          <a:blipFill>
            <a:blip r:embed="rId3" cstate="print"/>
            <a:stretch>
              <a:fillRect/>
            </a:stretch>
          </a:blipFill>
        </p:spPr>
        <p:txBody>
          <a:bodyPr wrap="square" lIns="0" tIns="0" rIns="0" bIns="0" rtlCol="0"/>
          <a:lstStyle/>
          <a:p>
            <a:endParaRPr/>
          </a:p>
        </p:txBody>
      </p:sp>
      <p:sp>
        <p:nvSpPr>
          <p:cNvPr id="19" name="bk object 19"/>
          <p:cNvSpPr/>
          <p:nvPr/>
        </p:nvSpPr>
        <p:spPr>
          <a:xfrm>
            <a:off x="7011987" y="146050"/>
            <a:ext cx="1936749" cy="474662"/>
          </a:xfrm>
          <a:prstGeom prst="rect">
            <a:avLst/>
          </a:prstGeom>
          <a:blipFill>
            <a:blip r:embed="rId4" cstate="print"/>
            <a:stretch>
              <a:fillRect/>
            </a:stretch>
          </a:blipFill>
        </p:spPr>
        <p:txBody>
          <a:bodyPr wrap="square" lIns="0" tIns="0" rIns="0" bIns="0" rtlCol="0"/>
          <a:lstStyle/>
          <a:p>
            <a:endParaRPr/>
          </a:p>
        </p:txBody>
      </p:sp>
      <p:sp>
        <p:nvSpPr>
          <p:cNvPr id="20" name="bk object 20"/>
          <p:cNvSpPr/>
          <p:nvPr/>
        </p:nvSpPr>
        <p:spPr>
          <a:xfrm>
            <a:off x="0" y="0"/>
            <a:ext cx="9143987" cy="6857999"/>
          </a:xfrm>
          <a:prstGeom prst="rect">
            <a:avLst/>
          </a:prstGeom>
          <a:blipFill>
            <a:blip r:embed="rId5" cstate="print"/>
            <a:stretch>
              <a:fillRect/>
            </a:stretch>
          </a:blipFill>
        </p:spPr>
        <p:txBody>
          <a:bodyPr wrap="square" lIns="0" tIns="0" rIns="0" bIns="0" rtlCol="0"/>
          <a:lstStyle/>
          <a:p>
            <a:endParaRPr/>
          </a:p>
        </p:txBody>
      </p:sp>
      <p:sp>
        <p:nvSpPr>
          <p:cNvPr id="21" name="bk object 21"/>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22" name="bk object 22"/>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F0000"/>
                </a:solidFill>
                <a:latin typeface="標楷體"/>
                <a:cs typeface="標楷體"/>
              </a:defRPr>
            </a:lvl1pPr>
          </a:lstStyle>
          <a:p>
            <a:endParaRPr/>
          </a:p>
        </p:txBody>
      </p:sp>
      <p:sp>
        <p:nvSpPr>
          <p:cNvPr id="3" name="Holder 3"/>
          <p:cNvSpPr>
            <a:spLocks noGrp="1"/>
          </p:cNvSpPr>
          <p:nvPr>
            <p:ph type="body" idx="1"/>
          </p:nvPr>
        </p:nvSpPr>
        <p:spPr/>
        <p:txBody>
          <a:bodyPr lIns="0" tIns="0" rIns="0" bIns="0"/>
          <a:lstStyle>
            <a:lvl1pPr>
              <a:defRPr sz="2000" b="1" i="0">
                <a:solidFill>
                  <a:srgbClr val="FF0000"/>
                </a:solidFill>
                <a:latin typeface="標楷體"/>
                <a:cs typeface="標楷體"/>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6" name="Holder 6"/>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F0000"/>
                </a:solidFill>
                <a:latin typeface="標楷體"/>
                <a:cs typeface="標楷體"/>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7" name="Holder 7"/>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F0000"/>
                </a:solidFill>
                <a:latin typeface="標楷體"/>
                <a:cs typeface="標楷體"/>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5" name="Holder 5"/>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3/6/2026</a:t>
            </a:fld>
            <a:endParaRPr lang="en-US"/>
          </a:p>
        </p:txBody>
      </p:sp>
      <p:sp>
        <p:nvSpPr>
          <p:cNvPr id="4" name="Holder 4"/>
          <p:cNvSpPr>
            <a:spLocks noGrp="1"/>
          </p:cNvSpPr>
          <p:nvPr>
            <p:ph type="sldNum" sz="quarter" idx="7"/>
          </p:nvPr>
        </p:nvSpPr>
        <p:spPr/>
        <p:txBody>
          <a:bodyPr lIns="0" tIns="0" rIns="0" bIns="0"/>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175" y="0"/>
            <a:ext cx="9140825" cy="6826249"/>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7740650" y="0"/>
            <a:ext cx="1403350" cy="836930"/>
          </a:xfrm>
          <a:custGeom>
            <a:avLst/>
            <a:gdLst/>
            <a:ahLst/>
            <a:cxnLst/>
            <a:rect l="l" t="t" r="r" b="b"/>
            <a:pathLst>
              <a:path w="1403350" h="836930">
                <a:moveTo>
                  <a:pt x="0" y="836612"/>
                </a:moveTo>
                <a:lnTo>
                  <a:pt x="1403350" y="836612"/>
                </a:lnTo>
                <a:lnTo>
                  <a:pt x="1403350" y="0"/>
                </a:lnTo>
                <a:lnTo>
                  <a:pt x="0" y="0"/>
                </a:lnTo>
                <a:lnTo>
                  <a:pt x="0" y="836612"/>
                </a:lnTo>
                <a:close/>
              </a:path>
            </a:pathLst>
          </a:custGeom>
          <a:solidFill>
            <a:srgbClr val="FFFFFF"/>
          </a:solidFill>
        </p:spPr>
        <p:txBody>
          <a:bodyPr wrap="square" lIns="0" tIns="0" rIns="0" bIns="0" rtlCol="0"/>
          <a:lstStyle/>
          <a:p>
            <a:endParaRPr/>
          </a:p>
        </p:txBody>
      </p:sp>
      <p:sp>
        <p:nvSpPr>
          <p:cNvPr id="18" name="bk object 18"/>
          <p:cNvSpPr/>
          <p:nvPr/>
        </p:nvSpPr>
        <p:spPr>
          <a:xfrm>
            <a:off x="6816851" y="0"/>
            <a:ext cx="2327147" cy="1013459"/>
          </a:xfrm>
          <a:prstGeom prst="rect">
            <a:avLst/>
          </a:prstGeom>
          <a:blipFill>
            <a:blip r:embed="rId8" cstate="print"/>
            <a:stretch>
              <a:fillRect/>
            </a:stretch>
          </a:blipFill>
        </p:spPr>
        <p:txBody>
          <a:bodyPr wrap="square" lIns="0" tIns="0" rIns="0" bIns="0" rtlCol="0"/>
          <a:lstStyle/>
          <a:p>
            <a:endParaRPr/>
          </a:p>
        </p:txBody>
      </p:sp>
      <p:sp>
        <p:nvSpPr>
          <p:cNvPr id="19" name="bk object 19"/>
          <p:cNvSpPr/>
          <p:nvPr/>
        </p:nvSpPr>
        <p:spPr>
          <a:xfrm>
            <a:off x="7011987" y="146050"/>
            <a:ext cx="1936749" cy="474662"/>
          </a:xfrm>
          <a:prstGeom prst="rect">
            <a:avLst/>
          </a:prstGeom>
          <a:blipFill>
            <a:blip r:embed="rId9" cstate="print"/>
            <a:stretch>
              <a:fillRect/>
            </a:stretch>
          </a:blipFill>
        </p:spPr>
        <p:txBody>
          <a:bodyPr wrap="square" lIns="0" tIns="0" rIns="0" bIns="0" rtlCol="0"/>
          <a:lstStyle/>
          <a:p>
            <a:endParaRPr/>
          </a:p>
        </p:txBody>
      </p:sp>
      <p:sp>
        <p:nvSpPr>
          <p:cNvPr id="20" name="bk object 20"/>
          <p:cNvSpPr/>
          <p:nvPr/>
        </p:nvSpPr>
        <p:spPr>
          <a:xfrm>
            <a:off x="0" y="0"/>
            <a:ext cx="9143987" cy="6857999"/>
          </a:xfrm>
          <a:prstGeom prst="rect">
            <a:avLst/>
          </a:prstGeom>
          <a:blipFill>
            <a:blip r:embed="rId10" cstate="print"/>
            <a:stretch>
              <a:fillRect/>
            </a:stretch>
          </a:blipFill>
        </p:spPr>
        <p:txBody>
          <a:bodyPr wrap="square" lIns="0" tIns="0" rIns="0" bIns="0" rtlCol="0"/>
          <a:lstStyle/>
          <a:p>
            <a:endParaRPr/>
          </a:p>
        </p:txBody>
      </p:sp>
      <p:sp>
        <p:nvSpPr>
          <p:cNvPr id="2" name="Holder 2"/>
          <p:cNvSpPr>
            <a:spLocks noGrp="1"/>
          </p:cNvSpPr>
          <p:nvPr>
            <p:ph type="title"/>
          </p:nvPr>
        </p:nvSpPr>
        <p:spPr>
          <a:xfrm>
            <a:off x="978331" y="753109"/>
            <a:ext cx="7520940" cy="609600"/>
          </a:xfrm>
          <a:prstGeom prst="rect">
            <a:avLst/>
          </a:prstGeom>
        </p:spPr>
        <p:txBody>
          <a:bodyPr wrap="square" lIns="0" tIns="0" rIns="0" bIns="0">
            <a:spAutoFit/>
          </a:bodyPr>
          <a:lstStyle>
            <a:lvl1pPr>
              <a:defRPr sz="2000" b="1" i="0">
                <a:solidFill>
                  <a:srgbClr val="FF0000"/>
                </a:solidFill>
                <a:latin typeface="標楷體"/>
                <a:cs typeface="標楷體"/>
              </a:defRPr>
            </a:lvl1pPr>
          </a:lstStyle>
          <a:p>
            <a:endParaRPr/>
          </a:p>
        </p:txBody>
      </p:sp>
      <p:sp>
        <p:nvSpPr>
          <p:cNvPr id="3" name="Holder 3"/>
          <p:cNvSpPr>
            <a:spLocks noGrp="1"/>
          </p:cNvSpPr>
          <p:nvPr>
            <p:ph type="body" idx="1"/>
          </p:nvPr>
        </p:nvSpPr>
        <p:spPr>
          <a:xfrm>
            <a:off x="978331" y="1362709"/>
            <a:ext cx="7647305" cy="3474720"/>
          </a:xfrm>
          <a:prstGeom prst="rect">
            <a:avLst/>
          </a:prstGeom>
        </p:spPr>
        <p:txBody>
          <a:bodyPr wrap="square" lIns="0" tIns="0" rIns="0" bIns="0">
            <a:spAutoFit/>
          </a:bodyPr>
          <a:lstStyle>
            <a:lvl1pPr>
              <a:defRPr sz="2000" b="1" i="0">
                <a:solidFill>
                  <a:srgbClr val="FF0000"/>
                </a:solidFill>
                <a:latin typeface="標楷體"/>
                <a:cs typeface="標楷體"/>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3/6/2026</a:t>
            </a:fld>
            <a:endParaRPr lang="en-US"/>
          </a:p>
        </p:txBody>
      </p:sp>
      <p:sp>
        <p:nvSpPr>
          <p:cNvPr id="6" name="Holder 6"/>
          <p:cNvSpPr>
            <a:spLocks noGrp="1"/>
          </p:cNvSpPr>
          <p:nvPr>
            <p:ph type="sldNum" sz="quarter" idx="7"/>
          </p:nvPr>
        </p:nvSpPr>
        <p:spPr>
          <a:xfrm>
            <a:off x="8741409" y="6524296"/>
            <a:ext cx="219075" cy="209550"/>
          </a:xfrm>
          <a:prstGeom prst="rect">
            <a:avLst/>
          </a:prstGeom>
        </p:spPr>
        <p:txBody>
          <a:bodyPr wrap="square" lIns="0" tIns="0" rIns="0" bIns="0">
            <a:spAutoFit/>
          </a:bodyPr>
          <a:lstStyle>
            <a:lvl1pPr>
              <a:defRPr sz="1200" b="0" i="0">
                <a:solidFill>
                  <a:srgbClr val="1D4577"/>
                </a:solidFill>
                <a:latin typeface="Tahoma"/>
                <a:cs typeface="Tahoma"/>
              </a:defRPr>
            </a:lvl1pPr>
          </a:lstStyle>
          <a:p>
            <a:pPr marL="25400">
              <a:lnSpc>
                <a:spcPct val="100000"/>
              </a:lnSpc>
              <a:spcBef>
                <a:spcPts val="100"/>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45550" y="6534022"/>
            <a:ext cx="101600" cy="198120"/>
          </a:xfrm>
          <a:prstGeom prst="rect">
            <a:avLst/>
          </a:prstGeom>
        </p:spPr>
        <p:txBody>
          <a:bodyPr vert="horz" wrap="square" lIns="0" tIns="0" rIns="0" bIns="0" rtlCol="0">
            <a:spAutoFit/>
          </a:bodyPr>
          <a:lstStyle/>
          <a:p>
            <a:pPr marL="12700">
              <a:lnSpc>
                <a:spcPct val="100000"/>
              </a:lnSpc>
            </a:pPr>
            <a:r>
              <a:rPr sz="1200" dirty="0">
                <a:solidFill>
                  <a:srgbClr val="1D4577"/>
                </a:solidFill>
                <a:latin typeface="Times New Roman"/>
                <a:cs typeface="Times New Roman"/>
              </a:rPr>
              <a:t>1</a:t>
            </a:r>
            <a:endParaRPr sz="1200">
              <a:latin typeface="Times New Roman"/>
              <a:cs typeface="Times New Roman"/>
            </a:endParaRPr>
          </a:p>
        </p:txBody>
      </p:sp>
      <p:sp>
        <p:nvSpPr>
          <p:cNvPr id="3" name="object 3"/>
          <p:cNvSpPr txBox="1">
            <a:spLocks noGrp="1"/>
          </p:cNvSpPr>
          <p:nvPr>
            <p:ph type="title"/>
          </p:nvPr>
        </p:nvSpPr>
        <p:spPr>
          <a:xfrm>
            <a:off x="1578355" y="145351"/>
            <a:ext cx="6376922" cy="492443"/>
          </a:xfrm>
          <a:prstGeom prst="rect">
            <a:avLst/>
          </a:prstGeom>
        </p:spPr>
        <p:txBody>
          <a:bodyPr vert="horz" wrap="square" lIns="0" tIns="0" rIns="0" bIns="0" rtlCol="0">
            <a:spAutoFit/>
          </a:bodyPr>
          <a:lstStyle/>
          <a:p>
            <a:pPr marL="12700">
              <a:lnSpc>
                <a:spcPct val="100000"/>
              </a:lnSpc>
            </a:pPr>
            <a:r>
              <a:rPr sz="3200" spc="10" dirty="0">
                <a:solidFill>
                  <a:schemeClr val="tx1"/>
                </a:solidFill>
              </a:rPr>
              <a:t>辦理</a:t>
            </a:r>
            <a:r>
              <a:rPr sz="3200" dirty="0">
                <a:solidFill>
                  <a:schemeClr val="tx1"/>
                </a:solidFill>
              </a:rPr>
              <a:t>採購</a:t>
            </a:r>
            <a:r>
              <a:rPr sz="3200" spc="-15" dirty="0">
                <a:solidFill>
                  <a:schemeClr val="tx1"/>
                </a:solidFill>
              </a:rPr>
              <a:t>評</a:t>
            </a:r>
            <a:r>
              <a:rPr sz="3200" dirty="0">
                <a:solidFill>
                  <a:schemeClr val="tx1"/>
                </a:solidFill>
              </a:rPr>
              <a:t>選委</a:t>
            </a:r>
            <a:r>
              <a:rPr sz="3200" spc="-15" dirty="0">
                <a:solidFill>
                  <a:schemeClr val="tx1"/>
                </a:solidFill>
              </a:rPr>
              <a:t>員</a:t>
            </a:r>
            <a:r>
              <a:rPr sz="3200" dirty="0">
                <a:solidFill>
                  <a:schemeClr val="tx1"/>
                </a:solidFill>
              </a:rPr>
              <a:t>會議</a:t>
            </a:r>
            <a:r>
              <a:rPr sz="3200" spc="-15" dirty="0">
                <a:solidFill>
                  <a:schemeClr val="tx1"/>
                </a:solidFill>
              </a:rPr>
              <a:t>注</a:t>
            </a:r>
            <a:r>
              <a:rPr sz="3200" dirty="0">
                <a:solidFill>
                  <a:schemeClr val="tx1"/>
                </a:solidFill>
              </a:rPr>
              <a:t>意事</a:t>
            </a:r>
            <a:r>
              <a:rPr sz="3200" spc="-15" dirty="0">
                <a:solidFill>
                  <a:schemeClr val="tx1"/>
                </a:solidFill>
              </a:rPr>
              <a:t>項</a:t>
            </a:r>
            <a:r>
              <a:rPr sz="1400" dirty="0">
                <a:solidFill>
                  <a:schemeClr val="tx1"/>
                </a:solidFill>
                <a:latin typeface="Times New Roman"/>
                <a:cs typeface="Times New Roman"/>
              </a:rPr>
              <a:t>(</a:t>
            </a:r>
            <a:r>
              <a:rPr sz="1400" u="sng" spc="-10" dirty="0">
                <a:latin typeface="Times New Roman"/>
                <a:cs typeface="Times New Roman"/>
              </a:rPr>
              <a:t>1</a:t>
            </a:r>
            <a:r>
              <a:rPr lang="en-US" altLang="zh-TW" sz="1400" u="sng" spc="-10" dirty="0">
                <a:latin typeface="Times New Roman"/>
                <a:cs typeface="Times New Roman"/>
              </a:rPr>
              <a:t>15</a:t>
            </a:r>
            <a:r>
              <a:rPr sz="1400" u="sng" spc="-5" dirty="0">
                <a:latin typeface="Times New Roman"/>
                <a:cs typeface="Times New Roman"/>
              </a:rPr>
              <a:t>.</a:t>
            </a:r>
            <a:r>
              <a:rPr lang="en-US" sz="1400" u="sng" spc="-5" dirty="0">
                <a:latin typeface="Times New Roman"/>
                <a:cs typeface="Times New Roman"/>
              </a:rPr>
              <a:t>3</a:t>
            </a:r>
            <a:r>
              <a:rPr sz="1400" dirty="0">
                <a:solidFill>
                  <a:schemeClr val="tx1"/>
                </a:solidFill>
                <a:latin typeface="Times New Roman"/>
                <a:cs typeface="Times New Roman"/>
              </a:rPr>
              <a:t>)</a:t>
            </a:r>
          </a:p>
        </p:txBody>
      </p:sp>
      <p:sp>
        <p:nvSpPr>
          <p:cNvPr id="8" name="object 8"/>
          <p:cNvSpPr txBox="1"/>
          <p:nvPr/>
        </p:nvSpPr>
        <p:spPr>
          <a:xfrm>
            <a:off x="938574" y="762000"/>
            <a:ext cx="7656483" cy="5221942"/>
          </a:xfrm>
          <a:prstGeom prst="rect">
            <a:avLst/>
          </a:prstGeom>
        </p:spPr>
        <p:txBody>
          <a:bodyPr vert="horz" wrap="square" lIns="0" tIns="0" rIns="0" bIns="0" rtlCol="0">
            <a:spAutoFit/>
          </a:bodyPr>
          <a:lstStyle/>
          <a:p>
            <a:pPr marL="12700">
              <a:lnSpc>
                <a:spcPts val="2830"/>
              </a:lnSpc>
            </a:pPr>
            <a:r>
              <a:rPr sz="2400" dirty="0">
                <a:latin typeface="標楷體"/>
                <a:cs typeface="標楷體"/>
              </a:rPr>
              <a:t>一、</a:t>
            </a:r>
            <a:r>
              <a:rPr sz="2400" b="1" spc="-5" dirty="0">
                <a:latin typeface="標楷體"/>
                <a:cs typeface="標楷體"/>
              </a:rPr>
              <a:t>依會議議程辦理</a:t>
            </a:r>
            <a:endParaRPr sz="2400" dirty="0">
              <a:latin typeface="標楷體"/>
              <a:cs typeface="標楷體"/>
            </a:endParaRPr>
          </a:p>
          <a:p>
            <a:pPr marL="338455" marR="5080" indent="-6350">
              <a:lnSpc>
                <a:spcPts val="2880"/>
              </a:lnSpc>
              <a:spcBef>
                <a:spcPts val="145"/>
              </a:spcBef>
            </a:pPr>
            <a:r>
              <a:rPr sz="2400" dirty="0">
                <a:latin typeface="標楷體"/>
                <a:cs typeface="標楷體"/>
              </a:rPr>
              <a:t>一般程序(</a:t>
            </a:r>
            <a:r>
              <a:rPr sz="2400" dirty="0" err="1">
                <a:highlight>
                  <a:srgbClr val="FFFF00"/>
                </a:highlight>
                <a:latin typeface="標楷體"/>
                <a:cs typeface="標楷體"/>
              </a:rPr>
              <a:t>由機關訂定評選規定</a:t>
            </a:r>
            <a:r>
              <a:rPr sz="2400" u="sng" dirty="0">
                <a:highlight>
                  <a:srgbClr val="FFFF00"/>
                </a:highlight>
                <a:latin typeface="標楷體"/>
                <a:cs typeface="標楷體"/>
              </a:rPr>
              <a:t>)</a:t>
            </a:r>
            <a:r>
              <a:rPr sz="2400" dirty="0" err="1">
                <a:highlight>
                  <a:srgbClr val="FFFF00"/>
                </a:highlight>
                <a:latin typeface="標楷體"/>
                <a:cs typeface="標楷體"/>
              </a:rPr>
              <a:t>如下</a:t>
            </a:r>
            <a:r>
              <a:rPr sz="2500" b="1" i="1" spc="-105" dirty="0" err="1">
                <a:highlight>
                  <a:srgbClr val="FFFF00"/>
                </a:highlight>
                <a:latin typeface="標楷體"/>
                <a:cs typeface="標楷體"/>
              </a:rPr>
              <a:t>案</a:t>
            </a:r>
            <a:r>
              <a:rPr sz="2500" b="1" i="1" spc="-1270" dirty="0" err="1">
                <a:highlight>
                  <a:srgbClr val="FFFF00"/>
                </a:highlight>
                <a:latin typeface="標楷體"/>
                <a:cs typeface="標楷體"/>
              </a:rPr>
              <a:t>例</a:t>
            </a:r>
            <a:r>
              <a:rPr sz="2400" dirty="0">
                <a:highlight>
                  <a:srgbClr val="FFFF00"/>
                </a:highlight>
                <a:latin typeface="標楷體"/>
                <a:cs typeface="標楷體"/>
              </a:rPr>
              <a:t>:(</a:t>
            </a:r>
            <a:r>
              <a:rPr lang="zh-TW" altLang="en-US" sz="2400" dirty="0">
                <a:highlight>
                  <a:srgbClr val="FFFF00"/>
                </a:highlight>
                <a:latin typeface="標楷體" panose="03000509000000000000" pitchFamily="65" charset="-120"/>
                <a:ea typeface="標楷體" panose="03000509000000000000" pitchFamily="65" charset="-120"/>
              </a:rPr>
              <a:t>另會議過程以錄音</a:t>
            </a:r>
            <a:r>
              <a:rPr lang="en-US" altLang="zh-TW" sz="2400" dirty="0">
                <a:highlight>
                  <a:srgbClr val="FFFF00"/>
                </a:highlight>
                <a:latin typeface="標楷體" panose="03000509000000000000" pitchFamily="65" charset="-120"/>
                <a:ea typeface="標楷體" panose="03000509000000000000" pitchFamily="65" charset="-120"/>
              </a:rPr>
              <a:t>&lt;</a:t>
            </a:r>
            <a:r>
              <a:rPr lang="zh-TW" altLang="en-US" sz="2400" dirty="0">
                <a:highlight>
                  <a:srgbClr val="FFFF00"/>
                </a:highlight>
                <a:latin typeface="標楷體" panose="03000509000000000000" pitchFamily="65" charset="-120"/>
                <a:ea typeface="標楷體" panose="03000509000000000000" pitchFamily="65" charset="-120"/>
              </a:rPr>
              <a:t>視訊時採錄影音</a:t>
            </a:r>
            <a:r>
              <a:rPr lang="en-US" altLang="zh-TW" sz="2400" dirty="0">
                <a:highlight>
                  <a:srgbClr val="FFFF00"/>
                </a:highlight>
                <a:latin typeface="標楷體" panose="03000509000000000000" pitchFamily="65" charset="-120"/>
                <a:ea typeface="標楷體" panose="03000509000000000000" pitchFamily="65" charset="-120"/>
              </a:rPr>
              <a:t>&gt;</a:t>
            </a:r>
            <a:r>
              <a:rPr lang="zh-TW" altLang="en-US" sz="2400" dirty="0">
                <a:highlight>
                  <a:srgbClr val="FFFF00"/>
                </a:highlight>
                <a:latin typeface="標楷體" panose="03000509000000000000" pitchFamily="65" charset="-120"/>
                <a:ea typeface="標楷體" panose="03000509000000000000" pitchFamily="65" charset="-120"/>
              </a:rPr>
              <a:t>方式留存紀錄</a:t>
            </a:r>
            <a:r>
              <a:rPr lang="en-US" altLang="zh-TW" sz="2400" dirty="0">
                <a:highlight>
                  <a:srgbClr val="FFFF00"/>
                </a:highlight>
                <a:latin typeface="標楷體"/>
              </a:rPr>
              <a:t>)</a:t>
            </a:r>
          </a:p>
          <a:p>
            <a:pPr marL="625475" indent="-342900">
              <a:lnSpc>
                <a:spcPct val="100000"/>
              </a:lnSpc>
              <a:spcBef>
                <a:spcPts val="30"/>
              </a:spcBef>
              <a:buFont typeface="Wingdings"/>
              <a:buChar char=""/>
              <a:tabLst>
                <a:tab pos="626110" algn="l"/>
              </a:tabLst>
            </a:pPr>
            <a:r>
              <a:rPr sz="2000" spc="0" dirty="0" err="1">
                <a:latin typeface="標楷體"/>
                <a:cs typeface="標楷體"/>
              </a:rPr>
              <a:t>主</a:t>
            </a:r>
            <a:r>
              <a:rPr sz="2000" spc="-5" dirty="0" err="1">
                <a:latin typeface="標楷體"/>
                <a:cs typeface="標楷體"/>
              </a:rPr>
              <a:t>席致詞</a:t>
            </a:r>
            <a:endParaRPr sz="2000" dirty="0">
              <a:latin typeface="標楷體"/>
              <a:cs typeface="標楷體"/>
            </a:endParaRPr>
          </a:p>
          <a:p>
            <a:pPr marL="625475" indent="-342900">
              <a:lnSpc>
                <a:spcPct val="100000"/>
              </a:lnSpc>
              <a:spcBef>
                <a:spcPts val="259"/>
              </a:spcBef>
              <a:buFont typeface="Wingdings"/>
              <a:buChar char=""/>
              <a:tabLst>
                <a:tab pos="625475" algn="l"/>
              </a:tabLst>
            </a:pPr>
            <a:r>
              <a:rPr sz="2000" spc="0" dirty="0">
                <a:latin typeface="標楷體"/>
                <a:cs typeface="標楷體"/>
              </a:rPr>
              <a:t>確</a:t>
            </a:r>
            <a:r>
              <a:rPr sz="2000" spc="-5" dirty="0">
                <a:latin typeface="標楷體"/>
                <a:cs typeface="標楷體"/>
              </a:rPr>
              <a:t>認出</a:t>
            </a:r>
            <a:r>
              <a:rPr sz="2000" spc="0" dirty="0">
                <a:latin typeface="標楷體"/>
                <a:cs typeface="標楷體"/>
              </a:rPr>
              <a:t>席</a:t>
            </a:r>
            <a:r>
              <a:rPr sz="2000" spc="-5" dirty="0">
                <a:latin typeface="標楷體"/>
                <a:cs typeface="標楷體"/>
              </a:rPr>
              <a:t>委</a:t>
            </a:r>
            <a:r>
              <a:rPr sz="2000" spc="0" dirty="0">
                <a:latin typeface="標楷體"/>
                <a:cs typeface="標楷體"/>
              </a:rPr>
              <a:t>員</a:t>
            </a:r>
            <a:r>
              <a:rPr sz="2000" spc="-5" dirty="0">
                <a:latin typeface="標楷體"/>
                <a:cs typeface="標楷體"/>
              </a:rPr>
              <a:t>是否</a:t>
            </a:r>
            <a:r>
              <a:rPr sz="2000" spc="0" dirty="0">
                <a:latin typeface="標楷體"/>
                <a:cs typeface="標楷體"/>
              </a:rPr>
              <a:t>達</a:t>
            </a:r>
            <a:r>
              <a:rPr sz="2000" spc="-5" dirty="0">
                <a:latin typeface="標楷體"/>
                <a:cs typeface="標楷體"/>
              </a:rPr>
              <a:t>到</a:t>
            </a:r>
            <a:r>
              <a:rPr sz="2000" spc="0" dirty="0">
                <a:latin typeface="標楷體"/>
                <a:cs typeface="標楷體"/>
              </a:rPr>
              <a:t>法</a:t>
            </a:r>
            <a:r>
              <a:rPr sz="2000" spc="-5" dirty="0">
                <a:latin typeface="標楷體"/>
                <a:cs typeface="標楷體"/>
              </a:rPr>
              <a:t>定人數</a:t>
            </a:r>
            <a:endParaRPr sz="2000" dirty="0">
              <a:latin typeface="標楷體"/>
              <a:cs typeface="標楷體"/>
            </a:endParaRPr>
          </a:p>
          <a:p>
            <a:pPr marL="625475" indent="-342900">
              <a:lnSpc>
                <a:spcPct val="100000"/>
              </a:lnSpc>
              <a:spcBef>
                <a:spcPts val="265"/>
              </a:spcBef>
              <a:buFont typeface="Wingdings"/>
              <a:buChar char=""/>
              <a:tabLst>
                <a:tab pos="625475" algn="l"/>
              </a:tabLst>
            </a:pPr>
            <a:r>
              <a:rPr sz="2000" spc="0" dirty="0" err="1">
                <a:latin typeface="標楷體" panose="03000509000000000000" pitchFamily="65" charset="-120"/>
                <a:ea typeface="標楷體" panose="03000509000000000000" pitchFamily="65" charset="-120"/>
                <a:cs typeface="標楷體"/>
              </a:rPr>
              <a:t>評</a:t>
            </a:r>
            <a:r>
              <a:rPr sz="2000" spc="-5" dirty="0" err="1">
                <a:latin typeface="標楷體" panose="03000509000000000000" pitchFamily="65" charset="-120"/>
                <a:ea typeface="標楷體" panose="03000509000000000000" pitchFamily="65" charset="-120"/>
                <a:cs typeface="標楷體"/>
              </a:rPr>
              <a:t>選前</a:t>
            </a:r>
            <a:r>
              <a:rPr sz="2000" spc="0" dirty="0" err="1">
                <a:latin typeface="標楷體" panose="03000509000000000000" pitchFamily="65" charset="-120"/>
                <a:ea typeface="標楷體" panose="03000509000000000000" pitchFamily="65" charset="-120"/>
                <a:cs typeface="標楷體"/>
              </a:rPr>
              <a:t>宣</a:t>
            </a:r>
            <a:r>
              <a:rPr sz="2000" spc="-5" dirty="0" err="1">
                <a:latin typeface="標楷體" panose="03000509000000000000" pitchFamily="65" charset="-120"/>
                <a:ea typeface="標楷體" panose="03000509000000000000" pitchFamily="65" charset="-120"/>
                <a:cs typeface="標楷體"/>
              </a:rPr>
              <a:t>告</a:t>
            </a:r>
            <a:r>
              <a:rPr sz="2000" spc="0" dirty="0" err="1">
                <a:latin typeface="標楷體" panose="03000509000000000000" pitchFamily="65" charset="-120"/>
                <a:ea typeface="標楷體" panose="03000509000000000000" pitchFamily="65" charset="-120"/>
                <a:cs typeface="標楷體"/>
              </a:rPr>
              <a:t>事</a:t>
            </a:r>
            <a:r>
              <a:rPr sz="2000" spc="-5" dirty="0" err="1">
                <a:latin typeface="標楷體" panose="03000509000000000000" pitchFamily="65" charset="-120"/>
                <a:ea typeface="標楷體" panose="03000509000000000000" pitchFamily="65" charset="-120"/>
                <a:cs typeface="標楷體"/>
              </a:rPr>
              <a:t>項</a:t>
            </a:r>
            <a:r>
              <a:rPr lang="zh-TW" altLang="en-US" sz="2000" spc="-5" dirty="0">
                <a:latin typeface="標楷體" panose="03000509000000000000" pitchFamily="65" charset="-120"/>
                <a:ea typeface="標楷體" panose="03000509000000000000" pitchFamily="65" charset="-120"/>
              </a:rPr>
              <a:t>及委員無應辭職或予以解聘之情形</a:t>
            </a:r>
            <a:endParaRPr sz="2000" spc="-5" dirty="0">
              <a:latin typeface="標楷體" panose="03000509000000000000" pitchFamily="65" charset="-120"/>
              <a:ea typeface="標楷體" panose="03000509000000000000" pitchFamily="65" charset="-120"/>
            </a:endParaRPr>
          </a:p>
          <a:p>
            <a:pPr marL="625475" indent="-342900">
              <a:lnSpc>
                <a:spcPct val="100000"/>
              </a:lnSpc>
              <a:spcBef>
                <a:spcPts val="260"/>
              </a:spcBef>
              <a:buFont typeface="Wingdings"/>
              <a:buChar char=""/>
              <a:tabLst>
                <a:tab pos="626110" algn="l"/>
              </a:tabLst>
            </a:pPr>
            <a:r>
              <a:rPr sz="2000" spc="0" dirty="0">
                <a:latin typeface="標楷體"/>
                <a:cs typeface="標楷體"/>
              </a:rPr>
              <a:t>採</a:t>
            </a:r>
            <a:r>
              <a:rPr sz="2000" spc="-5" dirty="0">
                <a:latin typeface="標楷體"/>
                <a:cs typeface="標楷體"/>
              </a:rPr>
              <a:t>購標</a:t>
            </a:r>
            <a:r>
              <a:rPr sz="2000" spc="0" dirty="0">
                <a:latin typeface="標楷體"/>
                <a:cs typeface="標楷體"/>
              </a:rPr>
              <a:t>的</a:t>
            </a:r>
            <a:r>
              <a:rPr sz="2000" spc="-5" dirty="0">
                <a:latin typeface="標楷體"/>
                <a:cs typeface="標楷體"/>
              </a:rPr>
              <a:t>及</a:t>
            </a:r>
            <a:r>
              <a:rPr sz="2000" spc="0" dirty="0">
                <a:latin typeface="標楷體"/>
                <a:cs typeface="標楷體"/>
              </a:rPr>
              <a:t>招</a:t>
            </a:r>
            <a:r>
              <a:rPr sz="2000" spc="-5" dirty="0">
                <a:latin typeface="標楷體"/>
                <a:cs typeface="標楷體"/>
              </a:rPr>
              <a:t>標情</a:t>
            </a:r>
            <a:r>
              <a:rPr sz="2000" spc="0" dirty="0">
                <a:latin typeface="標楷體"/>
                <a:cs typeface="標楷體"/>
              </a:rPr>
              <a:t>形</a:t>
            </a:r>
            <a:r>
              <a:rPr sz="2000" spc="-5" dirty="0">
                <a:latin typeface="標楷體"/>
                <a:cs typeface="標楷體"/>
              </a:rPr>
              <a:t>說明</a:t>
            </a:r>
            <a:endParaRPr sz="2000" dirty="0">
              <a:latin typeface="標楷體"/>
              <a:cs typeface="標楷體"/>
            </a:endParaRPr>
          </a:p>
          <a:p>
            <a:pPr marL="625475" indent="-342900">
              <a:lnSpc>
                <a:spcPct val="100000"/>
              </a:lnSpc>
              <a:spcBef>
                <a:spcPts val="259"/>
              </a:spcBef>
              <a:buFont typeface="Wingdings"/>
              <a:buChar char=""/>
              <a:tabLst>
                <a:tab pos="625475" algn="l"/>
              </a:tabLst>
            </a:pPr>
            <a:r>
              <a:rPr sz="2000" spc="0" dirty="0">
                <a:latin typeface="標楷體"/>
                <a:cs typeface="標楷體"/>
              </a:rPr>
              <a:t>評</a:t>
            </a:r>
            <a:r>
              <a:rPr sz="2000" spc="-5" dirty="0">
                <a:latin typeface="標楷體"/>
                <a:cs typeface="標楷體"/>
              </a:rPr>
              <a:t>選規</a:t>
            </a:r>
            <a:r>
              <a:rPr sz="2000" spc="0" dirty="0">
                <a:latin typeface="標楷體"/>
                <a:cs typeface="標楷體"/>
              </a:rPr>
              <a:t>定</a:t>
            </a:r>
            <a:r>
              <a:rPr sz="2000" spc="-5" dirty="0">
                <a:latin typeface="標楷體"/>
                <a:cs typeface="標楷體"/>
              </a:rPr>
              <a:t>說明</a:t>
            </a:r>
            <a:endParaRPr sz="2000" dirty="0">
              <a:latin typeface="標楷體"/>
              <a:cs typeface="標楷體"/>
            </a:endParaRPr>
          </a:p>
          <a:p>
            <a:pPr marL="625475" indent="-342900">
              <a:lnSpc>
                <a:spcPct val="100000"/>
              </a:lnSpc>
              <a:spcBef>
                <a:spcPts val="265"/>
              </a:spcBef>
              <a:buFont typeface="Wingdings"/>
              <a:buChar char=""/>
              <a:tabLst>
                <a:tab pos="625475" algn="l"/>
              </a:tabLst>
            </a:pPr>
            <a:r>
              <a:rPr sz="2000" spc="0" dirty="0">
                <a:latin typeface="標楷體"/>
                <a:cs typeface="標楷體"/>
              </a:rPr>
              <a:t>工</a:t>
            </a:r>
            <a:r>
              <a:rPr sz="2000" spc="-5" dirty="0">
                <a:latin typeface="標楷體"/>
                <a:cs typeface="標楷體"/>
              </a:rPr>
              <a:t>作小</a:t>
            </a:r>
            <a:r>
              <a:rPr sz="2000" spc="0" dirty="0">
                <a:latin typeface="標楷體"/>
                <a:cs typeface="標楷體"/>
              </a:rPr>
              <a:t>組</a:t>
            </a:r>
            <a:r>
              <a:rPr sz="2000" spc="-5" dirty="0">
                <a:latin typeface="標楷體"/>
                <a:cs typeface="標楷體"/>
              </a:rPr>
              <a:t>初</a:t>
            </a:r>
            <a:r>
              <a:rPr sz="2000" spc="0" dirty="0">
                <a:latin typeface="標楷體"/>
                <a:cs typeface="標楷體"/>
              </a:rPr>
              <a:t>審</a:t>
            </a:r>
            <a:r>
              <a:rPr sz="2000" spc="-5" dirty="0">
                <a:latin typeface="標楷體"/>
                <a:cs typeface="標楷體"/>
              </a:rPr>
              <a:t>意見</a:t>
            </a:r>
            <a:r>
              <a:rPr sz="2000" spc="0" dirty="0">
                <a:latin typeface="標楷體"/>
                <a:cs typeface="標楷體"/>
              </a:rPr>
              <a:t>報</a:t>
            </a:r>
            <a:r>
              <a:rPr sz="2000" spc="-5" dirty="0">
                <a:latin typeface="標楷體"/>
                <a:cs typeface="標楷體"/>
              </a:rPr>
              <a:t>告</a:t>
            </a:r>
            <a:endParaRPr sz="2000" dirty="0">
              <a:latin typeface="標楷體"/>
              <a:cs typeface="標楷體"/>
            </a:endParaRPr>
          </a:p>
          <a:p>
            <a:pPr marL="625475" indent="-342900">
              <a:lnSpc>
                <a:spcPct val="100000"/>
              </a:lnSpc>
              <a:spcBef>
                <a:spcPts val="260"/>
              </a:spcBef>
              <a:buFont typeface="Wingdings"/>
              <a:buChar char=""/>
              <a:tabLst>
                <a:tab pos="625475" algn="l"/>
              </a:tabLst>
            </a:pPr>
            <a:r>
              <a:rPr sz="2000" spc="0" dirty="0" err="1">
                <a:latin typeface="標楷體"/>
                <a:cs typeface="標楷體"/>
              </a:rPr>
              <a:t>委</a:t>
            </a:r>
            <a:r>
              <a:rPr sz="2000" spc="-5" dirty="0" err="1">
                <a:latin typeface="標楷體"/>
                <a:cs typeface="標楷體"/>
              </a:rPr>
              <a:t>員評</a:t>
            </a:r>
            <a:r>
              <a:rPr sz="2000" spc="0" dirty="0" err="1">
                <a:latin typeface="標楷體"/>
                <a:cs typeface="標楷體"/>
              </a:rPr>
              <a:t>分</a:t>
            </a:r>
            <a:r>
              <a:rPr sz="2000" spc="-5" dirty="0" err="1">
                <a:latin typeface="標楷體"/>
                <a:cs typeface="標楷體"/>
              </a:rPr>
              <a:t>、</a:t>
            </a:r>
            <a:r>
              <a:rPr sz="2000" spc="0" dirty="0" err="1">
                <a:latin typeface="標楷體"/>
                <a:cs typeface="標楷體"/>
              </a:rPr>
              <a:t>工</a:t>
            </a:r>
            <a:r>
              <a:rPr sz="2000" spc="-5" dirty="0" err="1">
                <a:latin typeface="標楷體"/>
                <a:cs typeface="標楷體"/>
              </a:rPr>
              <a:t>作小</a:t>
            </a:r>
            <a:r>
              <a:rPr sz="2000" spc="0" dirty="0" err="1">
                <a:latin typeface="標楷體"/>
                <a:cs typeface="標楷體"/>
              </a:rPr>
              <a:t>組</a:t>
            </a:r>
            <a:r>
              <a:rPr sz="2000" spc="-5" dirty="0" err="1">
                <a:latin typeface="標楷體"/>
                <a:cs typeface="標楷體"/>
              </a:rPr>
              <a:t>計分</a:t>
            </a:r>
            <a:endParaRPr sz="2000" dirty="0">
              <a:latin typeface="標楷體"/>
              <a:cs typeface="標楷體"/>
            </a:endParaRPr>
          </a:p>
          <a:p>
            <a:pPr marL="625475" indent="-342900">
              <a:lnSpc>
                <a:spcPct val="100000"/>
              </a:lnSpc>
              <a:spcBef>
                <a:spcPts val="260"/>
              </a:spcBef>
              <a:buFont typeface="Wingdings"/>
              <a:buChar char=""/>
              <a:tabLst>
                <a:tab pos="625475" algn="l"/>
              </a:tabLst>
            </a:pPr>
            <a:r>
              <a:rPr sz="2000" spc="0" dirty="0">
                <a:latin typeface="標楷體"/>
                <a:cs typeface="標楷體"/>
              </a:rPr>
              <a:t>確認各委員</a:t>
            </a:r>
            <a:r>
              <a:rPr sz="2000" spc="-5" dirty="0">
                <a:latin typeface="標楷體"/>
                <a:cs typeface="標楷體"/>
              </a:rPr>
              <a:t>之評</a:t>
            </a:r>
            <a:r>
              <a:rPr sz="2000" spc="0" dirty="0">
                <a:latin typeface="標楷體"/>
                <a:cs typeface="標楷體"/>
              </a:rPr>
              <a:t>選</a:t>
            </a:r>
            <a:r>
              <a:rPr sz="2000" spc="-5" dirty="0">
                <a:latin typeface="標楷體"/>
                <a:cs typeface="標楷體"/>
              </a:rPr>
              <a:t>結果</a:t>
            </a:r>
            <a:r>
              <a:rPr sz="2000" spc="0" dirty="0">
                <a:latin typeface="標楷體"/>
                <a:cs typeface="標楷體"/>
              </a:rPr>
              <a:t>是</a:t>
            </a:r>
            <a:r>
              <a:rPr sz="2000" spc="-5" dirty="0">
                <a:latin typeface="標楷體"/>
                <a:cs typeface="標楷體"/>
              </a:rPr>
              <a:t>否有</a:t>
            </a:r>
            <a:r>
              <a:rPr sz="2000" spc="0" dirty="0">
                <a:latin typeface="標楷體"/>
                <a:cs typeface="標楷體"/>
              </a:rPr>
              <a:t>明</a:t>
            </a:r>
            <a:r>
              <a:rPr sz="2000" spc="-5" dirty="0">
                <a:latin typeface="標楷體"/>
                <a:cs typeface="標楷體"/>
              </a:rPr>
              <a:t>顯差異</a:t>
            </a:r>
            <a:endParaRPr sz="2000" dirty="0">
              <a:latin typeface="標楷體"/>
              <a:cs typeface="標楷體"/>
            </a:endParaRPr>
          </a:p>
          <a:p>
            <a:pPr marL="625475" indent="-342900">
              <a:lnSpc>
                <a:spcPct val="100000"/>
              </a:lnSpc>
              <a:spcBef>
                <a:spcPts val="260"/>
              </a:spcBef>
              <a:buFont typeface="Wingdings"/>
              <a:buChar char=""/>
              <a:tabLst>
                <a:tab pos="626110" algn="l"/>
              </a:tabLst>
            </a:pPr>
            <a:r>
              <a:rPr sz="2000" spc="0" dirty="0">
                <a:latin typeface="標楷體"/>
                <a:cs typeface="標楷體"/>
              </a:rPr>
              <a:t>評</a:t>
            </a:r>
            <a:r>
              <a:rPr sz="2000" spc="-5" dirty="0">
                <a:latin typeface="標楷體"/>
                <a:cs typeface="標楷體"/>
              </a:rPr>
              <a:t>選結</a:t>
            </a:r>
            <a:r>
              <a:rPr sz="2000" spc="0" dirty="0">
                <a:latin typeface="標楷體"/>
                <a:cs typeface="標楷體"/>
              </a:rPr>
              <a:t>果</a:t>
            </a:r>
            <a:r>
              <a:rPr sz="2000" spc="-5" dirty="0">
                <a:latin typeface="標楷體"/>
                <a:cs typeface="標楷體"/>
              </a:rPr>
              <a:t>與</a:t>
            </a:r>
            <a:r>
              <a:rPr sz="2000" spc="0" dirty="0">
                <a:latin typeface="標楷體"/>
                <a:cs typeface="標楷體"/>
              </a:rPr>
              <a:t>工</a:t>
            </a:r>
            <a:r>
              <a:rPr sz="2000" spc="-5" dirty="0">
                <a:latin typeface="標楷體"/>
                <a:cs typeface="標楷體"/>
              </a:rPr>
              <a:t>作小</a:t>
            </a:r>
            <a:r>
              <a:rPr sz="2000" spc="0" dirty="0">
                <a:latin typeface="標楷體"/>
                <a:cs typeface="標楷體"/>
              </a:rPr>
              <a:t>組</a:t>
            </a:r>
            <a:r>
              <a:rPr sz="2000" spc="-5" dirty="0">
                <a:latin typeface="標楷體"/>
                <a:cs typeface="標楷體"/>
              </a:rPr>
              <a:t>初</a:t>
            </a:r>
            <a:r>
              <a:rPr sz="2000" spc="0" dirty="0">
                <a:latin typeface="標楷體"/>
                <a:cs typeface="標楷體"/>
              </a:rPr>
              <a:t>審</a:t>
            </a:r>
            <a:r>
              <a:rPr sz="2000" spc="-5" dirty="0">
                <a:latin typeface="標楷體"/>
                <a:cs typeface="標楷體"/>
              </a:rPr>
              <a:t>意見</a:t>
            </a:r>
            <a:r>
              <a:rPr sz="2000" spc="0" dirty="0">
                <a:latin typeface="標楷體"/>
                <a:cs typeface="標楷體"/>
              </a:rPr>
              <a:t>是</a:t>
            </a:r>
            <a:r>
              <a:rPr sz="2000" spc="-5" dirty="0">
                <a:latin typeface="標楷體"/>
                <a:cs typeface="標楷體"/>
              </a:rPr>
              <a:t>否</a:t>
            </a:r>
            <a:r>
              <a:rPr sz="2000" spc="0" dirty="0">
                <a:latin typeface="標楷體"/>
                <a:cs typeface="標楷體"/>
              </a:rPr>
              <a:t>有</a:t>
            </a:r>
            <a:r>
              <a:rPr sz="2000" spc="-5" dirty="0">
                <a:latin typeface="標楷體"/>
                <a:cs typeface="標楷體"/>
              </a:rPr>
              <a:t>異</a:t>
            </a:r>
            <a:endParaRPr sz="2000" dirty="0">
              <a:latin typeface="標楷體"/>
              <a:cs typeface="標楷體"/>
            </a:endParaRPr>
          </a:p>
          <a:p>
            <a:pPr marL="625475" indent="-342900">
              <a:lnSpc>
                <a:spcPct val="100000"/>
              </a:lnSpc>
              <a:spcBef>
                <a:spcPts val="260"/>
              </a:spcBef>
              <a:buFont typeface="Wingdings"/>
              <a:buChar char=""/>
              <a:tabLst>
                <a:tab pos="625475" algn="l"/>
              </a:tabLst>
            </a:pPr>
            <a:r>
              <a:rPr sz="2000" spc="0" dirty="0">
                <a:latin typeface="標楷體"/>
                <a:cs typeface="標楷體"/>
              </a:rPr>
              <a:t>委</a:t>
            </a:r>
            <a:r>
              <a:rPr sz="2000" spc="-5" dirty="0">
                <a:latin typeface="標楷體"/>
                <a:cs typeface="標楷體"/>
              </a:rPr>
              <a:t>員確</a:t>
            </a:r>
            <a:r>
              <a:rPr sz="2000" spc="0" dirty="0">
                <a:latin typeface="標楷體"/>
                <a:cs typeface="標楷體"/>
              </a:rPr>
              <a:t>認</a:t>
            </a:r>
            <a:r>
              <a:rPr sz="2000" spc="-5" dirty="0">
                <a:latin typeface="標楷體"/>
                <a:cs typeface="標楷體"/>
              </a:rPr>
              <a:t>評</a:t>
            </a:r>
            <a:r>
              <a:rPr sz="2000" spc="0" dirty="0">
                <a:latin typeface="標楷體"/>
                <a:cs typeface="標楷體"/>
              </a:rPr>
              <a:t>選</a:t>
            </a:r>
            <a:r>
              <a:rPr sz="2000" spc="-5" dirty="0">
                <a:latin typeface="標楷體"/>
                <a:cs typeface="標楷體"/>
              </a:rPr>
              <a:t>結果</a:t>
            </a:r>
            <a:r>
              <a:rPr sz="2000" spc="0" dirty="0">
                <a:latin typeface="標楷體"/>
                <a:cs typeface="標楷體"/>
              </a:rPr>
              <a:t>及</a:t>
            </a:r>
            <a:r>
              <a:rPr sz="2000" spc="-5" dirty="0">
                <a:latin typeface="標楷體"/>
                <a:cs typeface="標楷體"/>
              </a:rPr>
              <a:t>會</a:t>
            </a:r>
            <a:r>
              <a:rPr sz="2000" spc="0" dirty="0">
                <a:latin typeface="標楷體"/>
                <a:cs typeface="標楷體"/>
              </a:rPr>
              <a:t>議</a:t>
            </a:r>
            <a:r>
              <a:rPr sz="2000" spc="-5" dirty="0">
                <a:latin typeface="標楷體"/>
                <a:cs typeface="標楷體"/>
              </a:rPr>
              <a:t>決議</a:t>
            </a:r>
            <a:endParaRPr sz="2000" dirty="0">
              <a:latin typeface="標楷體"/>
              <a:cs typeface="標楷體"/>
            </a:endParaRPr>
          </a:p>
          <a:p>
            <a:pPr marL="625475" indent="-342900">
              <a:lnSpc>
                <a:spcPct val="100000"/>
              </a:lnSpc>
              <a:spcBef>
                <a:spcPts val="260"/>
              </a:spcBef>
              <a:buFont typeface="Wingdings"/>
              <a:buChar char=""/>
              <a:tabLst>
                <a:tab pos="626110" algn="l"/>
              </a:tabLst>
            </a:pPr>
            <a:r>
              <a:rPr sz="2000" spc="0" dirty="0">
                <a:latin typeface="標楷體"/>
                <a:cs typeface="標楷體"/>
              </a:rPr>
              <a:t>散</a:t>
            </a:r>
            <a:r>
              <a:rPr sz="2000" spc="-5" dirty="0">
                <a:latin typeface="標楷體"/>
                <a:cs typeface="標楷體"/>
              </a:rPr>
              <a:t>會</a:t>
            </a:r>
            <a:endParaRPr sz="2000" dirty="0">
              <a:latin typeface="標楷體"/>
              <a:cs typeface="標楷體"/>
            </a:endParaRPr>
          </a:p>
          <a:p>
            <a:pPr marL="281940">
              <a:lnSpc>
                <a:spcPct val="100000"/>
              </a:lnSpc>
              <a:spcBef>
                <a:spcPts val="145"/>
              </a:spcBef>
            </a:pPr>
            <a:r>
              <a:rPr sz="2100" b="1" i="1" spc="-90" dirty="0">
                <a:solidFill>
                  <a:srgbClr val="00B0F0"/>
                </a:solidFill>
                <a:highlight>
                  <a:srgbClr val="FFFF00"/>
                </a:highlight>
                <a:latin typeface="標楷體"/>
                <a:cs typeface="標楷體"/>
              </a:rPr>
              <a:t>備註</a:t>
            </a:r>
            <a:r>
              <a:rPr sz="2000" b="1" i="1" spc="-15" dirty="0">
                <a:solidFill>
                  <a:srgbClr val="00B0F0"/>
                </a:solidFill>
                <a:highlight>
                  <a:srgbClr val="FFFF00"/>
                </a:highlight>
                <a:latin typeface="Calibri"/>
                <a:cs typeface="Calibri"/>
              </a:rPr>
              <a:t>:</a:t>
            </a:r>
            <a:r>
              <a:rPr sz="2100" b="1" i="1" spc="-100" dirty="0">
                <a:solidFill>
                  <a:srgbClr val="00B0F0"/>
                </a:solidFill>
                <a:highlight>
                  <a:srgbClr val="FFFF00"/>
                </a:highlight>
                <a:latin typeface="標楷體"/>
                <a:cs typeface="標楷體"/>
              </a:rPr>
              <a:t>「案例」部</a:t>
            </a:r>
            <a:r>
              <a:rPr sz="2100" b="1" i="1" spc="-114" dirty="0">
                <a:solidFill>
                  <a:srgbClr val="00B0F0"/>
                </a:solidFill>
                <a:highlight>
                  <a:srgbClr val="FFFF00"/>
                </a:highlight>
                <a:latin typeface="標楷體"/>
                <a:cs typeface="標楷體"/>
              </a:rPr>
              <a:t>分</a:t>
            </a:r>
            <a:r>
              <a:rPr sz="2100" b="1" i="1" spc="-100" dirty="0">
                <a:solidFill>
                  <a:srgbClr val="00B0F0"/>
                </a:solidFill>
                <a:highlight>
                  <a:srgbClr val="FFFF00"/>
                </a:highlight>
                <a:latin typeface="標楷體"/>
                <a:cs typeface="標楷體"/>
              </a:rPr>
              <a:t>供參</a:t>
            </a:r>
            <a:r>
              <a:rPr sz="2100" b="1" i="1" spc="-114" dirty="0">
                <a:solidFill>
                  <a:srgbClr val="00B0F0"/>
                </a:solidFill>
                <a:highlight>
                  <a:srgbClr val="FFFF00"/>
                </a:highlight>
                <a:latin typeface="標楷體"/>
                <a:cs typeface="標楷體"/>
              </a:rPr>
              <a:t>考</a:t>
            </a:r>
            <a:r>
              <a:rPr sz="2100" b="1" i="1" spc="-100" dirty="0">
                <a:solidFill>
                  <a:srgbClr val="00B0F0"/>
                </a:solidFill>
                <a:highlight>
                  <a:srgbClr val="FFFF00"/>
                </a:highlight>
                <a:latin typeface="標楷體"/>
                <a:cs typeface="標楷體"/>
              </a:rPr>
              <a:t>，可</a:t>
            </a:r>
            <a:r>
              <a:rPr sz="2100" b="1" i="1" spc="-114" dirty="0">
                <a:solidFill>
                  <a:srgbClr val="00B0F0"/>
                </a:solidFill>
                <a:highlight>
                  <a:srgbClr val="FFFF00"/>
                </a:highlight>
                <a:latin typeface="標楷體"/>
                <a:cs typeface="標楷體"/>
              </a:rPr>
              <a:t>能</a:t>
            </a:r>
            <a:r>
              <a:rPr sz="2100" b="1" i="1" spc="-100" dirty="0">
                <a:solidFill>
                  <a:srgbClr val="00B0F0"/>
                </a:solidFill>
                <a:highlight>
                  <a:srgbClr val="FFFF00"/>
                </a:highlight>
                <a:latin typeface="標楷體"/>
                <a:cs typeface="標楷體"/>
              </a:rPr>
              <a:t>依個</a:t>
            </a:r>
            <a:r>
              <a:rPr sz="2100" b="1" i="1" spc="-114" dirty="0">
                <a:solidFill>
                  <a:srgbClr val="00B0F0"/>
                </a:solidFill>
                <a:highlight>
                  <a:srgbClr val="FFFF00"/>
                </a:highlight>
                <a:latin typeface="標楷體"/>
                <a:cs typeface="標楷體"/>
              </a:rPr>
              <a:t>案</a:t>
            </a:r>
            <a:r>
              <a:rPr sz="2100" b="1" i="1" spc="-100" dirty="0">
                <a:solidFill>
                  <a:srgbClr val="00B0F0"/>
                </a:solidFill>
                <a:highlight>
                  <a:srgbClr val="FFFF00"/>
                </a:highlight>
                <a:latin typeface="標楷體"/>
                <a:cs typeface="標楷體"/>
              </a:rPr>
              <a:t>性質</a:t>
            </a:r>
            <a:r>
              <a:rPr sz="2100" b="1" i="1" spc="-114" dirty="0">
                <a:solidFill>
                  <a:srgbClr val="00B0F0"/>
                </a:solidFill>
                <a:highlight>
                  <a:srgbClr val="FFFF00"/>
                </a:highlight>
                <a:latin typeface="標楷體"/>
                <a:cs typeface="標楷體"/>
              </a:rPr>
              <a:t>不</a:t>
            </a:r>
            <a:r>
              <a:rPr sz="2100" b="1" i="1" spc="-100" dirty="0">
                <a:solidFill>
                  <a:srgbClr val="00B0F0"/>
                </a:solidFill>
                <a:highlight>
                  <a:srgbClr val="FFFF00"/>
                </a:highlight>
                <a:latin typeface="標楷體"/>
                <a:cs typeface="標楷體"/>
              </a:rPr>
              <a:t>同而</a:t>
            </a:r>
            <a:r>
              <a:rPr sz="2100" b="1" i="1" spc="-114" dirty="0">
                <a:solidFill>
                  <a:srgbClr val="00B0F0"/>
                </a:solidFill>
                <a:highlight>
                  <a:srgbClr val="FFFF00"/>
                </a:highlight>
                <a:latin typeface="標楷體"/>
                <a:cs typeface="標楷體"/>
              </a:rPr>
              <a:t>改</a:t>
            </a:r>
            <a:r>
              <a:rPr sz="2100" b="1" i="1" spc="-100" dirty="0">
                <a:solidFill>
                  <a:srgbClr val="00B0F0"/>
                </a:solidFill>
                <a:highlight>
                  <a:srgbClr val="FFFF00"/>
                </a:highlight>
                <a:latin typeface="標楷體"/>
                <a:cs typeface="標楷體"/>
              </a:rPr>
              <a:t>變。</a:t>
            </a:r>
            <a:endParaRPr sz="2100" dirty="0">
              <a:solidFill>
                <a:srgbClr val="00B0F0"/>
              </a:solidFill>
              <a:highlight>
                <a:srgbClr val="FFFF00"/>
              </a:highlight>
              <a:latin typeface="標楷體"/>
              <a:cs typeface="標楷體"/>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3987800" cy="369332"/>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六</a:t>
            </a:r>
            <a:r>
              <a:rPr sz="2400" b="1" spc="-5" dirty="0">
                <a:latin typeface="標楷體" panose="03000509000000000000" pitchFamily="65" charset="-120"/>
                <a:ea typeface="標楷體" panose="03000509000000000000" pitchFamily="65" charset="-120"/>
                <a:cs typeface="標楷體"/>
              </a:rPr>
              <a:t>、</a:t>
            </a:r>
            <a:r>
              <a:rPr sz="2400" b="1" spc="-5" dirty="0">
                <a:latin typeface="標楷體"/>
                <a:cs typeface="標楷體"/>
              </a:rPr>
              <a:t>委員評分、工作小組計分</a:t>
            </a:r>
            <a:endParaRPr sz="2400" dirty="0">
              <a:latin typeface="標楷體"/>
              <a:cs typeface="標楷體"/>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10</a:t>
            </a:fld>
            <a:endParaRPr dirty="0"/>
          </a:p>
        </p:txBody>
      </p:sp>
      <p:sp>
        <p:nvSpPr>
          <p:cNvPr id="5" name="object 5"/>
          <p:cNvSpPr txBox="1"/>
          <p:nvPr/>
        </p:nvSpPr>
        <p:spPr>
          <a:xfrm>
            <a:off x="1617306" y="2531084"/>
            <a:ext cx="7188200" cy="3485570"/>
          </a:xfrm>
          <a:prstGeom prst="rect">
            <a:avLst/>
          </a:prstGeom>
        </p:spPr>
        <p:txBody>
          <a:bodyPr vert="horz" wrap="square" lIns="0" tIns="0" rIns="0" bIns="0" rtlCol="0">
            <a:spAutoFit/>
          </a:bodyPr>
          <a:lstStyle/>
          <a:p>
            <a:pPr marL="635635" marR="5080" indent="-623570">
              <a:lnSpc>
                <a:spcPts val="2590"/>
              </a:lnSpc>
            </a:pPr>
            <a:r>
              <a:rPr sz="2400" dirty="0">
                <a:latin typeface="標楷體"/>
                <a:cs typeface="標楷體"/>
              </a:rPr>
              <a:t>(一)委員於個別評分表填入抽籤編號(</a:t>
            </a:r>
            <a:r>
              <a:rPr sz="2400" dirty="0" err="1">
                <a:latin typeface="標楷體"/>
                <a:cs typeface="標楷體"/>
              </a:rPr>
              <a:t>或由委員隨機抽取已填列編號之評分表</a:t>
            </a:r>
            <a:r>
              <a:rPr sz="2400" dirty="0">
                <a:latin typeface="標楷體"/>
                <a:cs typeface="標楷體"/>
              </a:rPr>
              <a:t>)</a:t>
            </a:r>
            <a:r>
              <a:rPr lang="zh-TW" altLang="en-US" sz="2400" dirty="0">
                <a:latin typeface="標楷體"/>
                <a:cs typeface="標楷體"/>
              </a:rPr>
              <a:t>。</a:t>
            </a:r>
            <a:r>
              <a:rPr lang="zh-TW" altLang="en-US" sz="2400" dirty="0">
                <a:latin typeface="標楷體" panose="03000509000000000000" pitchFamily="65" charset="-120"/>
                <a:ea typeface="標楷體" panose="03000509000000000000" pitchFamily="65" charset="-120"/>
              </a:rPr>
              <a:t>如</a:t>
            </a:r>
            <a:r>
              <a:rPr lang="zh-TW" altLang="zh-TW" sz="2400" dirty="0">
                <a:latin typeface="標楷體" panose="03000509000000000000" pitchFamily="65" charset="-120"/>
                <a:ea typeface="標楷體" panose="03000509000000000000" pitchFamily="65" charset="-120"/>
              </a:rPr>
              <a:t>採視訊會議</a:t>
            </a:r>
            <a:r>
              <a:rPr lang="zh-TW" altLang="en-US" sz="2400" dirty="0">
                <a:latin typeface="標楷體" panose="03000509000000000000" pitchFamily="65" charset="-120"/>
                <a:ea typeface="標楷體" panose="03000509000000000000" pitchFamily="65" charset="-120"/>
              </a:rPr>
              <a:t>時</a:t>
            </a:r>
            <a:r>
              <a:rPr lang="zh-TW" altLang="zh-TW" sz="2400" dirty="0">
                <a:latin typeface="標楷體" panose="03000509000000000000" pitchFamily="65" charset="-120"/>
                <a:ea typeface="標楷體" panose="03000509000000000000" pitchFamily="65" charset="-120"/>
              </a:rPr>
              <a:t>，評選委員代號由工作小組預先代抽</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會議中取得視訊委員之傳真或電子數位檔列印之個別評分表，表中簽名處由承辦單位代為彌封</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仍需注意維持保密</a:t>
            </a:r>
            <a:r>
              <a:rPr lang="en-US" altLang="zh-TW" sz="2400" dirty="0">
                <a:latin typeface="標楷體" panose="03000509000000000000" pitchFamily="65" charset="-120"/>
                <a:ea typeface="標楷體" panose="03000509000000000000" pitchFamily="65" charset="-120"/>
              </a:rPr>
              <a:t>)</a:t>
            </a:r>
            <a:r>
              <a:rPr sz="2400" dirty="0">
                <a:latin typeface="標楷體" panose="03000509000000000000" pitchFamily="65" charset="-120"/>
                <a:ea typeface="標楷體" panose="03000509000000000000" pitchFamily="65" charset="-120"/>
              </a:rPr>
              <a:t>。</a:t>
            </a:r>
          </a:p>
          <a:p>
            <a:pPr marL="12700">
              <a:lnSpc>
                <a:spcPct val="100000"/>
              </a:lnSpc>
              <a:spcBef>
                <a:spcPts val="250"/>
              </a:spcBef>
            </a:pPr>
            <a:r>
              <a:rPr sz="2400" dirty="0">
                <a:latin typeface="標楷體"/>
                <a:cs typeface="標楷體"/>
              </a:rPr>
              <a:t>(二)委員於個別評分表簽名後依虛線處之折角黏貼。</a:t>
            </a:r>
          </a:p>
          <a:p>
            <a:pPr marL="635635" marR="143510" indent="-623570" algn="just">
              <a:lnSpc>
                <a:spcPts val="2590"/>
              </a:lnSpc>
              <a:spcBef>
                <a:spcPts val="615"/>
              </a:spcBef>
            </a:pPr>
            <a:r>
              <a:rPr sz="2400" dirty="0">
                <a:latin typeface="標楷體"/>
                <a:cs typeface="標楷體"/>
              </a:rPr>
              <a:t>(三)</a:t>
            </a:r>
            <a:r>
              <a:rPr sz="2400" dirty="0" err="1">
                <a:latin typeface="標楷體"/>
                <a:cs typeface="標楷體"/>
              </a:rPr>
              <a:t>個別評分表交由工作小組人員將分數填列於評選總表，於確認個別評分表加總無誤後，後放入密件袋內，由主席代表簽名並彌封</a:t>
            </a:r>
            <a:r>
              <a:rPr sz="2400" dirty="0">
                <a:latin typeface="標楷體"/>
                <a:cs typeface="標楷體"/>
              </a:rPr>
              <a:t>。</a:t>
            </a:r>
          </a:p>
        </p:txBody>
      </p:sp>
      <p:sp>
        <p:nvSpPr>
          <p:cNvPr id="6" name="object 6"/>
          <p:cNvSpPr txBox="1"/>
          <p:nvPr/>
        </p:nvSpPr>
        <p:spPr>
          <a:xfrm>
            <a:off x="971550" y="1268412"/>
            <a:ext cx="7848600" cy="1039387"/>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sz="2400" dirty="0">
                <a:latin typeface="標楷體"/>
                <a:cs typeface="標楷體"/>
              </a:rPr>
              <a:t>採購評選委員會審議規則第3-1條第1項規定：本委員會辦理廠商評選，應就各評選項目、受評廠商資料及工作小組初審意見，逐項討論後為之。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5816600" cy="369332"/>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七</a:t>
            </a:r>
            <a:r>
              <a:rPr sz="2400" b="1" spc="-5" dirty="0">
                <a:latin typeface="標楷體" panose="03000509000000000000" pitchFamily="65" charset="-120"/>
                <a:ea typeface="標楷體" panose="03000509000000000000" pitchFamily="65" charset="-120"/>
                <a:cs typeface="標楷體"/>
              </a:rPr>
              <a:t>、</a:t>
            </a:r>
            <a:r>
              <a:rPr sz="2400" b="1" spc="-5" dirty="0">
                <a:latin typeface="標楷體"/>
                <a:cs typeface="標楷體"/>
              </a:rPr>
              <a:t>確認各委員之評選結果是否有明顯差異</a:t>
            </a:r>
            <a:endParaRPr sz="2400" dirty="0">
              <a:latin typeface="標楷體"/>
              <a:cs typeface="標楷體"/>
            </a:endParaRPr>
          </a:p>
        </p:txBody>
      </p:sp>
      <p:sp>
        <p:nvSpPr>
          <p:cNvPr id="10" name="object 10"/>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11</a:t>
            </a:fld>
            <a:endParaRPr dirty="0"/>
          </a:p>
        </p:txBody>
      </p:sp>
      <p:sp>
        <p:nvSpPr>
          <p:cNvPr id="9" name="object 9"/>
          <p:cNvSpPr txBox="1"/>
          <p:nvPr/>
        </p:nvSpPr>
        <p:spPr>
          <a:xfrm>
            <a:off x="971550" y="1270000"/>
            <a:ext cx="7848600" cy="1372812"/>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sz="2400" dirty="0">
                <a:latin typeface="標楷體"/>
                <a:cs typeface="標楷體"/>
              </a:rPr>
              <a:t>採購評選委員會審議規則第6條第2項規定：不同評選委員之評選結果有明顯差異時，召集人應提交本委員會議決或依本委員會決議辦理複評。複評結果仍有明顯差異時，由本委員會決議之。</a:t>
            </a:r>
          </a:p>
        </p:txBody>
      </p:sp>
      <p:sp>
        <p:nvSpPr>
          <p:cNvPr id="11" name="矩形 10"/>
          <p:cNvSpPr/>
          <p:nvPr/>
        </p:nvSpPr>
        <p:spPr>
          <a:xfrm>
            <a:off x="1067752" y="2782669"/>
            <a:ext cx="7434898" cy="830997"/>
          </a:xfrm>
          <a:prstGeom prst="rect">
            <a:avLst/>
          </a:prstGeom>
        </p:spPr>
        <p:txBody>
          <a:bodyPr wrap="square">
            <a:spAutoFit/>
          </a:bodyPr>
          <a:lstStyle/>
          <a:p>
            <a:r>
              <a:rPr lang="zh-TW" altLang="en-US" sz="2400" dirty="0">
                <a:latin typeface="標楷體" panose="03000509000000000000" pitchFamily="65" charset="-120"/>
                <a:ea typeface="標楷體" panose="03000509000000000000" pitchFamily="65" charset="-120"/>
                <a:cs typeface="標楷體"/>
              </a:rPr>
              <a:t>依最有利標作業手冊</a:t>
            </a:r>
            <a:r>
              <a:rPr lang="en-US" altLang="zh-TW" sz="2400" dirty="0">
                <a:latin typeface="標楷體" panose="03000509000000000000" pitchFamily="65" charset="-120"/>
                <a:ea typeface="標楷體" panose="03000509000000000000" pitchFamily="65" charset="-120"/>
                <a:cs typeface="標楷體"/>
              </a:rPr>
              <a:t>(113.12</a:t>
            </a:r>
            <a:r>
              <a:rPr lang="zh-TW" altLang="en-US" sz="2400" dirty="0">
                <a:latin typeface="標楷體" panose="03000509000000000000" pitchFamily="65" charset="-120"/>
                <a:ea typeface="標楷體" panose="03000509000000000000" pitchFamily="65" charset="-120"/>
                <a:cs typeface="標楷體"/>
              </a:rPr>
              <a:t>版，第</a:t>
            </a:r>
            <a:r>
              <a:rPr lang="en-US" altLang="zh-TW" sz="2400" dirty="0">
                <a:latin typeface="標楷體" panose="03000509000000000000" pitchFamily="65" charset="-120"/>
                <a:ea typeface="標楷體" panose="03000509000000000000" pitchFamily="65" charset="-120"/>
                <a:cs typeface="標楷體"/>
              </a:rPr>
              <a:t>21</a:t>
            </a:r>
            <a:r>
              <a:rPr lang="zh-TW" altLang="en-US" sz="2400" dirty="0">
                <a:latin typeface="標楷體" panose="03000509000000000000" pitchFamily="65" charset="-120"/>
                <a:ea typeface="標楷體" panose="03000509000000000000" pitchFamily="65" charset="-120"/>
                <a:cs typeface="標楷體"/>
              </a:rPr>
              <a:t>頁</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，評選結果是否有明顯差異，茲列舉</a:t>
            </a:r>
            <a:r>
              <a:rPr lang="en-US" altLang="zh-TW" sz="2400" dirty="0">
                <a:latin typeface="標楷體" panose="03000509000000000000" pitchFamily="65" charset="-120"/>
                <a:ea typeface="標楷體" panose="03000509000000000000" pitchFamily="65" charset="-120"/>
                <a:cs typeface="標楷體"/>
              </a:rPr>
              <a:t>3</a:t>
            </a:r>
            <a:r>
              <a:rPr lang="zh-TW" altLang="en-US" sz="2400" dirty="0">
                <a:latin typeface="標楷體" panose="03000509000000000000" pitchFamily="65" charset="-120"/>
                <a:ea typeface="標楷體" panose="03000509000000000000" pitchFamily="65" charset="-120"/>
                <a:cs typeface="標楷體"/>
              </a:rPr>
              <a:t>種可能類型如下：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12</a:t>
            </a:fld>
            <a:endParaRPr dirty="0"/>
          </a:p>
        </p:txBody>
      </p:sp>
      <p:sp>
        <p:nvSpPr>
          <p:cNvPr id="8" name="矩形 7"/>
          <p:cNvSpPr/>
          <p:nvPr/>
        </p:nvSpPr>
        <p:spPr>
          <a:xfrm>
            <a:off x="911987" y="985377"/>
            <a:ext cx="7091426" cy="8947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graphicFrame>
        <p:nvGraphicFramePr>
          <p:cNvPr id="2" name="表格 1">
            <a:extLst>
              <a:ext uri="{FF2B5EF4-FFF2-40B4-BE49-F238E27FC236}">
                <a16:creationId xmlns:a16="http://schemas.microsoft.com/office/drawing/2014/main" id="{937A0A74-6CEE-44E4-B8B6-4DB28E4146E3}"/>
              </a:ext>
            </a:extLst>
          </p:cNvPr>
          <p:cNvGraphicFramePr>
            <a:graphicFrameLocks noGrp="1"/>
          </p:cNvGraphicFramePr>
          <p:nvPr>
            <p:extLst>
              <p:ext uri="{D42A27DB-BD31-4B8C-83A1-F6EECF244321}">
                <p14:modId xmlns:p14="http://schemas.microsoft.com/office/powerpoint/2010/main" val="1576593589"/>
              </p:ext>
            </p:extLst>
          </p:nvPr>
        </p:nvGraphicFramePr>
        <p:xfrm>
          <a:off x="1295400" y="2057400"/>
          <a:ext cx="6781799" cy="4604002"/>
        </p:xfrm>
        <a:graphic>
          <a:graphicData uri="http://schemas.openxmlformats.org/drawingml/2006/table">
            <a:tbl>
              <a:tblPr/>
              <a:tblGrid>
                <a:gridCol w="667531">
                  <a:extLst>
                    <a:ext uri="{9D8B030D-6E8A-4147-A177-3AD203B41FA5}">
                      <a16:colId xmlns:a16="http://schemas.microsoft.com/office/drawing/2014/main" val="331211354"/>
                    </a:ext>
                  </a:extLst>
                </a:gridCol>
                <a:gridCol w="591659">
                  <a:extLst>
                    <a:ext uri="{9D8B030D-6E8A-4147-A177-3AD203B41FA5}">
                      <a16:colId xmlns:a16="http://schemas.microsoft.com/office/drawing/2014/main" val="2036764327"/>
                    </a:ext>
                  </a:extLst>
                </a:gridCol>
                <a:gridCol w="592354">
                  <a:extLst>
                    <a:ext uri="{9D8B030D-6E8A-4147-A177-3AD203B41FA5}">
                      <a16:colId xmlns:a16="http://schemas.microsoft.com/office/drawing/2014/main" val="63398145"/>
                    </a:ext>
                  </a:extLst>
                </a:gridCol>
                <a:gridCol w="592354">
                  <a:extLst>
                    <a:ext uri="{9D8B030D-6E8A-4147-A177-3AD203B41FA5}">
                      <a16:colId xmlns:a16="http://schemas.microsoft.com/office/drawing/2014/main" val="1341412275"/>
                    </a:ext>
                  </a:extLst>
                </a:gridCol>
                <a:gridCol w="591659">
                  <a:extLst>
                    <a:ext uri="{9D8B030D-6E8A-4147-A177-3AD203B41FA5}">
                      <a16:colId xmlns:a16="http://schemas.microsoft.com/office/drawing/2014/main" val="2786513873"/>
                    </a:ext>
                  </a:extLst>
                </a:gridCol>
                <a:gridCol w="592354">
                  <a:extLst>
                    <a:ext uri="{9D8B030D-6E8A-4147-A177-3AD203B41FA5}">
                      <a16:colId xmlns:a16="http://schemas.microsoft.com/office/drawing/2014/main" val="3073312915"/>
                    </a:ext>
                  </a:extLst>
                </a:gridCol>
                <a:gridCol w="592354">
                  <a:extLst>
                    <a:ext uri="{9D8B030D-6E8A-4147-A177-3AD203B41FA5}">
                      <a16:colId xmlns:a16="http://schemas.microsoft.com/office/drawing/2014/main" val="3221838401"/>
                    </a:ext>
                  </a:extLst>
                </a:gridCol>
                <a:gridCol w="588178">
                  <a:extLst>
                    <a:ext uri="{9D8B030D-6E8A-4147-A177-3AD203B41FA5}">
                      <a16:colId xmlns:a16="http://schemas.microsoft.com/office/drawing/2014/main" val="161781649"/>
                    </a:ext>
                  </a:extLst>
                </a:gridCol>
                <a:gridCol w="592354">
                  <a:extLst>
                    <a:ext uri="{9D8B030D-6E8A-4147-A177-3AD203B41FA5}">
                      <a16:colId xmlns:a16="http://schemas.microsoft.com/office/drawing/2014/main" val="4179055558"/>
                    </a:ext>
                  </a:extLst>
                </a:gridCol>
                <a:gridCol w="690501">
                  <a:extLst>
                    <a:ext uri="{9D8B030D-6E8A-4147-A177-3AD203B41FA5}">
                      <a16:colId xmlns:a16="http://schemas.microsoft.com/office/drawing/2014/main" val="1751348602"/>
                    </a:ext>
                  </a:extLst>
                </a:gridCol>
                <a:gridCol w="690501">
                  <a:extLst>
                    <a:ext uri="{9D8B030D-6E8A-4147-A177-3AD203B41FA5}">
                      <a16:colId xmlns:a16="http://schemas.microsoft.com/office/drawing/2014/main" val="2993643168"/>
                    </a:ext>
                  </a:extLst>
                </a:gridCol>
              </a:tblGrid>
              <a:tr h="489891">
                <a:tc>
                  <a:txBody>
                    <a:bodyPr/>
                    <a:lstStyle/>
                    <a:p>
                      <a:pP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廠商</a:t>
                      </a:r>
                      <a:endParaRPr lang="zh-TW" sz="1400" kern="100" dirty="0">
                        <a:effectLst/>
                        <a:latin typeface="Times New Roman" panose="02020603050405020304" pitchFamily="18" charset="0"/>
                        <a:ea typeface="新細明體" panose="02020500000000000000" pitchFamily="18" charset="-120"/>
                      </a:endParaRPr>
                    </a:p>
                    <a:p>
                      <a:pP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編號</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甲</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乙</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丙</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丁</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戊</a:t>
                      </a:r>
                      <a:endParaRPr lang="zh-TW" sz="1400"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3612899004"/>
                  </a:ext>
                </a:extLst>
              </a:tr>
              <a:tr h="231592">
                <a:tc rowSpan="2">
                  <a:txBody>
                    <a:bodyPr/>
                    <a:lstStyle/>
                    <a:p>
                      <a:pPr algn="r">
                        <a:lnSpc>
                          <a:spcPts val="1800"/>
                        </a:lnSpc>
                        <a:spcAft>
                          <a:spcPts val="0"/>
                        </a:spcAft>
                      </a:pPr>
                      <a:r>
                        <a:rPr lang="zh-TW" sz="1400" b="1" kern="100">
                          <a:effectLst/>
                          <a:latin typeface="Times New Roman" panose="02020603050405020304" pitchFamily="18" charset="0"/>
                          <a:ea typeface="標楷體" panose="03000509000000000000" pitchFamily="65" charset="-120"/>
                        </a:rPr>
                        <a:t>廠商</a:t>
                      </a:r>
                      <a:endParaRPr lang="zh-TW" sz="1400" kern="100">
                        <a:effectLst/>
                        <a:latin typeface="Times New Roman" panose="02020603050405020304" pitchFamily="18" charset="0"/>
                        <a:ea typeface="新細明體" panose="02020500000000000000" pitchFamily="18" charset="-120"/>
                      </a:endParaRPr>
                    </a:p>
                    <a:p>
                      <a:pPr algn="r">
                        <a:lnSpc>
                          <a:spcPts val="1800"/>
                        </a:lnSpc>
                        <a:spcAft>
                          <a:spcPts val="0"/>
                        </a:spcAft>
                      </a:pPr>
                      <a:r>
                        <a:rPr lang="zh-TW" sz="1400" b="1" kern="100">
                          <a:effectLst/>
                          <a:latin typeface="Times New Roman" panose="02020603050405020304" pitchFamily="18" charset="0"/>
                          <a:ea typeface="標楷體" panose="03000509000000000000" pitchFamily="65" charset="-120"/>
                        </a:rPr>
                        <a:t>名稱</a:t>
                      </a:r>
                      <a:endParaRPr lang="zh-TW" sz="1400" kern="100">
                        <a:effectLst/>
                        <a:latin typeface="Times New Roman" panose="02020603050405020304" pitchFamily="18" charset="0"/>
                        <a:ea typeface="新細明體" panose="02020500000000000000" pitchFamily="18" charset="-120"/>
                      </a:endParaRPr>
                    </a:p>
                    <a:p>
                      <a:pPr>
                        <a:lnSpc>
                          <a:spcPts val="1800"/>
                        </a:lnSpc>
                        <a:spcAft>
                          <a:spcPts val="0"/>
                        </a:spcAft>
                      </a:pPr>
                      <a:r>
                        <a:rPr lang="zh-TW" sz="1400" b="1" kern="100">
                          <a:effectLst/>
                          <a:latin typeface="Times New Roman" panose="02020603050405020304" pitchFamily="18" charset="0"/>
                          <a:ea typeface="標楷體" panose="03000509000000000000" pitchFamily="65" charset="-120"/>
                        </a:rPr>
                        <a:t>評選</a:t>
                      </a:r>
                      <a:endParaRPr lang="zh-TW" sz="1400" kern="100">
                        <a:effectLst/>
                        <a:latin typeface="Times New Roman" panose="02020603050405020304" pitchFamily="18" charset="0"/>
                        <a:ea typeface="新細明體" panose="02020500000000000000" pitchFamily="18" charset="-120"/>
                      </a:endParaRPr>
                    </a:p>
                    <a:p>
                      <a:pPr>
                        <a:lnSpc>
                          <a:spcPts val="1800"/>
                        </a:lnSpc>
                        <a:spcAft>
                          <a:spcPts val="0"/>
                        </a:spcAft>
                      </a:pPr>
                      <a:r>
                        <a:rPr lang="zh-TW" sz="1400" b="1" kern="100">
                          <a:effectLst/>
                          <a:latin typeface="Times New Roman" panose="02020603050405020304" pitchFamily="18" charset="0"/>
                          <a:ea typeface="標楷體" panose="03000509000000000000" pitchFamily="65" charset="-120"/>
                        </a:rPr>
                        <a:t>委員</a:t>
                      </a:r>
                      <a:endParaRPr lang="zh-TW" sz="1400"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gridSpan="2">
                  <a:txBody>
                    <a:bodyPr/>
                    <a:lstStyle/>
                    <a:p>
                      <a:pPr algn="ctr" fontAlgn="auto">
                        <a:lnSpc>
                          <a:spcPts val="1800"/>
                        </a:lnSpc>
                        <a:spcAft>
                          <a:spcPts val="0"/>
                        </a:spcAft>
                      </a:pP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○○公司</a:t>
                      </a:r>
                      <a:endParaRPr lang="zh-TW" sz="1400" u="none" kern="100" dirty="0">
                        <a:effectLst/>
                        <a:latin typeface="細明體" panose="02020509000000000000" pitchFamily="49" charset="-120"/>
                        <a:ea typeface="細明體" panose="02020509000000000000" pitchFamily="49" charset="-120"/>
                        <a:cs typeface="Times New Roman" panose="02020603050405020304" pitchFamily="18" charset="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○○公司</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○○公司</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○○公司</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○○公司</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466970805"/>
                  </a:ext>
                </a:extLst>
              </a:tr>
              <a:tr h="768361">
                <a:tc vMerge="1">
                  <a:txBody>
                    <a:bodyPr/>
                    <a:lstStyle/>
                    <a:p>
                      <a:endParaRPr lang="zh-TW" altLang="en-US"/>
                    </a:p>
                  </a:txBody>
                  <a:tcPr/>
                </a:tc>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得分加總</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序位</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得分加總</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序位</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得分加總</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序位</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得分加總</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序位</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得分加總</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序位</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8813503"/>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A</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88</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206194"/>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B</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86</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660582"/>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C</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5364320"/>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D</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371185"/>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E</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9819920"/>
                  </a:ext>
                </a:extLst>
              </a:tr>
              <a:tr h="231449">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F</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4</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5600650"/>
                  </a:ext>
                </a:extLst>
              </a:tr>
              <a:tr h="486444">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廠商標價</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161,100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163,300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165,980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164,750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166,240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3071834051"/>
                  </a:ext>
                </a:extLst>
              </a:tr>
              <a:tr h="483071">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評分</a:t>
                      </a:r>
                      <a:endParaRPr lang="zh-TW" sz="1400" kern="100">
                        <a:effectLst/>
                        <a:latin typeface="Times New Roman" panose="02020603050405020304" pitchFamily="18" charset="0"/>
                        <a:ea typeface="新細明體" panose="02020500000000000000" pitchFamily="18" charset="-120"/>
                      </a:endParaRPr>
                    </a:p>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a:t>
                      </a:r>
                      <a:r>
                        <a:rPr lang="zh-TW" sz="1400" b="1" kern="100">
                          <a:effectLst/>
                          <a:latin typeface="Times New Roman" panose="02020603050405020304" pitchFamily="18" charset="0"/>
                          <a:ea typeface="標楷體" panose="03000509000000000000" pitchFamily="65" charset="-120"/>
                        </a:rPr>
                        <a:t>平均</a:t>
                      </a:r>
                      <a:r>
                        <a:rPr lang="en-US" sz="1400" b="1" kern="100">
                          <a:effectLst/>
                          <a:latin typeface="Times New Roman" panose="02020603050405020304" pitchFamily="18" charset="0"/>
                          <a:ea typeface="標楷體" panose="03000509000000000000" pitchFamily="65" charset="-120"/>
                        </a:rPr>
                        <a:t>)</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84.33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85.83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84.17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82.67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81.33</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3044495745"/>
                  </a:ext>
                </a:extLst>
              </a:tr>
              <a:tr h="269505">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序位和</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9</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17</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26</a:t>
                      </a:r>
                      <a:endParaRPr lang="zh-TW" sz="1400" u="none" kern="100">
                        <a:effectLst/>
                        <a:latin typeface="Times New Roman" panose="02020603050405020304" pitchFamily="18" charset="0"/>
                        <a:ea typeface="新細明體" panose="02020500000000000000" pitchFamily="18" charset="-120"/>
                      </a:endParaRPr>
                    </a:p>
                  </a:txBody>
                  <a:tcPr marL="14385" marR="14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29</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278851211"/>
                  </a:ext>
                </a:extLst>
              </a:tr>
              <a:tr h="486444">
                <a:tc>
                  <a:txBody>
                    <a:bodyPr/>
                    <a:lstStyle/>
                    <a:p>
                      <a:pPr algn="ctr">
                        <a:lnSpc>
                          <a:spcPts val="1800"/>
                        </a:lnSpc>
                        <a:spcAft>
                          <a:spcPts val="0"/>
                        </a:spcAft>
                      </a:pPr>
                      <a:r>
                        <a:rPr lang="zh-TW" sz="1400" b="1" kern="100">
                          <a:effectLst/>
                          <a:latin typeface="Times New Roman" panose="02020603050405020304" pitchFamily="18" charset="0"/>
                          <a:ea typeface="標楷體" panose="03000509000000000000" pitchFamily="65" charset="-120"/>
                        </a:rPr>
                        <a:t>序位名次</a:t>
                      </a:r>
                      <a:endParaRPr lang="zh-TW" sz="1400"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2</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1</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3</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4</a:t>
                      </a:r>
                      <a:endParaRPr lang="zh-TW" sz="1400" u="none" kern="10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gridSpan="2">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4385" marR="14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1932452088"/>
                  </a:ext>
                </a:extLst>
              </a:tr>
            </a:tbl>
          </a:graphicData>
        </a:graphic>
      </p:graphicFrame>
      <p:sp>
        <p:nvSpPr>
          <p:cNvPr id="3" name="Rectangle 1">
            <a:extLst>
              <a:ext uri="{FF2B5EF4-FFF2-40B4-BE49-F238E27FC236}">
                <a16:creationId xmlns:a16="http://schemas.microsoft.com/office/drawing/2014/main" id="{2CADF53C-653E-492F-B614-B727122CC9F2}"/>
              </a:ext>
            </a:extLst>
          </p:cNvPr>
          <p:cNvSpPr>
            <a:spLocks noChangeArrowheads="1"/>
          </p:cNvSpPr>
          <p:nvPr/>
        </p:nvSpPr>
        <p:spPr bwMode="auto">
          <a:xfrm>
            <a:off x="1066800" y="956815"/>
            <a:ext cx="67818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1</a:t>
            </a:r>
            <a:r>
              <a:rPr kumimoji="0" lang="zh-TW" altLang="en-US"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、第</a:t>
            </a:r>
            <a:r>
              <a:rPr kumimoji="0" lang="en-US" altLang="zh-TW"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1</a:t>
            </a:r>
            <a:r>
              <a:rPr kumimoji="0" lang="zh-TW" altLang="en-US"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類型：</a:t>
            </a:r>
            <a:r>
              <a:rPr kumimoji="0" lang="zh-TW" altLang="en-US" b="1"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多</a:t>
            </a:r>
            <a:r>
              <a:rPr kumimoji="0" lang="zh-TW" altLang="en-US"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家廠商參與評選，同一廠商，有委員評定其序位為最優，同時亦有委員評定其序位為最差</a:t>
            </a:r>
            <a:r>
              <a:rPr kumimoji="0" lang="zh-TW" altLang="en-US" b="1"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；且評定序位最優委員之評定分數為高分，評定序位最差委員之評定分數為低分</a:t>
            </a:r>
            <a:r>
              <a:rPr lang="zh-TW" altLang="en-US" dirty="0">
                <a:latin typeface="標楷體" panose="03000509000000000000" pitchFamily="65" charset="-120"/>
                <a:ea typeface="標楷體" panose="03000509000000000000" pitchFamily="65" charset="-120"/>
                <a:cs typeface="Times New Roman" panose="02020603050405020304" pitchFamily="18" charset="0"/>
              </a:rPr>
              <a:t>。</a:t>
            </a:r>
            <a:endParaRPr kumimoji="0" lang="zh-TW" altLang="en-US" b="0" i="0" u="none" strike="noStrike" cap="none" normalizeH="0" baseline="0" dirty="0">
              <a:ln>
                <a:noFill/>
              </a:ln>
              <a:solidFill>
                <a:schemeClr val="tx1"/>
              </a:solidFill>
              <a:effectLst/>
            </a:endParaRPr>
          </a:p>
        </p:txBody>
      </p:sp>
      <p:sp>
        <p:nvSpPr>
          <p:cNvPr id="10" name="矩形 9">
            <a:extLst>
              <a:ext uri="{FF2B5EF4-FFF2-40B4-BE49-F238E27FC236}">
                <a16:creationId xmlns:a16="http://schemas.microsoft.com/office/drawing/2014/main" id="{0670676C-6293-48E3-990A-865862B3378B}"/>
              </a:ext>
            </a:extLst>
          </p:cNvPr>
          <p:cNvSpPr/>
          <p:nvPr/>
        </p:nvSpPr>
        <p:spPr>
          <a:xfrm>
            <a:off x="1981200" y="3581401"/>
            <a:ext cx="998737"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1" name="矩形 10">
            <a:extLst>
              <a:ext uri="{FF2B5EF4-FFF2-40B4-BE49-F238E27FC236}">
                <a16:creationId xmlns:a16="http://schemas.microsoft.com/office/drawing/2014/main" id="{EE4651B7-4752-4AA1-8396-8A9F22CE4B45}"/>
              </a:ext>
            </a:extLst>
          </p:cNvPr>
          <p:cNvSpPr/>
          <p:nvPr/>
        </p:nvSpPr>
        <p:spPr>
          <a:xfrm>
            <a:off x="1981200" y="4724401"/>
            <a:ext cx="990599"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13</a:t>
            </a:fld>
            <a:endParaRPr dirty="0"/>
          </a:p>
        </p:txBody>
      </p:sp>
      <p:sp>
        <p:nvSpPr>
          <p:cNvPr id="8" name="矩形 7"/>
          <p:cNvSpPr/>
          <p:nvPr/>
        </p:nvSpPr>
        <p:spPr>
          <a:xfrm>
            <a:off x="849297" y="1107169"/>
            <a:ext cx="6923103" cy="7978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graphicFrame>
        <p:nvGraphicFramePr>
          <p:cNvPr id="2" name="表格 1">
            <a:extLst>
              <a:ext uri="{FF2B5EF4-FFF2-40B4-BE49-F238E27FC236}">
                <a16:creationId xmlns:a16="http://schemas.microsoft.com/office/drawing/2014/main" id="{95DBBA5D-1533-4265-B3B8-954C5E3ADEF7}"/>
              </a:ext>
            </a:extLst>
          </p:cNvPr>
          <p:cNvGraphicFramePr>
            <a:graphicFrameLocks noGrp="1"/>
          </p:cNvGraphicFramePr>
          <p:nvPr>
            <p:extLst>
              <p:ext uri="{D42A27DB-BD31-4B8C-83A1-F6EECF244321}">
                <p14:modId xmlns:p14="http://schemas.microsoft.com/office/powerpoint/2010/main" val="2460104778"/>
              </p:ext>
            </p:extLst>
          </p:nvPr>
        </p:nvGraphicFramePr>
        <p:xfrm>
          <a:off x="1142999" y="2116566"/>
          <a:ext cx="6629401" cy="4090316"/>
        </p:xfrm>
        <a:graphic>
          <a:graphicData uri="http://schemas.openxmlformats.org/drawingml/2006/table">
            <a:tbl>
              <a:tblPr/>
              <a:tblGrid>
                <a:gridCol w="1217645">
                  <a:extLst>
                    <a:ext uri="{9D8B030D-6E8A-4147-A177-3AD203B41FA5}">
                      <a16:colId xmlns:a16="http://schemas.microsoft.com/office/drawing/2014/main" val="617120499"/>
                    </a:ext>
                  </a:extLst>
                </a:gridCol>
                <a:gridCol w="1758821">
                  <a:extLst>
                    <a:ext uri="{9D8B030D-6E8A-4147-A177-3AD203B41FA5}">
                      <a16:colId xmlns:a16="http://schemas.microsoft.com/office/drawing/2014/main" val="2118512035"/>
                    </a:ext>
                  </a:extLst>
                </a:gridCol>
                <a:gridCol w="1894114">
                  <a:extLst>
                    <a:ext uri="{9D8B030D-6E8A-4147-A177-3AD203B41FA5}">
                      <a16:colId xmlns:a16="http://schemas.microsoft.com/office/drawing/2014/main" val="1636951198"/>
                    </a:ext>
                  </a:extLst>
                </a:gridCol>
                <a:gridCol w="1758821">
                  <a:extLst>
                    <a:ext uri="{9D8B030D-6E8A-4147-A177-3AD203B41FA5}">
                      <a16:colId xmlns:a16="http://schemas.microsoft.com/office/drawing/2014/main" val="786030176"/>
                    </a:ext>
                  </a:extLst>
                </a:gridCol>
              </a:tblGrid>
              <a:tr h="421017">
                <a:tc>
                  <a:txBody>
                    <a:bodyPr/>
                    <a:lstStyle/>
                    <a:p>
                      <a:pP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廠商編號</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甲</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乙</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丙</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302761"/>
                  </a:ext>
                </a:extLst>
              </a:tr>
              <a:tr h="658949">
                <a:tc>
                  <a:txBody>
                    <a:bodyPr/>
                    <a:lstStyle/>
                    <a:p>
                      <a:pPr algn="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廠商名稱</a:t>
                      </a:r>
                      <a:endParaRPr lang="zh-TW" sz="1400" u="none" kern="100" dirty="0">
                        <a:effectLst/>
                        <a:latin typeface="Times New Roman" panose="02020603050405020304" pitchFamily="18" charset="0"/>
                        <a:ea typeface="新細明體" panose="02020500000000000000" pitchFamily="18" charset="-120"/>
                      </a:endParaRPr>
                    </a:p>
                    <a:p>
                      <a:pPr>
                        <a:lnSpc>
                          <a:spcPts val="1800"/>
                        </a:lnSpc>
                        <a:spcAft>
                          <a:spcPts val="0"/>
                        </a:spcAft>
                      </a:pPr>
                      <a:endParaRPr lang="en-US" altLang="zh-TW" sz="1400" b="1" u="none" kern="100" dirty="0">
                        <a:effectLst/>
                        <a:latin typeface="Times New Roman" panose="02020603050405020304" pitchFamily="18" charset="0"/>
                        <a:ea typeface="標楷體" panose="03000509000000000000" pitchFamily="65" charset="-120"/>
                      </a:endParaRPr>
                    </a:p>
                    <a:p>
                      <a:pP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評選委員</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auto">
                        <a:lnSpc>
                          <a:spcPts val="1800"/>
                        </a:lnSpc>
                        <a:spcAft>
                          <a:spcPts val="0"/>
                        </a:spcAft>
                      </a:pP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○○公司</a:t>
                      </a:r>
                      <a:endParaRPr lang="zh-TW" sz="1400" u="none" kern="100" dirty="0">
                        <a:effectLst/>
                        <a:latin typeface="細明體" panose="02020509000000000000" pitchFamily="49" charset="-120"/>
                        <a:ea typeface="細明體" panose="02020509000000000000" pitchFamily="49" charset="-12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○○公司</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u="none" kern="100" dirty="0">
                          <a:effectLst/>
                          <a:latin typeface="Times New Roman" panose="02020603050405020304" pitchFamily="18" charset="0"/>
                          <a:ea typeface="標楷體" panose="03000509000000000000" pitchFamily="65" charset="-120"/>
                        </a:rPr>
                        <a:t>○○公司</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0616115"/>
                  </a:ext>
                </a:extLst>
              </a:tr>
              <a:tr h="364044">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A</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75</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3353416"/>
                  </a:ext>
                </a:extLst>
              </a:tr>
              <a:tr h="333144">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B</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7428905"/>
                  </a:ext>
                </a:extLst>
              </a:tr>
              <a:tr h="355353">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C</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74</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67</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587293"/>
                  </a:ext>
                </a:extLst>
              </a:tr>
              <a:tr h="338938">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D</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79</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1355202"/>
                  </a:ext>
                </a:extLst>
              </a:tr>
              <a:tr h="348594">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E</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82</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1864749"/>
                  </a:ext>
                </a:extLst>
              </a:tr>
              <a:tr h="348594">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F</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79</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83</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81</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1304846"/>
                  </a:ext>
                </a:extLst>
              </a:tr>
              <a:tr h="434535">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廠商標價</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800</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788</a:t>
                      </a:r>
                      <a:r>
                        <a:rPr lang="zh-TW" sz="1400" b="1" u="none" kern="100">
                          <a:effectLst/>
                          <a:latin typeface="Times New Roman" panose="02020603050405020304" pitchFamily="18" charset="0"/>
                          <a:ea typeface="標楷體" panose="03000509000000000000" pitchFamily="65" charset="-120"/>
                        </a:rPr>
                        <a:t>萬元</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800</a:t>
                      </a:r>
                      <a:r>
                        <a:rPr lang="zh-TW" sz="1400" b="1" u="none" kern="100" dirty="0">
                          <a:effectLst/>
                          <a:latin typeface="Times New Roman" panose="02020603050405020304" pitchFamily="18" charset="0"/>
                          <a:ea typeface="標楷體" panose="03000509000000000000" pitchFamily="65" charset="-120"/>
                        </a:rPr>
                        <a:t>萬元</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6660225"/>
                  </a:ext>
                </a:extLst>
              </a:tr>
              <a:tr h="475092">
                <a:tc>
                  <a:txBody>
                    <a:bodyPr/>
                    <a:lstStyle/>
                    <a:p>
                      <a:pPr algn="ctr">
                        <a:lnSpc>
                          <a:spcPts val="1800"/>
                        </a:lnSpc>
                        <a:spcAft>
                          <a:spcPts val="0"/>
                        </a:spcAft>
                      </a:pPr>
                      <a:r>
                        <a:rPr lang="zh-TW" sz="1400" b="1" u="none" kern="100">
                          <a:effectLst/>
                          <a:latin typeface="Times New Roman" panose="02020603050405020304" pitchFamily="18" charset="0"/>
                          <a:ea typeface="標楷體" panose="03000509000000000000" pitchFamily="65" charset="-120"/>
                        </a:rPr>
                        <a:t>評分（平均）</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76.5</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a:effectLst/>
                          <a:latin typeface="標楷體" panose="03000509000000000000" pitchFamily="65" charset="-120"/>
                          <a:ea typeface="新細明體" panose="02020500000000000000" pitchFamily="18" charset="-120"/>
                        </a:rPr>
                        <a:t>79</a:t>
                      </a:r>
                      <a:endParaRPr lang="zh-TW" sz="1400" u="none"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80.83</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879551"/>
                  </a:ext>
                </a:extLst>
              </a:tr>
            </a:tbl>
          </a:graphicData>
        </a:graphic>
      </p:graphicFrame>
      <p:sp>
        <p:nvSpPr>
          <p:cNvPr id="3" name="Rectangle 1">
            <a:extLst>
              <a:ext uri="{FF2B5EF4-FFF2-40B4-BE49-F238E27FC236}">
                <a16:creationId xmlns:a16="http://schemas.microsoft.com/office/drawing/2014/main" id="{BF66E194-1578-4AED-A123-9DFC249A7FF3}"/>
              </a:ext>
            </a:extLst>
          </p:cNvPr>
          <p:cNvSpPr>
            <a:spLocks noChangeArrowheads="1"/>
          </p:cNvSpPr>
          <p:nvPr/>
        </p:nvSpPr>
        <p:spPr bwMode="auto">
          <a:xfrm>
            <a:off x="925496" y="1119425"/>
            <a:ext cx="692310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2</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a:t>
            </a:r>
            <a:r>
              <a:rPr kumimoji="0" lang="zh-TW"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第</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2</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類型：同一廠商之評選分數，有委員評定為高分，亦有委員評定為不合格分數（合格分數為</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70</a:t>
            </a:r>
            <a:r>
              <a:rPr kumimoji="0" lang="zh-TW" altLang="en-US"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分）。</a:t>
            </a:r>
            <a:endParaRPr kumimoji="0" lang="zh-TW" altLang="en-US" sz="2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dirty="0">
              <a:ln>
                <a:noFill/>
              </a:ln>
              <a:solidFill>
                <a:schemeClr val="tx1"/>
              </a:solidFill>
              <a:effectLst/>
              <a:latin typeface="Arial" panose="020B0604020202020204" pitchFamily="34" charset="0"/>
            </a:endParaRPr>
          </a:p>
        </p:txBody>
      </p:sp>
      <p:sp>
        <p:nvSpPr>
          <p:cNvPr id="9" name="矩形 8">
            <a:extLst>
              <a:ext uri="{FF2B5EF4-FFF2-40B4-BE49-F238E27FC236}">
                <a16:creationId xmlns:a16="http://schemas.microsoft.com/office/drawing/2014/main" id="{3654B4C6-5A3E-425B-A8AE-DBBCE84AC49E}"/>
              </a:ext>
            </a:extLst>
          </p:cNvPr>
          <p:cNvSpPr/>
          <p:nvPr/>
        </p:nvSpPr>
        <p:spPr>
          <a:xfrm>
            <a:off x="4800600" y="4981261"/>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0" name="矩形 9">
            <a:extLst>
              <a:ext uri="{FF2B5EF4-FFF2-40B4-BE49-F238E27FC236}">
                <a16:creationId xmlns:a16="http://schemas.microsoft.com/office/drawing/2014/main" id="{16456DE6-062A-4268-AFEE-B984EC942CB2}"/>
              </a:ext>
            </a:extLst>
          </p:cNvPr>
          <p:cNvSpPr/>
          <p:nvPr/>
        </p:nvSpPr>
        <p:spPr>
          <a:xfrm>
            <a:off x="4800600" y="3955979"/>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Tree>
    <p:extLst>
      <p:ext uri="{BB962C8B-B14F-4D97-AF65-F5344CB8AC3E}">
        <p14:creationId xmlns:p14="http://schemas.microsoft.com/office/powerpoint/2010/main" val="4286114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14</a:t>
            </a:fld>
            <a:endParaRPr dirty="0"/>
          </a:p>
        </p:txBody>
      </p:sp>
      <p:sp>
        <p:nvSpPr>
          <p:cNvPr id="12" name="矩形 11"/>
          <p:cNvSpPr/>
          <p:nvPr/>
        </p:nvSpPr>
        <p:spPr>
          <a:xfrm>
            <a:off x="1032113" y="965346"/>
            <a:ext cx="6576060" cy="9396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graphicFrame>
        <p:nvGraphicFramePr>
          <p:cNvPr id="2" name="表格 1">
            <a:extLst>
              <a:ext uri="{FF2B5EF4-FFF2-40B4-BE49-F238E27FC236}">
                <a16:creationId xmlns:a16="http://schemas.microsoft.com/office/drawing/2014/main" id="{BAF73248-8202-42DC-A927-688CC2E52E67}"/>
              </a:ext>
            </a:extLst>
          </p:cNvPr>
          <p:cNvGraphicFramePr>
            <a:graphicFrameLocks noGrp="1"/>
          </p:cNvGraphicFramePr>
          <p:nvPr>
            <p:extLst>
              <p:ext uri="{D42A27DB-BD31-4B8C-83A1-F6EECF244321}">
                <p14:modId xmlns:p14="http://schemas.microsoft.com/office/powerpoint/2010/main" val="1845436035"/>
              </p:ext>
            </p:extLst>
          </p:nvPr>
        </p:nvGraphicFramePr>
        <p:xfrm>
          <a:off x="1676400" y="2558988"/>
          <a:ext cx="5029200" cy="2948485"/>
        </p:xfrm>
        <a:graphic>
          <a:graphicData uri="http://schemas.openxmlformats.org/drawingml/2006/table">
            <a:tbl>
              <a:tblPr/>
              <a:tblGrid>
                <a:gridCol w="2514600">
                  <a:extLst>
                    <a:ext uri="{9D8B030D-6E8A-4147-A177-3AD203B41FA5}">
                      <a16:colId xmlns:a16="http://schemas.microsoft.com/office/drawing/2014/main" val="434994616"/>
                    </a:ext>
                  </a:extLst>
                </a:gridCol>
                <a:gridCol w="2514600">
                  <a:extLst>
                    <a:ext uri="{9D8B030D-6E8A-4147-A177-3AD203B41FA5}">
                      <a16:colId xmlns:a16="http://schemas.microsoft.com/office/drawing/2014/main" val="1377738499"/>
                    </a:ext>
                  </a:extLst>
                </a:gridCol>
              </a:tblGrid>
              <a:tr h="461777">
                <a:tc>
                  <a:txBody>
                    <a:bodyPr/>
                    <a:lstStyle/>
                    <a:p>
                      <a:pP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廠商編號</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TW" sz="1400" b="1" kern="100" dirty="0">
                          <a:effectLst/>
                          <a:latin typeface="Times New Roman" panose="02020603050405020304" pitchFamily="18" charset="0"/>
                          <a:ea typeface="標楷體" panose="03000509000000000000" pitchFamily="65" charset="-120"/>
                        </a:rPr>
                        <a:t>甲（○○公司）</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9756101"/>
                  </a:ext>
                </a:extLst>
              </a:tr>
              <a:tr h="406848">
                <a:tc rowSpan="2">
                  <a:txBody>
                    <a:bodyPr/>
                    <a:lstStyle/>
                    <a:p>
                      <a:pPr algn="r">
                        <a:lnSpc>
                          <a:spcPts val="2000"/>
                        </a:lnSpc>
                        <a:spcAft>
                          <a:spcPts val="0"/>
                        </a:spcAft>
                      </a:pPr>
                      <a:r>
                        <a:rPr lang="zh-TW" sz="1400" b="1" kern="100">
                          <a:effectLst/>
                          <a:latin typeface="Times New Roman" panose="02020603050405020304" pitchFamily="18" charset="0"/>
                          <a:ea typeface="標楷體" panose="03000509000000000000" pitchFamily="65" charset="-120"/>
                        </a:rPr>
                        <a:t>評選項目</a:t>
                      </a:r>
                      <a:endParaRPr lang="zh-TW" sz="1400" kern="100">
                        <a:effectLst/>
                        <a:latin typeface="Times New Roman" panose="02020603050405020304" pitchFamily="18" charset="0"/>
                        <a:ea typeface="新細明體" panose="02020500000000000000" pitchFamily="18" charset="-120"/>
                      </a:endParaRPr>
                    </a:p>
                    <a:p>
                      <a:pPr>
                        <a:lnSpc>
                          <a:spcPts val="2200"/>
                        </a:lnSpc>
                        <a:spcAft>
                          <a:spcPts val="0"/>
                        </a:spcAft>
                      </a:pPr>
                      <a:r>
                        <a:rPr lang="zh-TW" sz="1400" b="1" kern="100">
                          <a:effectLst/>
                          <a:latin typeface="Times New Roman" panose="02020603050405020304" pitchFamily="18" charset="0"/>
                          <a:ea typeface="標楷體" panose="03000509000000000000" pitchFamily="65" charset="-120"/>
                        </a:rPr>
                        <a:t>評選委員</a:t>
                      </a:r>
                      <a:endParaRPr lang="zh-TW" sz="1400" kern="10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auto">
                        <a:lnSpc>
                          <a:spcPts val="1800"/>
                        </a:lnSpc>
                        <a:spcAft>
                          <a:spcPts val="0"/>
                        </a:spcAft>
                      </a:pP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創意項目（</a:t>
                      </a:r>
                      <a:r>
                        <a:rPr lang="en-US" sz="1400" b="1" u="none" kern="100" dirty="0">
                          <a:effectLst/>
                          <a:latin typeface="細明體" panose="02020509000000000000" pitchFamily="49" charset="-120"/>
                          <a:ea typeface="標楷體" panose="03000509000000000000" pitchFamily="65" charset="-120"/>
                          <a:cs typeface="Times New Roman" panose="02020603050405020304" pitchFamily="18" charset="0"/>
                        </a:rPr>
                        <a:t>10%</a:t>
                      </a:r>
                      <a:r>
                        <a:rPr lang="zh-TW" sz="1400" b="1" u="none" kern="100" dirty="0">
                          <a:effectLst/>
                          <a:latin typeface="細明體" panose="02020509000000000000" pitchFamily="49" charset="-120"/>
                          <a:ea typeface="標楷體" panose="03000509000000000000" pitchFamily="65" charset="-120"/>
                          <a:cs typeface="Times New Roman" panose="02020603050405020304" pitchFamily="18" charset="0"/>
                        </a:rPr>
                        <a:t>）</a:t>
                      </a:r>
                      <a:endParaRPr lang="zh-TW" sz="1400" u="none" kern="100" dirty="0">
                        <a:effectLst/>
                        <a:latin typeface="細明體" panose="02020509000000000000" pitchFamily="49" charset="-120"/>
                        <a:ea typeface="細明體" panose="02020509000000000000" pitchFamily="49" charset="-12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3773431"/>
                  </a:ext>
                </a:extLst>
              </a:tr>
              <a:tr h="401262">
                <a:tc vMerge="1">
                  <a:txBody>
                    <a:bodyPr/>
                    <a:lstStyle/>
                    <a:p>
                      <a:endParaRPr lang="zh-TW" altLang="en-US"/>
                    </a:p>
                  </a:txBody>
                  <a:tcPr/>
                </a:tc>
                <a:tc>
                  <a:txBody>
                    <a:bodyPr/>
                    <a:lstStyle/>
                    <a:p>
                      <a:pPr algn="ctr">
                        <a:lnSpc>
                          <a:spcPts val="2200"/>
                        </a:lnSpc>
                        <a:spcAft>
                          <a:spcPts val="0"/>
                        </a:spcAft>
                      </a:pPr>
                      <a:r>
                        <a:rPr lang="zh-TW" sz="1400" b="1" u="none" kern="100" dirty="0">
                          <a:effectLst/>
                          <a:latin typeface="Times New Roman" panose="02020603050405020304" pitchFamily="18" charset="0"/>
                          <a:ea typeface="標楷體" panose="03000509000000000000" pitchFamily="65" charset="-120"/>
                        </a:rPr>
                        <a:t>得分</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594981"/>
                  </a:ext>
                </a:extLst>
              </a:tr>
              <a:tr h="327713">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A</a:t>
                      </a:r>
                      <a:endParaRPr lang="zh-TW" sz="1400"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5</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9637039"/>
                  </a:ext>
                </a:extLst>
              </a:tr>
              <a:tr h="314679">
                <a:tc>
                  <a:txBody>
                    <a:bodyPr/>
                    <a:lstStyle/>
                    <a:p>
                      <a:pPr algn="ctr">
                        <a:lnSpc>
                          <a:spcPts val="1800"/>
                        </a:lnSpc>
                        <a:spcAft>
                          <a:spcPts val="0"/>
                        </a:spcAft>
                      </a:pPr>
                      <a:r>
                        <a:rPr lang="en-US" sz="1400" b="1" kern="100" dirty="0">
                          <a:effectLst/>
                          <a:latin typeface="標楷體" panose="03000509000000000000" pitchFamily="65" charset="-120"/>
                          <a:ea typeface="新細明體" panose="02020500000000000000" pitchFamily="18" charset="-120"/>
                        </a:rPr>
                        <a:t>B</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8</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537485"/>
                  </a:ext>
                </a:extLst>
              </a:tr>
              <a:tr h="354712">
                <a:tc>
                  <a:txBody>
                    <a:bodyPr/>
                    <a:lstStyle/>
                    <a:p>
                      <a:pPr algn="ctr">
                        <a:lnSpc>
                          <a:spcPts val="1800"/>
                        </a:lnSpc>
                        <a:spcAft>
                          <a:spcPts val="0"/>
                        </a:spcAft>
                      </a:pPr>
                      <a:r>
                        <a:rPr lang="en-US" sz="1400" b="1" kern="100" dirty="0">
                          <a:effectLst/>
                          <a:latin typeface="標楷體" panose="03000509000000000000" pitchFamily="65" charset="-120"/>
                          <a:ea typeface="新細明體" panose="02020500000000000000" pitchFamily="18" charset="-120"/>
                        </a:rPr>
                        <a:t>C</a:t>
                      </a:r>
                      <a:endParaRPr lang="zh-TW" sz="1400"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7</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9285536"/>
                  </a:ext>
                </a:extLst>
              </a:tr>
              <a:tr h="340747">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D</a:t>
                      </a:r>
                      <a:endParaRPr lang="zh-TW" sz="1400"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6</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2343947"/>
                  </a:ext>
                </a:extLst>
              </a:tr>
              <a:tr h="340747">
                <a:tc>
                  <a:txBody>
                    <a:bodyPr/>
                    <a:lstStyle/>
                    <a:p>
                      <a:pPr algn="ctr">
                        <a:lnSpc>
                          <a:spcPts val="1800"/>
                        </a:lnSpc>
                        <a:spcAft>
                          <a:spcPts val="0"/>
                        </a:spcAft>
                      </a:pPr>
                      <a:r>
                        <a:rPr lang="en-US" sz="1400" b="1" kern="100">
                          <a:effectLst/>
                          <a:latin typeface="標楷體" panose="03000509000000000000" pitchFamily="65" charset="-120"/>
                          <a:ea typeface="新細明體" panose="02020500000000000000" pitchFamily="18" charset="-120"/>
                        </a:rPr>
                        <a:t>E</a:t>
                      </a:r>
                      <a:endParaRPr lang="zh-TW" sz="1400" kern="10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1400" b="1" u="none" kern="100" dirty="0">
                          <a:effectLst/>
                          <a:latin typeface="標楷體" panose="03000509000000000000" pitchFamily="65" charset="-120"/>
                          <a:ea typeface="新細明體" panose="02020500000000000000" pitchFamily="18" charset="-120"/>
                        </a:rPr>
                        <a:t>0</a:t>
                      </a:r>
                      <a:endParaRPr lang="zh-TW" sz="1400" u="none" kern="100" dirty="0">
                        <a:effectLst/>
                        <a:latin typeface="Times New Roman" panose="02020603050405020304" pitchFamily="18" charset="0"/>
                        <a:ea typeface="新細明體"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0741889"/>
                  </a:ext>
                </a:extLst>
              </a:tr>
            </a:tbl>
          </a:graphicData>
        </a:graphic>
      </p:graphicFrame>
      <p:sp>
        <p:nvSpPr>
          <p:cNvPr id="3" name="Rectangle 1">
            <a:extLst>
              <a:ext uri="{FF2B5EF4-FFF2-40B4-BE49-F238E27FC236}">
                <a16:creationId xmlns:a16="http://schemas.microsoft.com/office/drawing/2014/main" id="{C16C4F37-F2FA-430D-880E-D49FA8A47763}"/>
              </a:ext>
            </a:extLst>
          </p:cNvPr>
          <p:cNvSpPr>
            <a:spLocks noChangeArrowheads="1"/>
          </p:cNvSpPr>
          <p:nvPr/>
        </p:nvSpPr>
        <p:spPr bwMode="auto">
          <a:xfrm>
            <a:off x="967740" y="1094707"/>
            <a:ext cx="670480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3</a:t>
            </a:r>
            <a:r>
              <a:rPr kumimoji="0"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、第</a:t>
            </a:r>
            <a:r>
              <a:rPr kumimoji="0" lang="en-US" altLang="zh-TW" sz="2000" b="0" i="0"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3</a:t>
            </a:r>
            <a:r>
              <a:rPr kumimoji="0"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類型：同一廠商之同一評選項目，不同委員之評選結果，有委員評定為高分，亦有委員評定為</a:t>
            </a:r>
            <a:r>
              <a:rPr kumimoji="0" lang="en-US" altLang="zh-TW"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0</a:t>
            </a:r>
            <a:r>
              <a:rPr kumimoji="0" lang="zh-TW" altLang="en-US" sz="20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分。</a:t>
            </a:r>
            <a:endParaRPr kumimoji="0" lang="zh-TW" altLang="en-US" sz="2000" b="0" i="0" u="none" strike="noStrike" cap="none" normalizeH="0" baseline="0" dirty="0">
              <a:ln>
                <a:noFill/>
              </a:ln>
              <a:solidFill>
                <a:schemeClr val="tx1"/>
              </a:solidFill>
              <a:effectLst/>
            </a:endParaRPr>
          </a:p>
        </p:txBody>
      </p:sp>
      <p:sp>
        <p:nvSpPr>
          <p:cNvPr id="10" name="矩形 9">
            <a:extLst>
              <a:ext uri="{FF2B5EF4-FFF2-40B4-BE49-F238E27FC236}">
                <a16:creationId xmlns:a16="http://schemas.microsoft.com/office/drawing/2014/main" id="{3C395247-C41A-4C20-9416-45F55818BBB6}"/>
              </a:ext>
            </a:extLst>
          </p:cNvPr>
          <p:cNvSpPr/>
          <p:nvPr/>
        </p:nvSpPr>
        <p:spPr>
          <a:xfrm>
            <a:off x="5181600" y="4160711"/>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1" name="矩形 10">
            <a:extLst>
              <a:ext uri="{FF2B5EF4-FFF2-40B4-BE49-F238E27FC236}">
                <a16:creationId xmlns:a16="http://schemas.microsoft.com/office/drawing/2014/main" id="{4B3CCD9E-36DE-4AA1-B131-485884747E6D}"/>
              </a:ext>
            </a:extLst>
          </p:cNvPr>
          <p:cNvSpPr/>
          <p:nvPr/>
        </p:nvSpPr>
        <p:spPr>
          <a:xfrm>
            <a:off x="5181600" y="5198592"/>
            <a:ext cx="533399" cy="304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Tree>
    <p:extLst>
      <p:ext uri="{BB962C8B-B14F-4D97-AF65-F5344CB8AC3E}">
        <p14:creationId xmlns:p14="http://schemas.microsoft.com/office/powerpoint/2010/main" val="3701204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4191000" y="-838200"/>
            <a:ext cx="6400800" cy="0"/>
          </a:xfrm>
          <a:custGeom>
            <a:avLst/>
            <a:gdLst/>
            <a:ahLst/>
            <a:cxnLst/>
            <a:rect l="l" t="t" r="r" b="b"/>
            <a:pathLst>
              <a:path w="6400800">
                <a:moveTo>
                  <a:pt x="0" y="0"/>
                </a:moveTo>
                <a:lnTo>
                  <a:pt x="6400800" y="0"/>
                </a:lnTo>
              </a:path>
            </a:pathLst>
          </a:custGeom>
          <a:ln w="15239">
            <a:solidFill>
              <a:srgbClr val="000000"/>
            </a:solidFill>
          </a:ln>
        </p:spPr>
        <p:txBody>
          <a:bodyPr wrap="square" lIns="0" tIns="0" rIns="0" bIns="0" rtlCol="0"/>
          <a:lstStyle/>
          <a:p>
            <a:endParaRPr/>
          </a:p>
        </p:txBody>
      </p:sp>
      <p:sp>
        <p:nvSpPr>
          <p:cNvPr id="7" name="object 7"/>
          <p:cNvSpPr txBox="1"/>
          <p:nvPr/>
        </p:nvSpPr>
        <p:spPr>
          <a:xfrm>
            <a:off x="1057593" y="2654085"/>
            <a:ext cx="7683816" cy="4154984"/>
          </a:xfrm>
          <a:prstGeom prst="rect">
            <a:avLst/>
          </a:prstGeom>
        </p:spPr>
        <p:txBody>
          <a:bodyPr vert="horz" wrap="square" lIns="0" tIns="0" rIns="0" bIns="0" rtlCol="0">
            <a:spAutoFit/>
          </a:bodyPr>
          <a:lstStyle/>
          <a:p>
            <a:pPr marL="636905" marR="158115" indent="-624840">
              <a:lnSpc>
                <a:spcPts val="2590"/>
              </a:lnSpc>
            </a:pPr>
            <a:r>
              <a:rPr lang="en-US" altLang="zh-TW" sz="2400" b="1" dirty="0">
                <a:latin typeface="標楷體" panose="03000509000000000000" pitchFamily="65" charset="-120"/>
                <a:ea typeface="標楷體" panose="03000509000000000000" pitchFamily="65" charset="-120"/>
                <a:cs typeface="標楷體"/>
              </a:rPr>
              <a:t>(</a:t>
            </a:r>
            <a:r>
              <a:rPr lang="zh-TW" altLang="en-US" sz="2400" b="1" dirty="0">
                <a:latin typeface="標楷體" panose="03000509000000000000" pitchFamily="65" charset="-120"/>
                <a:ea typeface="標楷體" panose="03000509000000000000" pitchFamily="65" charset="-120"/>
                <a:cs typeface="標楷體"/>
              </a:rPr>
              <a:t>一</a:t>
            </a:r>
            <a:r>
              <a:rPr lang="en-US" altLang="zh-TW" sz="2400" b="1" dirty="0">
                <a:latin typeface="標楷體" panose="03000509000000000000" pitchFamily="65" charset="-120"/>
                <a:ea typeface="標楷體" panose="03000509000000000000" pitchFamily="65" charset="-120"/>
                <a:cs typeface="標楷體"/>
              </a:rPr>
              <a:t>)</a:t>
            </a:r>
            <a:r>
              <a:rPr sz="2400" b="1" spc="-5" dirty="0" err="1">
                <a:latin typeface="標楷體" panose="03000509000000000000" pitchFamily="65" charset="-120"/>
                <a:ea typeface="標楷體" panose="03000509000000000000" pitchFamily="65" charset="-120"/>
                <a:cs typeface="標楷體"/>
              </a:rPr>
              <a:t>評選結果如有明顯差異，評選委員會應就明顯差異情形討論後，作成議決或決議，並載明於會議紀</a:t>
            </a:r>
            <a:r>
              <a:rPr sz="2400" b="1" spc="0" dirty="0" err="1">
                <a:latin typeface="標楷體" panose="03000509000000000000" pitchFamily="65" charset="-120"/>
                <a:ea typeface="標楷體" panose="03000509000000000000" pitchFamily="65" charset="-120"/>
                <a:cs typeface="標楷體"/>
              </a:rPr>
              <a:t>錄</a:t>
            </a:r>
            <a:r>
              <a:rPr lang="zh-TW" altLang="en-US" sz="2400" b="1" dirty="0">
                <a:latin typeface="標楷體" panose="03000509000000000000" pitchFamily="65" charset="-120"/>
                <a:ea typeface="標楷體" panose="03000509000000000000" pitchFamily="65" charset="-120"/>
                <a:cs typeface="標楷體"/>
              </a:rPr>
              <a:t>錄</a:t>
            </a:r>
            <a:r>
              <a:rPr lang="en-US" altLang="zh-TW" sz="2400" b="1" dirty="0">
                <a:latin typeface="標楷體" panose="03000509000000000000" pitchFamily="65" charset="-120"/>
                <a:ea typeface="標楷體" panose="03000509000000000000" pitchFamily="65" charset="-120"/>
                <a:cs typeface="標楷體"/>
              </a:rPr>
              <a:t>[</a:t>
            </a:r>
            <a:r>
              <a:rPr lang="zh-TW" altLang="en-US" sz="2400" b="1" dirty="0">
                <a:highlight>
                  <a:srgbClr val="FFFF00"/>
                </a:highlight>
                <a:latin typeface="標楷體" panose="03000509000000000000" pitchFamily="65" charset="-120"/>
                <a:ea typeface="標楷體" panose="03000509000000000000" pitchFamily="65" charset="-120"/>
                <a:cs typeface="標楷體"/>
              </a:rPr>
              <a:t>不得僅憑召集人詢問各出席委員主觀意見即認定無明顯差異情形（工程會</a:t>
            </a:r>
            <a:r>
              <a:rPr lang="en-US" altLang="zh-TW" sz="2400" b="1" dirty="0">
                <a:highlight>
                  <a:srgbClr val="FFFF00"/>
                </a:highlight>
                <a:latin typeface="標楷體" panose="03000509000000000000" pitchFamily="65" charset="-120"/>
                <a:ea typeface="標楷體" panose="03000509000000000000" pitchFamily="65" charset="-120"/>
                <a:cs typeface="標楷體"/>
              </a:rPr>
              <a:t>107</a:t>
            </a:r>
            <a:r>
              <a:rPr lang="zh-TW" altLang="en-US" sz="2400" b="1" dirty="0">
                <a:highlight>
                  <a:srgbClr val="FFFF00"/>
                </a:highlight>
                <a:latin typeface="標楷體" panose="03000509000000000000" pitchFamily="65" charset="-120"/>
                <a:ea typeface="標楷體" panose="03000509000000000000" pitchFamily="65" charset="-120"/>
                <a:cs typeface="標楷體"/>
              </a:rPr>
              <a:t>年</a:t>
            </a:r>
            <a:r>
              <a:rPr lang="en-US" altLang="zh-TW" sz="2400" b="1" dirty="0">
                <a:highlight>
                  <a:srgbClr val="FFFF00"/>
                </a:highlight>
                <a:latin typeface="標楷體" panose="03000509000000000000" pitchFamily="65" charset="-120"/>
                <a:ea typeface="標楷體" panose="03000509000000000000" pitchFamily="65" charset="-120"/>
                <a:cs typeface="標楷體"/>
              </a:rPr>
              <a:t>12</a:t>
            </a:r>
            <a:r>
              <a:rPr lang="zh-TW" altLang="en-US" sz="2400" b="1" dirty="0">
                <a:highlight>
                  <a:srgbClr val="FFFF00"/>
                </a:highlight>
                <a:latin typeface="標楷體" panose="03000509000000000000" pitchFamily="65" charset="-120"/>
                <a:ea typeface="標楷體" panose="03000509000000000000" pitchFamily="65" charset="-120"/>
                <a:cs typeface="標楷體"/>
              </a:rPr>
              <a:t>月</a:t>
            </a:r>
            <a:r>
              <a:rPr lang="en-US" altLang="zh-TW" sz="2400" b="1" dirty="0">
                <a:highlight>
                  <a:srgbClr val="FFFF00"/>
                </a:highlight>
                <a:latin typeface="標楷體" panose="03000509000000000000" pitchFamily="65" charset="-120"/>
                <a:ea typeface="標楷體" panose="03000509000000000000" pitchFamily="65" charset="-120"/>
                <a:cs typeface="標楷體"/>
              </a:rPr>
              <a:t>14</a:t>
            </a:r>
            <a:r>
              <a:rPr lang="zh-TW" altLang="en-US" sz="2400" b="1" dirty="0">
                <a:highlight>
                  <a:srgbClr val="FFFF00"/>
                </a:highlight>
                <a:latin typeface="標楷體" panose="03000509000000000000" pitchFamily="65" charset="-120"/>
                <a:ea typeface="標楷體" panose="03000509000000000000" pitchFamily="65" charset="-120"/>
                <a:cs typeface="標楷體"/>
              </a:rPr>
              <a:t>日函）</a:t>
            </a:r>
            <a:r>
              <a:rPr lang="en-US" altLang="zh-TW" sz="2400" b="1" dirty="0">
                <a:latin typeface="標楷體" panose="03000509000000000000" pitchFamily="65" charset="-120"/>
                <a:ea typeface="標楷體" panose="03000509000000000000" pitchFamily="65" charset="-120"/>
                <a:cs typeface="標楷體"/>
              </a:rPr>
              <a:t>]</a:t>
            </a:r>
            <a:r>
              <a:rPr sz="2400" dirty="0">
                <a:latin typeface="標楷體" panose="03000509000000000000" pitchFamily="65" charset="-120"/>
                <a:ea typeface="標楷體" panose="03000509000000000000" pitchFamily="65" charset="-120"/>
                <a:cs typeface="標楷體"/>
              </a:rPr>
              <a:t>，</a:t>
            </a:r>
            <a:r>
              <a:rPr sz="2400" dirty="0">
                <a:latin typeface="標楷體"/>
                <a:cs typeface="標楷體"/>
              </a:rPr>
              <a:t>例</a:t>
            </a:r>
            <a:r>
              <a:rPr sz="2400" spc="-15" dirty="0">
                <a:latin typeface="標楷體"/>
                <a:cs typeface="標楷體"/>
              </a:rPr>
              <a:t>如</a:t>
            </a:r>
            <a:r>
              <a:rPr sz="2400" dirty="0">
                <a:latin typeface="標楷體"/>
                <a:cs typeface="標楷體"/>
              </a:rPr>
              <a:t>：</a:t>
            </a:r>
          </a:p>
          <a:p>
            <a:pPr marL="636905" marR="5080" indent="-472440">
              <a:lnSpc>
                <a:spcPts val="2590"/>
              </a:lnSpc>
              <a:spcBef>
                <a:spcPts val="575"/>
              </a:spcBef>
            </a:pPr>
            <a:r>
              <a:rPr sz="2400" dirty="0">
                <a:latin typeface="標楷體"/>
                <a:cs typeface="標楷體"/>
              </a:rPr>
              <a:t>1、經討論結果無明顯差異情形者，例如某個別委員於各廠商之給分雖均較低，但無偏頗情形，對廠商名次亦無影響，得依該條項第1款規定，維持原評選結果。</a:t>
            </a:r>
          </a:p>
          <a:p>
            <a:pPr marL="636905" marR="158115" indent="-472440" algn="just">
              <a:lnSpc>
                <a:spcPts val="2590"/>
              </a:lnSpc>
              <a:spcBef>
                <a:spcPts val="575"/>
              </a:spcBef>
            </a:pPr>
            <a:r>
              <a:rPr sz="2400" dirty="0">
                <a:latin typeface="標楷體"/>
                <a:cs typeface="標楷體"/>
              </a:rPr>
              <a:t>2、經討論有明顯差異情形者，得由有該情形之委員就相關評選項目辦理複評。如該委員拒不辦理複評或拒不出席會議，得視個案實際狀況依上述規定第2款至第4款辦理。</a:t>
            </a:r>
          </a:p>
        </p:txBody>
      </p:sp>
      <p:sp>
        <p:nvSpPr>
          <p:cNvPr id="9" name="object 9"/>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15</a:t>
            </a:fld>
            <a:endParaRPr dirty="0"/>
          </a:p>
        </p:txBody>
      </p:sp>
      <p:sp>
        <p:nvSpPr>
          <p:cNvPr id="8" name="object 8"/>
          <p:cNvSpPr txBox="1"/>
          <p:nvPr/>
        </p:nvSpPr>
        <p:spPr>
          <a:xfrm>
            <a:off x="900112" y="908050"/>
            <a:ext cx="7848600" cy="1706236"/>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lang="zh-TW" altLang="en-US" sz="2400" dirty="0">
                <a:latin typeface="標楷體" panose="03000509000000000000" pitchFamily="65" charset="-120"/>
                <a:ea typeface="標楷體" panose="03000509000000000000" pitchFamily="65" charset="-120"/>
                <a:cs typeface="標楷體"/>
              </a:rPr>
              <a:t>依</a:t>
            </a:r>
            <a:r>
              <a:rPr sz="2400" dirty="0">
                <a:latin typeface="標楷體"/>
                <a:cs typeface="標楷體"/>
              </a:rPr>
              <a:t>採購評選委員會審議規則第6條第3項規定：本委員會依前項規定，得作成下列議決或決議：一、維持原評選結果。二、除去個別委員評選結果，重計評選結果。三、廢棄原評選結果，重行提出評選結果。四、無法評定最有利標。</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5816600" cy="378460"/>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八</a:t>
            </a:r>
            <a:r>
              <a:rPr sz="2400" b="1" spc="-5" dirty="0">
                <a:latin typeface="標楷體"/>
                <a:cs typeface="標楷體"/>
              </a:rPr>
              <a:t>、評選結果與工作小組初審意見是否有異</a:t>
            </a:r>
            <a:endParaRPr sz="2400" dirty="0">
              <a:latin typeface="標楷體"/>
              <a:cs typeface="標楷體"/>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16</a:t>
            </a:fld>
            <a:endParaRPr dirty="0"/>
          </a:p>
        </p:txBody>
      </p:sp>
      <p:sp>
        <p:nvSpPr>
          <p:cNvPr id="5" name="object 5"/>
          <p:cNvSpPr txBox="1"/>
          <p:nvPr/>
        </p:nvSpPr>
        <p:spPr>
          <a:xfrm>
            <a:off x="1617217" y="2819908"/>
            <a:ext cx="7049770" cy="2077492"/>
          </a:xfrm>
          <a:prstGeom prst="rect">
            <a:avLst/>
          </a:prstGeom>
        </p:spPr>
        <p:txBody>
          <a:bodyPr vert="horz" wrap="square" lIns="0" tIns="0" rIns="0" bIns="0" rtlCol="0">
            <a:spAutoFit/>
          </a:bodyPr>
          <a:lstStyle/>
          <a:p>
            <a:pPr marL="635635" marR="5080" indent="-623570" algn="just">
              <a:lnSpc>
                <a:spcPts val="2590"/>
              </a:lnSpc>
            </a:pPr>
            <a:r>
              <a:rPr sz="2400" dirty="0">
                <a:latin typeface="標楷體"/>
                <a:cs typeface="標楷體"/>
              </a:rPr>
              <a:t>(一)評選委員會或個別委員評選結果與工作小組初審意見有異，例如工作小組所擬具初審意見，顯示某廠商於某評選項目表現明顯</a:t>
            </a:r>
            <a:r>
              <a:rPr sz="2400" spc="-5" dirty="0">
                <a:latin typeface="標楷體"/>
                <a:cs typeface="標楷體"/>
              </a:rPr>
              <a:t>較其他廠商差，評選委員卻評為高</a:t>
            </a:r>
            <a:r>
              <a:rPr sz="2400" spc="0" dirty="0">
                <a:latin typeface="標楷體"/>
                <a:cs typeface="標楷體"/>
              </a:rPr>
              <a:t>分</a:t>
            </a:r>
            <a:r>
              <a:rPr sz="2400" dirty="0">
                <a:latin typeface="標楷體"/>
                <a:cs typeface="標楷體"/>
              </a:rPr>
              <a:t>。</a:t>
            </a:r>
          </a:p>
          <a:p>
            <a:pPr marL="635635" marR="18415" indent="-623570" algn="just">
              <a:lnSpc>
                <a:spcPts val="2590"/>
              </a:lnSpc>
              <a:spcBef>
                <a:spcPts val="575"/>
              </a:spcBef>
            </a:pPr>
            <a:r>
              <a:rPr sz="2400" dirty="0">
                <a:latin typeface="標楷體"/>
                <a:cs typeface="標楷體"/>
              </a:rPr>
              <a:t>(二)</a:t>
            </a:r>
            <a:r>
              <a:rPr sz="2400" dirty="0" err="1">
                <a:latin typeface="標楷體"/>
                <a:cs typeface="標楷體"/>
              </a:rPr>
              <a:t>依上述規定，由本委員會或該個別委員敘明差異理由，並列入會議紀錄</a:t>
            </a:r>
            <a:r>
              <a:rPr sz="2400" dirty="0">
                <a:latin typeface="標楷體"/>
                <a:cs typeface="標楷體"/>
              </a:rPr>
              <a:t>。</a:t>
            </a:r>
          </a:p>
        </p:txBody>
      </p:sp>
      <p:sp>
        <p:nvSpPr>
          <p:cNvPr id="6" name="object 6"/>
          <p:cNvSpPr txBox="1"/>
          <p:nvPr/>
        </p:nvSpPr>
        <p:spPr>
          <a:xfrm>
            <a:off x="900112" y="1270000"/>
            <a:ext cx="7848600" cy="1039387"/>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pPr>
            <a:r>
              <a:rPr sz="2400" dirty="0">
                <a:latin typeface="標楷體"/>
                <a:cs typeface="標楷體"/>
              </a:rPr>
              <a:t>採購評選委員會審議規則第3-1條第2項規定：本委員會或個別委員評選結果與工作小組初審意見有異時，應由本委員會或該個別委員敘明理由，並列入會議紀錄。</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923289" y="870140"/>
            <a:ext cx="4597400" cy="369332"/>
          </a:xfrm>
          <a:prstGeom prst="rect">
            <a:avLst/>
          </a:prstGeom>
        </p:spPr>
        <p:txBody>
          <a:bodyPr vert="horz" wrap="square" lIns="0" tIns="0" rIns="0" bIns="0" rtlCol="0">
            <a:spAutoFit/>
          </a:bodyPr>
          <a:lstStyle/>
          <a:p>
            <a:pPr marL="12700">
              <a:lnSpc>
                <a:spcPct val="100000"/>
              </a:lnSpc>
            </a:pPr>
            <a:r>
              <a:rPr lang="zh-TW" altLang="en-US" sz="2400" b="1" spc="-5" dirty="0">
                <a:latin typeface="標楷體" panose="03000509000000000000" pitchFamily="65" charset="-120"/>
                <a:ea typeface="標楷體" panose="03000509000000000000" pitchFamily="65" charset="-120"/>
                <a:cs typeface="標楷體"/>
              </a:rPr>
              <a:t>九</a:t>
            </a:r>
            <a:r>
              <a:rPr sz="2400" b="1" spc="-5" dirty="0">
                <a:latin typeface="標楷體" panose="03000509000000000000" pitchFamily="65" charset="-120"/>
                <a:ea typeface="標楷體" panose="03000509000000000000" pitchFamily="65" charset="-120"/>
                <a:cs typeface="標楷體"/>
              </a:rPr>
              <a:t>、</a:t>
            </a:r>
            <a:r>
              <a:rPr sz="2400" b="1" spc="-5" dirty="0">
                <a:latin typeface="標楷體"/>
                <a:cs typeface="標楷體"/>
              </a:rPr>
              <a:t>委員確認評選結果及會議決議</a:t>
            </a:r>
            <a:endParaRPr sz="2400" dirty="0">
              <a:latin typeface="標楷體"/>
              <a:cs typeface="標楷體"/>
            </a:endParaRPr>
          </a:p>
        </p:txBody>
      </p:sp>
      <p:sp>
        <p:nvSpPr>
          <p:cNvPr id="7" name="object 7"/>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17</a:t>
            </a:fld>
            <a:endParaRPr dirty="0"/>
          </a:p>
        </p:txBody>
      </p:sp>
      <p:sp>
        <p:nvSpPr>
          <p:cNvPr id="5" name="object 5"/>
          <p:cNvSpPr txBox="1"/>
          <p:nvPr/>
        </p:nvSpPr>
        <p:spPr>
          <a:xfrm>
            <a:off x="1306512" y="3139869"/>
            <a:ext cx="7035800" cy="4072910"/>
          </a:xfrm>
          <a:prstGeom prst="rect">
            <a:avLst/>
          </a:prstGeom>
        </p:spPr>
        <p:txBody>
          <a:bodyPr vert="horz" wrap="square" lIns="0" tIns="0" rIns="0" bIns="0" rtlCol="0">
            <a:spAutoFit/>
          </a:bodyPr>
          <a:lstStyle/>
          <a:p>
            <a:pPr marL="635635" marR="5080" indent="-623570">
              <a:lnSpc>
                <a:spcPts val="2590"/>
              </a:lnSpc>
            </a:pPr>
            <a:r>
              <a:rPr sz="2400" dirty="0">
                <a:latin typeface="標楷體"/>
                <a:cs typeface="標楷體"/>
              </a:rPr>
              <a:t>(一)</a:t>
            </a:r>
            <a:r>
              <a:rPr sz="2400" dirty="0" err="1">
                <a:latin typeface="標楷體"/>
                <a:cs typeface="標楷體"/>
              </a:rPr>
              <a:t>依評選須知規定，經出席評選委員過半數決定優勝廠商</a:t>
            </a:r>
            <a:r>
              <a:rPr sz="2400" dirty="0">
                <a:latin typeface="標楷體"/>
                <a:cs typeface="標楷體"/>
              </a:rPr>
              <a:t>。</a:t>
            </a:r>
          </a:p>
          <a:p>
            <a:pPr marL="635635" marR="5080" indent="-623570">
              <a:lnSpc>
                <a:spcPts val="2590"/>
              </a:lnSpc>
              <a:spcBef>
                <a:spcPts val="575"/>
              </a:spcBef>
            </a:pPr>
            <a:r>
              <a:rPr sz="2400" dirty="0">
                <a:latin typeface="標楷體"/>
                <a:cs typeface="標楷體"/>
              </a:rPr>
              <a:t>(二)</a:t>
            </a:r>
            <a:r>
              <a:rPr sz="2400" dirty="0" err="1">
                <a:latin typeface="標楷體"/>
                <a:cs typeface="標楷體"/>
              </a:rPr>
              <a:t>依評選結果彙整製作總表，並填列「其他記事」欄位內容，由出席委員簽名</a:t>
            </a:r>
            <a:r>
              <a:rPr sz="2400" dirty="0">
                <a:latin typeface="標楷體"/>
                <a:cs typeface="標楷體"/>
              </a:rPr>
              <a:t>。</a:t>
            </a:r>
          </a:p>
          <a:p>
            <a:pPr marL="12700">
              <a:lnSpc>
                <a:spcPct val="100000"/>
              </a:lnSpc>
              <a:spcBef>
                <a:spcPts val="245"/>
              </a:spcBef>
            </a:pPr>
            <a:r>
              <a:rPr sz="2400" dirty="0">
                <a:latin typeface="標楷體"/>
                <a:cs typeface="標楷體"/>
              </a:rPr>
              <a:t>(三)</a:t>
            </a:r>
            <a:r>
              <a:rPr sz="2400" dirty="0" err="1">
                <a:latin typeface="標楷體"/>
                <a:cs typeface="標楷體"/>
              </a:rPr>
              <a:t>製作評選會議紀錄，由出席委員簽名</a:t>
            </a:r>
            <a:r>
              <a:rPr sz="2400" dirty="0">
                <a:latin typeface="標楷體"/>
                <a:cs typeface="標楷體"/>
              </a:rPr>
              <a:t>。</a:t>
            </a:r>
            <a:endParaRPr lang="en-US" altLang="zh-TW" sz="2400" dirty="0">
              <a:latin typeface="標楷體"/>
              <a:cs typeface="標楷體"/>
            </a:endParaRPr>
          </a:p>
          <a:p>
            <a:pPr marL="628650" indent="-615950">
              <a:spcBef>
                <a:spcPts val="245"/>
              </a:spcBef>
            </a:pP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四</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如</a:t>
            </a:r>
            <a:r>
              <a:rPr lang="zh-TW" altLang="en-US" sz="2400" dirty="0">
                <a:latin typeface="標楷體" panose="03000509000000000000" pitchFamily="65" charset="-120"/>
                <a:ea typeface="標楷體" panose="03000509000000000000" pitchFamily="65" charset="-120"/>
              </a:rPr>
              <a:t>採視訊會議時，由評選委員各別於「評選總表簽名頁」及「</a:t>
            </a:r>
            <a:r>
              <a:rPr lang="zh-TW" altLang="zh-TW" sz="2400" dirty="0">
                <a:latin typeface="標楷體" panose="03000509000000000000" pitchFamily="65" charset="-120"/>
                <a:ea typeface="標楷體" panose="03000509000000000000" pitchFamily="65" charset="-120"/>
              </a:rPr>
              <a:t>會議紀錄簽名頁</a:t>
            </a:r>
            <a:r>
              <a:rPr lang="zh-TW" altLang="en-US" sz="2400" dirty="0">
                <a:latin typeface="標楷體" panose="03000509000000000000" pitchFamily="65" charset="-120"/>
                <a:ea typeface="標楷體" panose="03000509000000000000" pitchFamily="65" charset="-120"/>
              </a:rPr>
              <a:t>」簽名後，以傳真或電子數位檔</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照相或掃描</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方式回傳，工作人員再將前開回傳文件紙本列印出來併附於總表及紀錄。</a:t>
            </a:r>
            <a:endParaRPr lang="en-US" altLang="zh-TW" sz="2400" dirty="0">
              <a:latin typeface="標楷體"/>
              <a:cs typeface="標楷體"/>
            </a:endParaRPr>
          </a:p>
          <a:p>
            <a:pPr marL="12700">
              <a:lnSpc>
                <a:spcPct val="100000"/>
              </a:lnSpc>
              <a:spcBef>
                <a:spcPts val="245"/>
              </a:spcBef>
            </a:pPr>
            <a:endParaRPr sz="2400" dirty="0">
              <a:latin typeface="標楷體"/>
              <a:cs typeface="標楷體"/>
            </a:endParaRPr>
          </a:p>
        </p:txBody>
      </p:sp>
      <p:sp>
        <p:nvSpPr>
          <p:cNvPr id="6" name="object 6"/>
          <p:cNvSpPr txBox="1"/>
          <p:nvPr/>
        </p:nvSpPr>
        <p:spPr>
          <a:xfrm>
            <a:off x="900112" y="1341437"/>
            <a:ext cx="7848600" cy="1705595"/>
          </a:xfrm>
          <a:prstGeom prst="rect">
            <a:avLst/>
          </a:prstGeom>
          <a:solidFill>
            <a:srgbClr val="DADADA"/>
          </a:solidFill>
        </p:spPr>
        <p:txBody>
          <a:bodyPr vert="horz" wrap="square" lIns="0" tIns="0" rIns="0" bIns="0" rtlCol="0">
            <a:spAutoFit/>
          </a:bodyPr>
          <a:lstStyle/>
          <a:p>
            <a:pPr marL="91440" algn="just">
              <a:lnSpc>
                <a:spcPts val="2710"/>
              </a:lnSpc>
            </a:pPr>
            <a:r>
              <a:rPr lang="zh-TW" altLang="en-US" sz="2400" dirty="0">
                <a:latin typeface="標楷體" panose="03000509000000000000" pitchFamily="65" charset="-120"/>
                <a:ea typeface="標楷體" panose="03000509000000000000" pitchFamily="65" charset="-120"/>
                <a:cs typeface="標楷體"/>
              </a:rPr>
              <a:t>採購評選委員會審議規則第</a:t>
            </a:r>
            <a:r>
              <a:rPr lang="en-US" altLang="zh-TW" sz="2400" dirty="0">
                <a:latin typeface="標楷體" panose="03000509000000000000" pitchFamily="65" charset="-120"/>
                <a:ea typeface="標楷體" panose="03000509000000000000" pitchFamily="65" charset="-120"/>
                <a:cs typeface="標楷體"/>
              </a:rPr>
              <a:t>6-1</a:t>
            </a:r>
            <a:r>
              <a:rPr lang="zh-TW" altLang="en-US" sz="2400" dirty="0">
                <a:latin typeface="標楷體" panose="03000509000000000000" pitchFamily="65" charset="-120"/>
                <a:ea typeface="標楷體" panose="03000509000000000000" pitchFamily="65" charset="-120"/>
                <a:cs typeface="標楷體"/>
              </a:rPr>
              <a:t>條第</a:t>
            </a:r>
            <a:r>
              <a:rPr lang="en-US" altLang="zh-TW" sz="2400" dirty="0">
                <a:latin typeface="標楷體" panose="03000509000000000000" pitchFamily="65" charset="-120"/>
                <a:ea typeface="標楷體" panose="03000509000000000000" pitchFamily="65" charset="-120"/>
                <a:cs typeface="標楷體"/>
              </a:rPr>
              <a:t>2</a:t>
            </a:r>
            <a:r>
              <a:rPr lang="zh-TW" altLang="en-US" sz="2400" dirty="0">
                <a:latin typeface="標楷體" panose="03000509000000000000" pitchFamily="65" charset="-120"/>
                <a:ea typeface="標楷體" panose="03000509000000000000" pitchFamily="65" charset="-120"/>
                <a:cs typeface="標楷體"/>
              </a:rPr>
              <a:t>項規定：</a:t>
            </a:r>
          </a:p>
          <a:p>
            <a:pPr marL="91440" marR="130175" algn="just">
              <a:lnSpc>
                <a:spcPts val="2590"/>
              </a:lnSpc>
              <a:spcBef>
                <a:spcPts val="180"/>
              </a:spcBef>
            </a:pPr>
            <a:r>
              <a:rPr lang="zh-TW" altLang="en-US" sz="2400" dirty="0">
                <a:latin typeface="標楷體" panose="03000509000000000000" pitchFamily="65" charset="-120"/>
                <a:ea typeface="標楷體" panose="03000509000000000000" pitchFamily="65" charset="-120"/>
                <a:cs typeface="標楷體"/>
              </a:rPr>
              <a:t>「機關於委員評選後，應彙整製作總表，載明下列事項，由參與評選全體委員簽名或蓋章。其內容有修正者，應經修正人員簽名或蓋章</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」及第</a:t>
            </a:r>
            <a:r>
              <a:rPr lang="en-US" altLang="zh-TW" sz="2400" dirty="0">
                <a:latin typeface="標楷體" panose="03000509000000000000" pitchFamily="65" charset="-120"/>
                <a:ea typeface="標楷體" panose="03000509000000000000" pitchFamily="65" charset="-120"/>
                <a:cs typeface="標楷體"/>
              </a:rPr>
              <a:t>9</a:t>
            </a:r>
            <a:r>
              <a:rPr lang="zh-TW" altLang="en-US" sz="2400" dirty="0">
                <a:latin typeface="標楷體" panose="03000509000000000000" pitchFamily="65" charset="-120"/>
                <a:ea typeface="標楷體" panose="03000509000000000000" pitchFamily="65" charset="-120"/>
                <a:cs typeface="標楷體"/>
              </a:rPr>
              <a:t>條第</a:t>
            </a:r>
            <a:r>
              <a:rPr lang="en-US" altLang="zh-TW" sz="2400" dirty="0">
                <a:latin typeface="標楷體" panose="03000509000000000000" pitchFamily="65" charset="-120"/>
                <a:ea typeface="標楷體" panose="03000509000000000000" pitchFamily="65" charset="-120"/>
                <a:cs typeface="標楷體"/>
              </a:rPr>
              <a:t>4</a:t>
            </a:r>
            <a:r>
              <a:rPr lang="zh-TW" altLang="en-US" sz="2400" dirty="0">
                <a:latin typeface="標楷體" panose="03000509000000000000" pitchFamily="65" charset="-120"/>
                <a:ea typeface="標楷體" panose="03000509000000000000" pitchFamily="65" charset="-120"/>
                <a:cs typeface="標楷體"/>
              </a:rPr>
              <a:t>項</a:t>
            </a: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「第一項會議</a:t>
            </a:r>
          </a:p>
          <a:p>
            <a:pPr marL="91440" algn="just">
              <a:lnSpc>
                <a:spcPts val="2555"/>
              </a:lnSpc>
            </a:pPr>
            <a:r>
              <a:rPr sz="2400" dirty="0">
                <a:latin typeface="標楷體" panose="03000509000000000000" pitchFamily="65" charset="-120"/>
                <a:ea typeface="標楷體" panose="03000509000000000000" pitchFamily="65" charset="-120"/>
                <a:cs typeface="標楷體"/>
              </a:rPr>
              <a:t>，應作成紀錄，由出席委員全體簽名。」。</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670035" y="6487667"/>
            <a:ext cx="377951" cy="347471"/>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8837675" y="6487667"/>
            <a:ext cx="257555" cy="347471"/>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415035" y="807479"/>
            <a:ext cx="8255000" cy="738664"/>
          </a:xfrm>
          <a:prstGeom prst="rect">
            <a:avLst/>
          </a:prstGeom>
        </p:spPr>
        <p:txBody>
          <a:bodyPr vert="horz" wrap="square" lIns="0" tIns="0" rIns="0" bIns="0" rtlCol="0">
            <a:spAutoFit/>
          </a:bodyPr>
          <a:lstStyle/>
          <a:p>
            <a:pPr marL="12700">
              <a:lnSpc>
                <a:spcPct val="100000"/>
              </a:lnSpc>
            </a:pPr>
            <a:r>
              <a:rPr sz="2400" spc="-5" dirty="0">
                <a:solidFill>
                  <a:srgbClr val="000000"/>
                </a:solidFill>
              </a:rPr>
              <a:t>「</a:t>
            </a:r>
            <a:r>
              <a:rPr sz="2400" spc="-5" dirty="0" err="1">
                <a:solidFill>
                  <a:srgbClr val="000000"/>
                </a:solidFill>
              </a:rPr>
              <a:t>最有利標作業手冊」</a:t>
            </a:r>
            <a:r>
              <a:rPr sz="2400" b="0" spc="-5" dirty="0" err="1">
                <a:solidFill>
                  <a:srgbClr val="000000"/>
                </a:solidFill>
                <a:latin typeface="標楷體"/>
                <a:cs typeface="標楷體"/>
              </a:rPr>
              <a:t>就評選作業有詳細說明，可下載參考</a:t>
            </a:r>
            <a:r>
              <a:rPr lang="en-US" altLang="zh-TW" sz="2400" spc="-5" dirty="0">
                <a:latin typeface="標楷體" panose="03000509000000000000" pitchFamily="65" charset="-120"/>
                <a:ea typeface="標楷體" panose="03000509000000000000" pitchFamily="65" charset="-120"/>
              </a:rPr>
              <a:t>(</a:t>
            </a:r>
            <a:r>
              <a:rPr lang="zh-TW" altLang="en-US" sz="2400" spc="-5" dirty="0">
                <a:latin typeface="標楷體" panose="03000509000000000000" pitchFamily="65" charset="-120"/>
                <a:ea typeface="標楷體" panose="03000509000000000000" pitchFamily="65" charset="-120"/>
              </a:rPr>
              <a:t>工程會網頁</a:t>
            </a:r>
            <a:r>
              <a:rPr lang="en-US" altLang="zh-TW" sz="2400" spc="-5" dirty="0">
                <a:latin typeface="標楷體" panose="03000509000000000000" pitchFamily="65" charset="-120"/>
                <a:ea typeface="標楷體" panose="03000509000000000000" pitchFamily="65" charset="-120"/>
              </a:rPr>
              <a:t>)</a:t>
            </a:r>
            <a:r>
              <a:rPr sz="2400" b="0" spc="-5" dirty="0">
                <a:solidFill>
                  <a:srgbClr val="000000"/>
                </a:solidFill>
                <a:latin typeface="標楷體"/>
                <a:cs typeface="標楷體"/>
              </a:rPr>
              <a:t>。</a:t>
            </a:r>
            <a:endParaRPr sz="2400" dirty="0">
              <a:latin typeface="標楷體"/>
              <a:cs typeface="標楷體"/>
            </a:endParaRPr>
          </a:p>
        </p:txBody>
      </p:sp>
      <p:sp>
        <p:nvSpPr>
          <p:cNvPr id="6" name="object 6"/>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18</a:t>
            </a:fld>
            <a:endParaRPr dirty="0"/>
          </a:p>
        </p:txBody>
      </p:sp>
      <p:pic>
        <p:nvPicPr>
          <p:cNvPr id="7" name="圖片 6">
            <a:extLst>
              <a:ext uri="{FF2B5EF4-FFF2-40B4-BE49-F238E27FC236}">
                <a16:creationId xmlns:a16="http://schemas.microsoft.com/office/drawing/2014/main" id="{DFD1AED4-8C59-422A-A345-402BA83D7C51}"/>
              </a:ext>
            </a:extLst>
          </p:cNvPr>
          <p:cNvPicPr>
            <a:picLocks noChangeAspect="1"/>
          </p:cNvPicPr>
          <p:nvPr/>
        </p:nvPicPr>
        <p:blipFill>
          <a:blip r:embed="rId4"/>
          <a:stretch>
            <a:fillRect/>
          </a:stretch>
        </p:blipFill>
        <p:spPr>
          <a:xfrm>
            <a:off x="609600" y="1676400"/>
            <a:ext cx="7772400" cy="5057446"/>
          </a:xfrm>
          <a:prstGeom prst="rect">
            <a:avLst/>
          </a:prstGeom>
          <a:ln w="19050">
            <a:solidFill>
              <a:srgbClr val="FF0000"/>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4902200" cy="378460"/>
          </a:xfrm>
          <a:prstGeom prst="rect">
            <a:avLst/>
          </a:prstGeom>
        </p:spPr>
        <p:txBody>
          <a:bodyPr vert="horz" wrap="square" lIns="0" tIns="0" rIns="0" bIns="0" rtlCol="0">
            <a:spAutoFit/>
          </a:bodyPr>
          <a:lstStyle/>
          <a:p>
            <a:pPr marL="12700">
              <a:lnSpc>
                <a:spcPct val="100000"/>
              </a:lnSpc>
            </a:pPr>
            <a:r>
              <a:rPr sz="2400" dirty="0">
                <a:latin typeface="標楷體"/>
                <a:cs typeface="標楷體"/>
              </a:rPr>
              <a:t>二、</a:t>
            </a:r>
            <a:r>
              <a:rPr sz="2400" b="1" spc="-5" dirty="0">
                <a:latin typeface="標楷體"/>
                <a:cs typeface="標楷體"/>
              </a:rPr>
              <a:t>確認出席委員是否達到法定人數</a:t>
            </a:r>
            <a:endParaRPr sz="2400">
              <a:latin typeface="標楷體"/>
              <a:cs typeface="標楷體"/>
            </a:endParaRPr>
          </a:p>
        </p:txBody>
      </p:sp>
      <p:sp>
        <p:nvSpPr>
          <p:cNvPr id="6" name="object 6"/>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2</a:t>
            </a:fld>
            <a:endParaRPr sz="1200">
              <a:latin typeface="Times New Roman"/>
              <a:cs typeface="Times New Roman"/>
            </a:endParaRPr>
          </a:p>
        </p:txBody>
      </p:sp>
      <p:sp>
        <p:nvSpPr>
          <p:cNvPr id="5" name="object 5"/>
          <p:cNvSpPr txBox="1"/>
          <p:nvPr/>
        </p:nvSpPr>
        <p:spPr>
          <a:xfrm>
            <a:off x="1052512" y="1328737"/>
            <a:ext cx="7848600" cy="2155077"/>
          </a:xfrm>
          <a:prstGeom prst="rect">
            <a:avLst/>
          </a:prstGeom>
          <a:solidFill>
            <a:srgbClr val="DADADA"/>
          </a:solidFill>
        </p:spPr>
        <p:txBody>
          <a:bodyPr vert="horz" wrap="square" lIns="0" tIns="38735" rIns="0" bIns="0" rtlCol="0">
            <a:spAutoFit/>
          </a:bodyPr>
          <a:lstStyle/>
          <a:p>
            <a:pPr marL="91440" marR="130175">
              <a:lnSpc>
                <a:spcPts val="2590"/>
              </a:lnSpc>
              <a:spcBef>
                <a:spcPts val="305"/>
              </a:spcBef>
              <a:spcAft>
                <a:spcPts val="600"/>
              </a:spcAft>
            </a:pP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一</a:t>
            </a:r>
            <a:r>
              <a:rPr lang="en-US" altLang="zh-TW" sz="2400" dirty="0">
                <a:latin typeface="標楷體" panose="03000509000000000000" pitchFamily="65" charset="-120"/>
                <a:ea typeface="標楷體" panose="03000509000000000000" pitchFamily="65" charset="-120"/>
                <a:cs typeface="標楷體"/>
              </a:rPr>
              <a:t>)</a:t>
            </a:r>
            <a:r>
              <a:rPr lang="zh-TW" altLang="en-US" sz="2400" dirty="0">
                <a:highlight>
                  <a:srgbClr val="FFFF00"/>
                </a:highlight>
                <a:latin typeface="標楷體" panose="03000509000000000000" pitchFamily="65" charset="-120"/>
                <a:ea typeface="標楷體" panose="03000509000000000000" pitchFamily="65" charset="-120"/>
                <a:cs typeface="標楷體"/>
              </a:rPr>
              <a:t>評選前已至政府電子採購網查察各評選委員均非屬主管機關依規定列入不得遴選為採購評選委員之人員</a:t>
            </a:r>
            <a:r>
              <a:rPr lang="zh-TW" altLang="en-US" sz="2400" dirty="0">
                <a:latin typeface="標楷體" panose="03000509000000000000" pitchFamily="65" charset="-120"/>
                <a:ea typeface="標楷體" panose="03000509000000000000" pitchFamily="65" charset="-120"/>
                <a:cs typeface="標楷體"/>
              </a:rPr>
              <a:t>。</a:t>
            </a:r>
            <a:endParaRPr lang="en-US" altLang="zh-TW" sz="2400" dirty="0">
              <a:latin typeface="標楷體" panose="03000509000000000000" pitchFamily="65" charset="-120"/>
              <a:ea typeface="標楷體" panose="03000509000000000000" pitchFamily="65" charset="-120"/>
              <a:cs typeface="標楷體"/>
            </a:endParaRPr>
          </a:p>
          <a:p>
            <a:pPr marL="91440" marR="130175">
              <a:lnSpc>
                <a:spcPts val="2590"/>
              </a:lnSpc>
              <a:spcBef>
                <a:spcPts val="305"/>
              </a:spcBef>
              <a:spcAft>
                <a:spcPts val="600"/>
              </a:spcAft>
            </a:pPr>
            <a:r>
              <a:rPr lang="en-US" altLang="zh-TW"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二</a:t>
            </a:r>
            <a:r>
              <a:rPr lang="en-US" altLang="zh-TW" sz="2400" dirty="0">
                <a:latin typeface="標楷體" panose="03000509000000000000" pitchFamily="65" charset="-120"/>
                <a:ea typeface="標楷體" panose="03000509000000000000" pitchFamily="65" charset="-120"/>
                <a:cs typeface="標楷體"/>
              </a:rPr>
              <a:t>)</a:t>
            </a:r>
            <a:r>
              <a:rPr sz="2400" dirty="0" err="1">
                <a:latin typeface="標楷體"/>
                <a:cs typeface="標楷體"/>
              </a:rPr>
              <a:t>採購評選委員會審議規則</a:t>
            </a:r>
            <a:r>
              <a:rPr sz="2400" dirty="0">
                <a:latin typeface="標楷體"/>
                <a:cs typeface="標楷體"/>
              </a:rPr>
              <a:t>(</a:t>
            </a:r>
            <a:r>
              <a:rPr kumimoji="0" lang="en-US" altLang="zh-TW" sz="2400" dirty="0">
                <a:latin typeface="標楷體" pitchFamily="65" charset="-120"/>
                <a:ea typeface="標楷體" pitchFamily="65" charset="-120"/>
              </a:rPr>
              <a:t>110.11.4</a:t>
            </a:r>
            <a:r>
              <a:rPr sz="2400" dirty="0">
                <a:latin typeface="標楷體"/>
                <a:cs typeface="標楷體"/>
              </a:rPr>
              <a:t>)第9條第1項規定：本委員會會議，應有委員總額</a:t>
            </a:r>
            <a:r>
              <a:rPr sz="2400" dirty="0">
                <a:highlight>
                  <a:srgbClr val="FFFF00"/>
                </a:highlight>
                <a:latin typeface="標楷體"/>
                <a:cs typeface="標楷體"/>
              </a:rPr>
              <a:t>二分之一</a:t>
            </a:r>
            <a:r>
              <a:rPr sz="2400" dirty="0">
                <a:latin typeface="標楷體"/>
                <a:cs typeface="標楷體"/>
              </a:rPr>
              <a:t>以上出席，其決議應經出席委員過半數之同意行之。出席委員中之專家、學者人數應</a:t>
            </a:r>
            <a:r>
              <a:rPr sz="2400" dirty="0">
                <a:highlight>
                  <a:srgbClr val="FFFF00"/>
                </a:highlight>
                <a:latin typeface="標楷體"/>
                <a:cs typeface="標楷體"/>
              </a:rPr>
              <a:t>至少二人且不得少於出席人數之三分之一</a:t>
            </a:r>
            <a:r>
              <a:rPr sz="2400" dirty="0">
                <a:latin typeface="標楷體"/>
                <a:cs typeface="標楷體"/>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88388" y="768018"/>
            <a:ext cx="7065011" cy="369332"/>
          </a:xfrm>
          <a:prstGeom prst="rect">
            <a:avLst/>
          </a:prstGeom>
        </p:spPr>
        <p:txBody>
          <a:bodyPr vert="horz" wrap="square" lIns="0" tIns="0" rIns="0" bIns="0" rtlCol="0">
            <a:spAutoFit/>
          </a:bodyPr>
          <a:lstStyle/>
          <a:p>
            <a:pPr marL="12700">
              <a:lnSpc>
                <a:spcPct val="100000"/>
              </a:lnSpc>
            </a:pPr>
            <a:r>
              <a:rPr sz="2400" b="0" dirty="0">
                <a:solidFill>
                  <a:srgbClr val="000000"/>
                </a:solidFill>
                <a:latin typeface="標楷體"/>
                <a:cs typeface="標楷體"/>
              </a:rPr>
              <a:t>三、</a:t>
            </a:r>
            <a:r>
              <a:rPr sz="2400" spc="-5" dirty="0">
                <a:solidFill>
                  <a:srgbClr val="000000"/>
                </a:solidFill>
              </a:rPr>
              <a:t>評選前宣告事項</a:t>
            </a:r>
            <a:r>
              <a:rPr sz="1800" spc="-5" dirty="0">
                <a:solidFill>
                  <a:schemeClr val="tx1"/>
                </a:solidFill>
                <a:highlight>
                  <a:srgbClr val="FFFF00"/>
                </a:highlight>
              </a:rPr>
              <a:t>&lt;共4點，</a:t>
            </a:r>
            <a:r>
              <a:rPr lang="zh-TW" altLang="en-US" sz="1800" u="sng" spc="-5" dirty="0">
                <a:solidFill>
                  <a:schemeClr val="tx1"/>
                </a:solidFill>
                <a:highlight>
                  <a:srgbClr val="FFFF00"/>
                </a:highlight>
                <a:latin typeface="標楷體" panose="03000509000000000000" pitchFamily="65" charset="-120"/>
                <a:ea typeface="標楷體" panose="03000509000000000000" pitchFamily="65" charset="-120"/>
              </a:rPr>
              <a:t>建議宣讀或摘要說明</a:t>
            </a:r>
            <a:r>
              <a:rPr sz="1800" spc="-5" dirty="0">
                <a:solidFill>
                  <a:schemeClr val="tx1"/>
                </a:solidFill>
                <a:highlight>
                  <a:srgbClr val="FFFF00"/>
                </a:highlight>
              </a:rPr>
              <a:t>&gt;</a:t>
            </a:r>
            <a:endParaRPr sz="1800" dirty="0">
              <a:solidFill>
                <a:schemeClr val="tx1"/>
              </a:solidFill>
              <a:highlight>
                <a:srgbClr val="FFFF00"/>
              </a:highlight>
            </a:endParaRPr>
          </a:p>
        </p:txBody>
      </p:sp>
      <p:sp>
        <p:nvSpPr>
          <p:cNvPr id="4" name="object 4"/>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3</a:t>
            </a:fld>
            <a:endParaRPr sz="1200">
              <a:latin typeface="Times New Roman"/>
              <a:cs typeface="Times New Roman"/>
            </a:endParaRPr>
          </a:p>
        </p:txBody>
      </p:sp>
      <p:sp>
        <p:nvSpPr>
          <p:cNvPr id="3" name="object 3"/>
          <p:cNvSpPr txBox="1"/>
          <p:nvPr/>
        </p:nvSpPr>
        <p:spPr>
          <a:xfrm>
            <a:off x="1088389" y="1236375"/>
            <a:ext cx="7770770" cy="5693866"/>
          </a:xfrm>
          <a:prstGeom prst="rect">
            <a:avLst/>
          </a:prstGeom>
        </p:spPr>
        <p:txBody>
          <a:bodyPr vert="horz" wrap="square" lIns="0" tIns="0" rIns="0" bIns="0" rtlCol="0">
            <a:spAutoFit/>
          </a:bodyPr>
          <a:lstStyle/>
          <a:p>
            <a:pPr marL="821690" marR="17145" indent="-809625">
              <a:lnSpc>
                <a:spcPts val="2160"/>
              </a:lnSpc>
            </a:pPr>
            <a:r>
              <a:rPr sz="2000" dirty="0">
                <a:latin typeface="標楷體"/>
                <a:cs typeface="標楷體"/>
              </a:rPr>
              <a:t>第</a:t>
            </a:r>
            <a:r>
              <a:rPr sz="2000" spc="-10" dirty="0">
                <a:latin typeface="標楷體"/>
                <a:cs typeface="標楷體"/>
              </a:rPr>
              <a:t>1</a:t>
            </a:r>
            <a:r>
              <a:rPr sz="2000" dirty="0">
                <a:latin typeface="標楷體"/>
                <a:cs typeface="標楷體"/>
              </a:rPr>
              <a:t>點請各</a:t>
            </a:r>
            <a:r>
              <a:rPr sz="2000" spc="-15" dirty="0">
                <a:latin typeface="標楷體"/>
                <a:cs typeface="標楷體"/>
              </a:rPr>
              <a:t>委</a:t>
            </a:r>
            <a:r>
              <a:rPr sz="2000" dirty="0">
                <a:latin typeface="標楷體"/>
                <a:cs typeface="標楷體"/>
              </a:rPr>
              <a:t>員確認</a:t>
            </a:r>
            <a:r>
              <a:rPr sz="2000" spc="-15" dirty="0">
                <a:latin typeface="標楷體"/>
                <a:cs typeface="標楷體"/>
              </a:rPr>
              <a:t>已</a:t>
            </a:r>
            <a:r>
              <a:rPr sz="2000" dirty="0">
                <a:latin typeface="標楷體"/>
                <a:cs typeface="標楷體"/>
              </a:rPr>
              <a:t>知</a:t>
            </a:r>
            <a:r>
              <a:rPr sz="2000" spc="-15" dirty="0">
                <a:latin typeface="標楷體"/>
                <a:cs typeface="標楷體"/>
              </a:rPr>
              <a:t>悉</a:t>
            </a:r>
            <a:r>
              <a:rPr sz="2000" dirty="0">
                <a:latin typeface="標楷體"/>
                <a:cs typeface="標楷體"/>
              </a:rPr>
              <a:t>「採購</a:t>
            </a:r>
            <a:r>
              <a:rPr sz="2000" spc="-15" dirty="0">
                <a:latin typeface="標楷體"/>
                <a:cs typeface="標楷體"/>
              </a:rPr>
              <a:t>評</a:t>
            </a:r>
            <a:r>
              <a:rPr sz="2000" dirty="0">
                <a:latin typeface="標楷體"/>
                <a:cs typeface="標楷體"/>
              </a:rPr>
              <a:t>選</a:t>
            </a:r>
            <a:r>
              <a:rPr sz="2000" spc="-15" dirty="0">
                <a:latin typeface="標楷體"/>
                <a:cs typeface="標楷體"/>
              </a:rPr>
              <a:t>委</a:t>
            </a:r>
            <a:r>
              <a:rPr sz="2000" dirty="0">
                <a:latin typeface="標楷體"/>
                <a:cs typeface="標楷體"/>
              </a:rPr>
              <a:t>員會委</a:t>
            </a:r>
            <a:r>
              <a:rPr sz="2000" spc="-15" dirty="0">
                <a:latin typeface="標楷體"/>
                <a:cs typeface="標楷體"/>
              </a:rPr>
              <a:t>員</a:t>
            </a:r>
            <a:r>
              <a:rPr sz="2000" dirty="0">
                <a:latin typeface="標楷體"/>
                <a:cs typeface="標楷體"/>
              </a:rPr>
              <a:t>須</a:t>
            </a:r>
            <a:r>
              <a:rPr sz="2000" spc="-15" dirty="0">
                <a:latin typeface="標楷體"/>
                <a:cs typeface="標楷體"/>
              </a:rPr>
              <a:t>知</a:t>
            </a:r>
            <a:r>
              <a:rPr sz="2000" dirty="0">
                <a:latin typeface="標楷體"/>
                <a:cs typeface="標楷體"/>
              </a:rPr>
              <a:t>」內容</a:t>
            </a:r>
            <a:r>
              <a:rPr sz="2000" spc="-15" dirty="0">
                <a:latin typeface="標楷體"/>
                <a:cs typeface="標楷體"/>
              </a:rPr>
              <a:t>，</a:t>
            </a:r>
            <a:r>
              <a:rPr sz="2000" dirty="0">
                <a:latin typeface="標楷體"/>
                <a:cs typeface="標楷體"/>
              </a:rPr>
              <a:t>且無應辭職</a:t>
            </a:r>
            <a:r>
              <a:rPr sz="2000" spc="-15" dirty="0">
                <a:latin typeface="標楷體"/>
                <a:cs typeface="標楷體"/>
              </a:rPr>
              <a:t>或</a:t>
            </a:r>
            <a:r>
              <a:rPr sz="2000" dirty="0">
                <a:latin typeface="標楷體"/>
                <a:cs typeface="標楷體"/>
              </a:rPr>
              <a:t>予</a:t>
            </a:r>
            <a:r>
              <a:rPr sz="2000" spc="-15" dirty="0">
                <a:latin typeface="標楷體"/>
                <a:cs typeface="標楷體"/>
              </a:rPr>
              <a:t>以</a:t>
            </a:r>
            <a:r>
              <a:rPr sz="2000" dirty="0">
                <a:latin typeface="標楷體"/>
                <a:cs typeface="標楷體"/>
              </a:rPr>
              <a:t>解聘之</a:t>
            </a:r>
            <a:r>
              <a:rPr sz="2000" spc="-15" dirty="0">
                <a:latin typeface="標楷體"/>
                <a:cs typeface="標楷體"/>
              </a:rPr>
              <a:t>情</a:t>
            </a:r>
            <a:r>
              <a:rPr sz="2000" dirty="0">
                <a:latin typeface="標楷體"/>
                <a:cs typeface="標楷體"/>
              </a:rPr>
              <a:t>形</a:t>
            </a:r>
            <a:r>
              <a:rPr sz="2000" spc="-15" dirty="0">
                <a:latin typeface="標楷體"/>
                <a:cs typeface="標楷體"/>
              </a:rPr>
              <a:t>，</a:t>
            </a:r>
            <a:r>
              <a:rPr sz="2000" dirty="0">
                <a:latin typeface="標楷體"/>
                <a:cs typeface="標楷體"/>
              </a:rPr>
              <a:t>並請各</a:t>
            </a:r>
            <a:r>
              <a:rPr sz="2000" spc="-15" dirty="0">
                <a:latin typeface="標楷體"/>
                <a:cs typeface="標楷體"/>
              </a:rPr>
              <a:t>委</a:t>
            </a:r>
            <a:r>
              <a:rPr sz="2000" dirty="0">
                <a:latin typeface="標楷體"/>
                <a:cs typeface="標楷體"/>
              </a:rPr>
              <a:t>員</a:t>
            </a:r>
            <a:r>
              <a:rPr sz="2000" spc="-15" dirty="0">
                <a:latin typeface="標楷體"/>
                <a:cs typeface="標楷體"/>
              </a:rPr>
              <a:t>簽</a:t>
            </a:r>
            <a:r>
              <a:rPr sz="2000" dirty="0">
                <a:latin typeface="標楷體"/>
                <a:cs typeface="標楷體"/>
              </a:rPr>
              <a:t>署採購</a:t>
            </a:r>
            <a:r>
              <a:rPr sz="2000" spc="-15" dirty="0">
                <a:latin typeface="標楷體"/>
                <a:cs typeface="標楷體"/>
              </a:rPr>
              <a:t>評</a:t>
            </a:r>
            <a:r>
              <a:rPr sz="2000" dirty="0">
                <a:latin typeface="標楷體"/>
                <a:cs typeface="標楷體"/>
              </a:rPr>
              <a:t>選</a:t>
            </a:r>
            <a:r>
              <a:rPr sz="2000" spc="-15" dirty="0">
                <a:latin typeface="標楷體"/>
                <a:cs typeface="標楷體"/>
              </a:rPr>
              <a:t>委</a:t>
            </a:r>
            <a:r>
              <a:rPr sz="2000" dirty="0">
                <a:latin typeface="標楷體"/>
                <a:cs typeface="標楷體"/>
              </a:rPr>
              <a:t>員切結書。</a:t>
            </a:r>
            <a:r>
              <a:rPr sz="2000" spc="-15" dirty="0">
                <a:latin typeface="標楷體"/>
                <a:cs typeface="標楷體"/>
              </a:rPr>
              <a:t>有</a:t>
            </a:r>
            <a:r>
              <a:rPr sz="2000" dirty="0">
                <a:latin typeface="標楷體"/>
                <a:cs typeface="標楷體"/>
              </a:rPr>
              <a:t>關</a:t>
            </a:r>
            <a:r>
              <a:rPr sz="2000" spc="-15" dirty="0">
                <a:latin typeface="標楷體"/>
                <a:cs typeface="標楷體"/>
              </a:rPr>
              <a:t>「</a:t>
            </a:r>
            <a:r>
              <a:rPr sz="2000" dirty="0">
                <a:latin typeface="標楷體"/>
                <a:cs typeface="標楷體"/>
              </a:rPr>
              <a:t>採購評</a:t>
            </a:r>
            <a:r>
              <a:rPr sz="2000" spc="-15" dirty="0">
                <a:latin typeface="標楷體"/>
                <a:cs typeface="標楷體"/>
              </a:rPr>
              <a:t>選</a:t>
            </a:r>
            <a:r>
              <a:rPr sz="2000" dirty="0">
                <a:latin typeface="標楷體"/>
                <a:cs typeface="標楷體"/>
              </a:rPr>
              <a:t>委</a:t>
            </a:r>
            <a:r>
              <a:rPr sz="2000" spc="-15" dirty="0">
                <a:latin typeface="標楷體"/>
                <a:cs typeface="標楷體"/>
              </a:rPr>
              <a:t>員</a:t>
            </a:r>
            <a:r>
              <a:rPr sz="2000" dirty="0">
                <a:latin typeface="標楷體"/>
                <a:cs typeface="標楷體"/>
              </a:rPr>
              <a:t>會委員</a:t>
            </a:r>
            <a:r>
              <a:rPr sz="2000" spc="-15" dirty="0">
                <a:latin typeface="標楷體"/>
                <a:cs typeface="標楷體"/>
              </a:rPr>
              <a:t>須</a:t>
            </a:r>
            <a:r>
              <a:rPr sz="2000" dirty="0">
                <a:latin typeface="標楷體"/>
                <a:cs typeface="標楷體"/>
              </a:rPr>
              <a:t>知</a:t>
            </a:r>
            <a:r>
              <a:rPr sz="2000" spc="-15" dirty="0">
                <a:latin typeface="標楷體"/>
                <a:cs typeface="標楷體"/>
              </a:rPr>
              <a:t>」</a:t>
            </a:r>
            <a:r>
              <a:rPr sz="2000" dirty="0">
                <a:latin typeface="標楷體"/>
                <a:cs typeface="標楷體"/>
              </a:rPr>
              <a:t>內容摘</a:t>
            </a:r>
            <a:r>
              <a:rPr sz="2000" spc="-15" dirty="0">
                <a:latin typeface="標楷體"/>
                <a:cs typeface="標楷體"/>
              </a:rPr>
              <a:t>要</a:t>
            </a:r>
            <a:r>
              <a:rPr sz="2000" dirty="0">
                <a:latin typeface="標楷體"/>
                <a:cs typeface="標楷體"/>
              </a:rPr>
              <a:t>說</a:t>
            </a:r>
            <a:r>
              <a:rPr sz="2000" spc="-15" dirty="0">
                <a:latin typeface="標楷體"/>
                <a:cs typeface="標楷體"/>
              </a:rPr>
              <a:t>明</a:t>
            </a:r>
            <a:r>
              <a:rPr sz="2000" dirty="0">
                <a:latin typeface="標楷體"/>
                <a:cs typeface="標楷體"/>
              </a:rPr>
              <a:t>如下:</a:t>
            </a:r>
          </a:p>
          <a:p>
            <a:pPr marL="628650" marR="5080" indent="-268288" algn="just">
              <a:lnSpc>
                <a:spcPts val="2100"/>
              </a:lnSpc>
              <a:spcBef>
                <a:spcPts val="480"/>
              </a:spcBef>
            </a:pPr>
            <a:r>
              <a:rPr sz="2000" spc="5" dirty="0" err="1">
                <a:latin typeface="標楷體"/>
                <a:cs typeface="標楷體"/>
              </a:rPr>
              <a:t>A</a:t>
            </a:r>
            <a:r>
              <a:rPr sz="2000" spc="-10" dirty="0" err="1">
                <a:latin typeface="標楷體"/>
                <a:cs typeface="標楷體"/>
              </a:rPr>
              <a:t>.</a:t>
            </a:r>
            <a:r>
              <a:rPr sz="2000" dirty="0" err="1">
                <a:latin typeface="標楷體"/>
                <a:cs typeface="標楷體"/>
              </a:rPr>
              <a:t>委員</a:t>
            </a:r>
            <a:r>
              <a:rPr sz="2000" spc="-15" dirty="0" err="1">
                <a:latin typeface="標楷體"/>
                <a:cs typeface="標楷體"/>
              </a:rPr>
              <a:t>不</a:t>
            </a:r>
            <a:r>
              <a:rPr sz="2000" dirty="0" err="1">
                <a:latin typeface="標楷體"/>
                <a:cs typeface="標楷體"/>
              </a:rPr>
              <a:t>得</a:t>
            </a:r>
            <a:r>
              <a:rPr sz="2000" spc="-15" dirty="0" err="1">
                <a:latin typeface="標楷體"/>
                <a:cs typeface="標楷體"/>
              </a:rPr>
              <a:t>為</a:t>
            </a:r>
            <a:r>
              <a:rPr sz="2000" dirty="0" err="1">
                <a:latin typeface="標楷體"/>
                <a:cs typeface="標楷體"/>
              </a:rPr>
              <a:t>投標廠</a:t>
            </a:r>
            <a:r>
              <a:rPr sz="2000" spc="-15" dirty="0" err="1">
                <a:latin typeface="標楷體"/>
                <a:cs typeface="標楷體"/>
              </a:rPr>
              <a:t>商</a:t>
            </a:r>
            <a:r>
              <a:rPr sz="2000" dirty="0" err="1">
                <a:latin typeface="標楷體"/>
                <a:cs typeface="標楷體"/>
              </a:rPr>
              <a:t>之</a:t>
            </a:r>
            <a:r>
              <a:rPr sz="2000" spc="-15" dirty="0" err="1">
                <a:latin typeface="標楷體"/>
                <a:cs typeface="標楷體"/>
              </a:rPr>
              <a:t>分</a:t>
            </a:r>
            <a:r>
              <a:rPr sz="2000" dirty="0" err="1">
                <a:latin typeface="標楷體"/>
                <a:cs typeface="標楷體"/>
              </a:rPr>
              <a:t>包廠商</a:t>
            </a:r>
            <a:r>
              <a:rPr sz="2000" spc="-15" dirty="0" err="1">
                <a:latin typeface="標楷體"/>
                <a:cs typeface="標楷體"/>
              </a:rPr>
              <a:t>或</a:t>
            </a:r>
            <a:r>
              <a:rPr sz="2000" dirty="0" err="1">
                <a:latin typeface="標楷體"/>
                <a:cs typeface="標楷體"/>
              </a:rPr>
              <a:t>擔</a:t>
            </a:r>
            <a:r>
              <a:rPr sz="2000" spc="-15" dirty="0" err="1">
                <a:latin typeface="標楷體"/>
                <a:cs typeface="標楷體"/>
              </a:rPr>
              <a:t>任</a:t>
            </a:r>
            <a:r>
              <a:rPr sz="2000" dirty="0" err="1">
                <a:latin typeface="標楷體"/>
                <a:cs typeface="標楷體"/>
              </a:rPr>
              <a:t>工作成</a:t>
            </a:r>
            <a:r>
              <a:rPr sz="2000" spc="-15" dirty="0" err="1">
                <a:latin typeface="標楷體"/>
                <a:cs typeface="標楷體"/>
              </a:rPr>
              <a:t>員</a:t>
            </a:r>
            <a:r>
              <a:rPr sz="2000" dirty="0" err="1">
                <a:latin typeface="標楷體"/>
                <a:cs typeface="標楷體"/>
              </a:rPr>
              <a:t>，</a:t>
            </a:r>
            <a:r>
              <a:rPr sz="2000" spc="-15" dirty="0" err="1">
                <a:latin typeface="標楷體"/>
                <a:cs typeface="標楷體"/>
              </a:rPr>
              <a:t>且</a:t>
            </a:r>
            <a:r>
              <a:rPr sz="2000" dirty="0" err="1">
                <a:latin typeface="標楷體"/>
                <a:cs typeface="標楷體"/>
              </a:rPr>
              <a:t>不得與</a:t>
            </a:r>
            <a:r>
              <a:rPr sz="2000" spc="-15" dirty="0" err="1">
                <a:latin typeface="標楷體"/>
                <a:cs typeface="標楷體"/>
              </a:rPr>
              <a:t>廠</a:t>
            </a:r>
            <a:r>
              <a:rPr sz="2000" dirty="0" err="1">
                <a:latin typeface="標楷體"/>
                <a:cs typeface="標楷體"/>
              </a:rPr>
              <a:t>商</a:t>
            </a:r>
            <a:r>
              <a:rPr sz="2000" dirty="0" err="1">
                <a:latin typeface="標楷體" panose="03000509000000000000" pitchFamily="65" charset="-120"/>
                <a:ea typeface="標楷體" panose="03000509000000000000" pitchFamily="65" charset="-120"/>
                <a:cs typeface="標楷體"/>
              </a:rPr>
              <a:t>私下接</a:t>
            </a:r>
            <a:r>
              <a:rPr sz="2000" spc="-15" dirty="0" err="1">
                <a:latin typeface="標楷體" panose="03000509000000000000" pitchFamily="65" charset="-120"/>
                <a:ea typeface="標楷體" panose="03000509000000000000" pitchFamily="65" charset="-120"/>
                <a:cs typeface="標楷體"/>
              </a:rPr>
              <a:t>洽</a:t>
            </a:r>
            <a:r>
              <a:rPr sz="2000" dirty="0" err="1">
                <a:latin typeface="標楷體" panose="03000509000000000000" pitchFamily="65" charset="-120"/>
                <a:ea typeface="標楷體" panose="03000509000000000000" pitchFamily="65" charset="-120"/>
                <a:cs typeface="標楷體"/>
              </a:rPr>
              <a:t>與</a:t>
            </a:r>
            <a:r>
              <a:rPr sz="2000" spc="-15" dirty="0" err="1">
                <a:latin typeface="標楷體" panose="03000509000000000000" pitchFamily="65" charset="-120"/>
                <a:ea typeface="標楷體" panose="03000509000000000000" pitchFamily="65" charset="-120"/>
                <a:cs typeface="標楷體"/>
              </a:rPr>
              <a:t>該</a:t>
            </a:r>
            <a:r>
              <a:rPr sz="2000" dirty="0" err="1">
                <a:latin typeface="標楷體" panose="03000509000000000000" pitchFamily="65" charset="-120"/>
                <a:ea typeface="標楷體" panose="03000509000000000000" pitchFamily="65" charset="-120"/>
                <a:cs typeface="標楷體"/>
              </a:rPr>
              <a:t>採購案</a:t>
            </a:r>
            <a:r>
              <a:rPr sz="2000" spc="-15" dirty="0" err="1">
                <a:latin typeface="標楷體" panose="03000509000000000000" pitchFamily="65" charset="-120"/>
                <a:ea typeface="標楷體" panose="03000509000000000000" pitchFamily="65" charset="-120"/>
                <a:cs typeface="標楷體"/>
              </a:rPr>
              <a:t>有</a:t>
            </a:r>
            <a:r>
              <a:rPr sz="2000" dirty="0" err="1">
                <a:latin typeface="標楷體" panose="03000509000000000000" pitchFamily="65" charset="-120"/>
                <a:ea typeface="標楷體" panose="03000509000000000000" pitchFamily="65" charset="-120"/>
                <a:cs typeface="標楷體"/>
              </a:rPr>
              <a:t>關</a:t>
            </a:r>
            <a:r>
              <a:rPr sz="2000" spc="-15" dirty="0" err="1">
                <a:latin typeface="標楷體" panose="03000509000000000000" pitchFamily="65" charset="-120"/>
                <a:ea typeface="標楷體" panose="03000509000000000000" pitchFamily="65" charset="-120"/>
                <a:cs typeface="標楷體"/>
              </a:rPr>
              <a:t>之</a:t>
            </a:r>
            <a:r>
              <a:rPr sz="2000" dirty="0" err="1">
                <a:latin typeface="標楷體" panose="03000509000000000000" pitchFamily="65" charset="-120"/>
                <a:ea typeface="標楷體" panose="03000509000000000000" pitchFamily="65" charset="-120"/>
                <a:cs typeface="標楷體"/>
              </a:rPr>
              <a:t>事務</a:t>
            </a:r>
            <a:r>
              <a:rPr sz="2000" dirty="0">
                <a:latin typeface="標楷體" panose="03000509000000000000" pitchFamily="65" charset="-120"/>
                <a:ea typeface="標楷體" panose="03000509000000000000" pitchFamily="65" charset="-120"/>
                <a:cs typeface="標楷體"/>
              </a:rPr>
              <a:t>。</a:t>
            </a:r>
            <a:r>
              <a:rPr lang="zh-TW" altLang="en-US" sz="2000" dirty="0">
                <a:highlight>
                  <a:srgbClr val="FFFF00"/>
                </a:highlight>
                <a:latin typeface="標楷體" panose="03000509000000000000" pitchFamily="65" charset="-120"/>
                <a:ea typeface="標楷體" panose="03000509000000000000" pitchFamily="65" charset="-120"/>
              </a:rPr>
              <a:t>另決標後不得擔任得標廠商於本案之履約工作成員或協助履約。</a:t>
            </a:r>
            <a:endParaRPr sz="2000" dirty="0">
              <a:highlight>
                <a:srgbClr val="FFFF00"/>
              </a:highlight>
              <a:latin typeface="標楷體" panose="03000509000000000000" pitchFamily="65" charset="-120"/>
              <a:ea typeface="標楷體" panose="03000509000000000000" pitchFamily="65" charset="-120"/>
            </a:endParaRPr>
          </a:p>
          <a:p>
            <a:pPr marL="628650" marR="5080" indent="-268288" algn="just">
              <a:lnSpc>
                <a:spcPts val="2100"/>
              </a:lnSpc>
              <a:spcBef>
                <a:spcPts val="480"/>
              </a:spcBef>
            </a:pPr>
            <a:r>
              <a:rPr sz="2000" spc="5" dirty="0" err="1">
                <a:latin typeface="標楷體"/>
                <a:cs typeface="標楷體"/>
              </a:rPr>
              <a:t>B</a:t>
            </a:r>
            <a:r>
              <a:rPr sz="2000" spc="-10" dirty="0" err="1">
                <a:latin typeface="標楷體"/>
                <a:cs typeface="標楷體"/>
              </a:rPr>
              <a:t>.</a:t>
            </a:r>
            <a:r>
              <a:rPr sz="2000" dirty="0" err="1">
                <a:latin typeface="標楷體"/>
                <a:cs typeface="標楷體"/>
              </a:rPr>
              <a:t>委員</a:t>
            </a:r>
            <a:r>
              <a:rPr sz="2000" spc="-15" dirty="0" err="1">
                <a:latin typeface="標楷體"/>
                <a:cs typeface="標楷體"/>
              </a:rPr>
              <a:t>如</a:t>
            </a:r>
            <a:r>
              <a:rPr sz="2000" dirty="0" err="1">
                <a:latin typeface="標楷體"/>
                <a:cs typeface="標楷體"/>
              </a:rPr>
              <a:t>有</a:t>
            </a:r>
            <a:r>
              <a:rPr sz="2000" spc="-15" dirty="0" err="1">
                <a:latin typeface="標楷體"/>
                <a:cs typeface="標楷體"/>
              </a:rPr>
              <a:t>「</a:t>
            </a:r>
            <a:r>
              <a:rPr sz="2000" dirty="0" err="1">
                <a:latin typeface="標楷體"/>
                <a:cs typeface="標楷體"/>
              </a:rPr>
              <a:t>就案件</a:t>
            </a:r>
            <a:r>
              <a:rPr sz="2000" spc="-15" dirty="0" err="1">
                <a:latin typeface="標楷體"/>
                <a:cs typeface="標楷體"/>
              </a:rPr>
              <a:t>涉</a:t>
            </a:r>
            <a:r>
              <a:rPr sz="2000" dirty="0" err="1">
                <a:latin typeface="標楷體"/>
                <a:cs typeface="標楷體"/>
              </a:rPr>
              <a:t>及</a:t>
            </a:r>
            <a:r>
              <a:rPr sz="2000" spc="-15" dirty="0" err="1">
                <a:latin typeface="標楷體"/>
                <a:cs typeface="標楷體"/>
              </a:rPr>
              <a:t>本</a:t>
            </a:r>
            <a:r>
              <a:rPr lang="zh-TW" altLang="en-US" sz="2000" dirty="0">
                <a:latin typeface="標楷體" panose="03000509000000000000" pitchFamily="65" charset="-120"/>
                <a:ea typeface="標楷體" panose="03000509000000000000" pitchFamily="65" charset="-120"/>
                <a:cs typeface="標楷體"/>
              </a:rPr>
              <a:t>人、配偶、二親等以內親屬，或共同生活家屬之利益者</a:t>
            </a:r>
            <a:r>
              <a:rPr sz="2000" dirty="0">
                <a:latin typeface="標楷體"/>
                <a:cs typeface="標楷體"/>
              </a:rPr>
              <a:t>」</a:t>
            </a:r>
            <a:r>
              <a:rPr sz="2000" spc="-15" dirty="0">
                <a:latin typeface="標楷體"/>
                <a:cs typeface="標楷體"/>
              </a:rPr>
              <a:t>、</a:t>
            </a:r>
            <a:r>
              <a:rPr sz="2000" dirty="0">
                <a:latin typeface="標楷體"/>
                <a:cs typeface="標楷體"/>
              </a:rPr>
              <a:t>「</a:t>
            </a:r>
            <a:r>
              <a:rPr sz="2000" dirty="0" err="1">
                <a:latin typeface="標楷體"/>
                <a:cs typeface="標楷體"/>
              </a:rPr>
              <a:t>本人</a:t>
            </a:r>
            <a:r>
              <a:rPr sz="2000" spc="-15" dirty="0" err="1">
                <a:latin typeface="標楷體"/>
                <a:cs typeface="標楷體"/>
              </a:rPr>
              <a:t>或</a:t>
            </a:r>
            <a:r>
              <a:rPr sz="2000" dirty="0" err="1">
                <a:latin typeface="標楷體"/>
                <a:cs typeface="標楷體"/>
              </a:rPr>
              <a:t>其</a:t>
            </a:r>
            <a:r>
              <a:rPr sz="2000" spc="-15" dirty="0" err="1">
                <a:latin typeface="標楷體"/>
                <a:cs typeface="標楷體"/>
              </a:rPr>
              <a:t>配</a:t>
            </a:r>
            <a:r>
              <a:rPr sz="2000" dirty="0" err="1">
                <a:latin typeface="標楷體"/>
                <a:cs typeface="標楷體"/>
              </a:rPr>
              <a:t>偶與受</a:t>
            </a:r>
            <a:r>
              <a:rPr sz="2000" spc="-15" dirty="0" err="1">
                <a:latin typeface="標楷體"/>
                <a:cs typeface="標楷體"/>
              </a:rPr>
              <a:t>評</a:t>
            </a:r>
            <a:r>
              <a:rPr sz="2000" dirty="0" err="1">
                <a:latin typeface="標楷體"/>
                <a:cs typeface="標楷體"/>
              </a:rPr>
              <a:t>選</a:t>
            </a:r>
            <a:r>
              <a:rPr sz="2000" spc="-15" dirty="0" err="1">
                <a:latin typeface="標楷體"/>
                <a:cs typeface="標楷體"/>
              </a:rPr>
              <a:t>之</a:t>
            </a:r>
            <a:r>
              <a:rPr sz="2000" dirty="0" err="1">
                <a:latin typeface="標楷體"/>
                <a:cs typeface="標楷體"/>
              </a:rPr>
              <a:t>廠商或其負責人</a:t>
            </a:r>
            <a:r>
              <a:rPr sz="2000" spc="-15" dirty="0" err="1">
                <a:latin typeface="標楷體"/>
                <a:cs typeface="標楷體"/>
              </a:rPr>
              <a:t>間</a:t>
            </a:r>
            <a:r>
              <a:rPr sz="2000" dirty="0" err="1">
                <a:latin typeface="標楷體"/>
                <a:cs typeface="標楷體"/>
              </a:rPr>
              <a:t>現</a:t>
            </a:r>
            <a:r>
              <a:rPr sz="2000" spc="-15" dirty="0" err="1">
                <a:latin typeface="標楷體"/>
                <a:cs typeface="標楷體"/>
              </a:rPr>
              <a:t>有</a:t>
            </a:r>
            <a:r>
              <a:rPr sz="2000" dirty="0" err="1">
                <a:latin typeface="標楷體"/>
                <a:cs typeface="標楷體"/>
              </a:rPr>
              <a:t>或三年</a:t>
            </a:r>
            <a:r>
              <a:rPr sz="2000" spc="-15" dirty="0" err="1">
                <a:latin typeface="標楷體"/>
                <a:cs typeface="標楷體"/>
              </a:rPr>
              <a:t>內</a:t>
            </a:r>
            <a:r>
              <a:rPr sz="2000" dirty="0" err="1">
                <a:latin typeface="標楷體"/>
                <a:cs typeface="標楷體"/>
              </a:rPr>
              <a:t>曾</a:t>
            </a:r>
            <a:r>
              <a:rPr sz="2000" spc="-15" dirty="0" err="1">
                <a:latin typeface="標楷體"/>
                <a:cs typeface="標楷體"/>
              </a:rPr>
              <a:t>有</a:t>
            </a:r>
            <a:r>
              <a:rPr sz="2000" dirty="0" err="1">
                <a:latin typeface="標楷體"/>
                <a:cs typeface="標楷體"/>
              </a:rPr>
              <a:t>僱傭、</a:t>
            </a:r>
            <a:r>
              <a:rPr sz="2000" spc="-15" dirty="0" err="1">
                <a:latin typeface="標楷體"/>
                <a:cs typeface="標楷體"/>
              </a:rPr>
              <a:t>委</a:t>
            </a:r>
            <a:r>
              <a:rPr sz="2000" dirty="0" err="1">
                <a:latin typeface="標楷體"/>
                <a:cs typeface="標楷體"/>
              </a:rPr>
              <a:t>任</a:t>
            </a:r>
            <a:r>
              <a:rPr sz="2000" spc="-15" dirty="0" err="1">
                <a:latin typeface="標楷體"/>
                <a:cs typeface="標楷體"/>
              </a:rPr>
              <a:t>或</a:t>
            </a:r>
            <a:r>
              <a:rPr sz="2000" dirty="0" err="1">
                <a:latin typeface="標楷體"/>
                <a:cs typeface="標楷體"/>
              </a:rPr>
              <a:t>代理關</a:t>
            </a:r>
            <a:r>
              <a:rPr sz="2000" spc="-15" dirty="0" err="1">
                <a:latin typeface="標楷體"/>
                <a:cs typeface="標楷體"/>
              </a:rPr>
              <a:t>係</a:t>
            </a:r>
            <a:r>
              <a:rPr sz="2000" dirty="0" err="1">
                <a:latin typeface="標楷體"/>
                <a:cs typeface="標楷體"/>
              </a:rPr>
              <a:t>者</a:t>
            </a:r>
            <a:r>
              <a:rPr sz="2000" spc="-15" dirty="0">
                <a:latin typeface="標楷體"/>
                <a:cs typeface="標楷體"/>
              </a:rPr>
              <a:t>」</a:t>
            </a:r>
            <a:r>
              <a:rPr sz="2000" dirty="0">
                <a:latin typeface="標楷體"/>
                <a:cs typeface="標楷體"/>
              </a:rPr>
              <a:t>、「</a:t>
            </a:r>
            <a:r>
              <a:rPr sz="2000" dirty="0" err="1">
                <a:latin typeface="標楷體"/>
                <a:cs typeface="標楷體"/>
              </a:rPr>
              <a:t>委員認為本</a:t>
            </a:r>
            <a:r>
              <a:rPr sz="2000" spc="-15" dirty="0" err="1">
                <a:latin typeface="標楷體"/>
                <a:cs typeface="標楷體"/>
              </a:rPr>
              <a:t>人</a:t>
            </a:r>
            <a:r>
              <a:rPr sz="2000" dirty="0" err="1">
                <a:latin typeface="標楷體"/>
                <a:cs typeface="標楷體"/>
              </a:rPr>
              <a:t>有</a:t>
            </a:r>
            <a:r>
              <a:rPr sz="2000" spc="-15" dirty="0" err="1">
                <a:latin typeface="標楷體"/>
                <a:cs typeface="標楷體"/>
              </a:rPr>
              <a:t>不</a:t>
            </a:r>
            <a:r>
              <a:rPr sz="2000" dirty="0" err="1">
                <a:latin typeface="標楷體"/>
                <a:cs typeface="標楷體"/>
              </a:rPr>
              <a:t>能公正</a:t>
            </a:r>
            <a:r>
              <a:rPr sz="2000" spc="-15" dirty="0" err="1">
                <a:latin typeface="標楷體"/>
                <a:cs typeface="標楷體"/>
              </a:rPr>
              <a:t>執</a:t>
            </a:r>
            <a:r>
              <a:rPr sz="2000" dirty="0" err="1">
                <a:latin typeface="標楷體"/>
                <a:cs typeface="標楷體"/>
              </a:rPr>
              <a:t>行</a:t>
            </a:r>
            <a:r>
              <a:rPr sz="2000" spc="-15" dirty="0" err="1">
                <a:latin typeface="標楷體"/>
                <a:cs typeface="標楷體"/>
              </a:rPr>
              <a:t>職</a:t>
            </a:r>
            <a:r>
              <a:rPr sz="2000" dirty="0" err="1">
                <a:latin typeface="標楷體"/>
                <a:cs typeface="標楷體"/>
              </a:rPr>
              <a:t>務之虞</a:t>
            </a:r>
            <a:r>
              <a:rPr sz="2000" spc="-15" dirty="0" err="1">
                <a:latin typeface="標楷體"/>
                <a:cs typeface="標楷體"/>
              </a:rPr>
              <a:t>者</a:t>
            </a:r>
            <a:r>
              <a:rPr sz="2000" dirty="0" err="1">
                <a:latin typeface="標楷體"/>
                <a:cs typeface="標楷體"/>
              </a:rPr>
              <a:t>」</a:t>
            </a:r>
            <a:r>
              <a:rPr sz="2000" spc="-15" dirty="0" err="1">
                <a:latin typeface="標楷體"/>
                <a:cs typeface="標楷體"/>
              </a:rPr>
              <a:t>等</a:t>
            </a:r>
            <a:r>
              <a:rPr sz="2000" dirty="0" err="1">
                <a:latin typeface="標楷體"/>
                <a:cs typeface="標楷體"/>
              </a:rPr>
              <a:t>情形，</a:t>
            </a:r>
            <a:r>
              <a:rPr sz="2000" spc="-15" dirty="0" err="1">
                <a:latin typeface="標楷體"/>
                <a:cs typeface="標楷體"/>
              </a:rPr>
              <a:t>應</a:t>
            </a:r>
            <a:r>
              <a:rPr sz="2000" dirty="0" err="1">
                <a:latin typeface="標楷體"/>
                <a:cs typeface="標楷體"/>
              </a:rPr>
              <a:t>主</a:t>
            </a:r>
            <a:r>
              <a:rPr sz="2000" spc="-15" dirty="0" err="1">
                <a:latin typeface="標楷體"/>
                <a:cs typeface="標楷體"/>
              </a:rPr>
              <a:t>動</a:t>
            </a:r>
            <a:r>
              <a:rPr sz="2000" dirty="0" err="1">
                <a:latin typeface="標楷體"/>
                <a:cs typeface="標楷體"/>
              </a:rPr>
              <a:t>辭職或由機關予</a:t>
            </a:r>
            <a:r>
              <a:rPr sz="2000" spc="-15" dirty="0" err="1">
                <a:latin typeface="標楷體"/>
                <a:cs typeface="標楷體"/>
              </a:rPr>
              <a:t>以</a:t>
            </a:r>
            <a:r>
              <a:rPr sz="2000" dirty="0" err="1">
                <a:latin typeface="標楷體"/>
                <a:cs typeface="標楷體"/>
              </a:rPr>
              <a:t>解</a:t>
            </a:r>
            <a:r>
              <a:rPr sz="2000" spc="-15" dirty="0" err="1">
                <a:latin typeface="標楷體"/>
                <a:cs typeface="標楷體"/>
              </a:rPr>
              <a:t>聘</a:t>
            </a:r>
            <a:r>
              <a:rPr sz="2000" dirty="0">
                <a:latin typeface="標楷體"/>
                <a:cs typeface="標楷體"/>
              </a:rPr>
              <a:t>。</a:t>
            </a:r>
          </a:p>
          <a:p>
            <a:pPr marL="628650" marR="5080" indent="-268288" algn="just">
              <a:lnSpc>
                <a:spcPts val="2100"/>
              </a:lnSpc>
              <a:spcBef>
                <a:spcPts val="480"/>
              </a:spcBef>
            </a:pPr>
            <a:r>
              <a:rPr sz="2000" spc="5" dirty="0" err="1">
                <a:latin typeface="標楷體"/>
                <a:cs typeface="標楷體"/>
              </a:rPr>
              <a:t>C</a:t>
            </a:r>
            <a:r>
              <a:rPr sz="2000" spc="-10" dirty="0" err="1">
                <a:latin typeface="標楷體"/>
                <a:cs typeface="標楷體"/>
              </a:rPr>
              <a:t>.</a:t>
            </a:r>
            <a:r>
              <a:rPr sz="2000" dirty="0" err="1">
                <a:latin typeface="標楷體"/>
                <a:cs typeface="標楷體"/>
              </a:rPr>
              <a:t>委員</a:t>
            </a:r>
            <a:r>
              <a:rPr sz="2000" spc="-15" dirty="0" err="1">
                <a:latin typeface="標楷體"/>
                <a:cs typeface="標楷體"/>
              </a:rPr>
              <a:t>出</a:t>
            </a:r>
            <a:r>
              <a:rPr sz="2000" dirty="0" err="1">
                <a:latin typeface="標楷體"/>
                <a:cs typeface="標楷體"/>
              </a:rPr>
              <a:t>席</a:t>
            </a:r>
            <a:r>
              <a:rPr sz="2000" spc="-15" dirty="0" err="1">
                <a:latin typeface="標楷體"/>
                <a:cs typeface="標楷體"/>
              </a:rPr>
              <a:t>會</a:t>
            </a:r>
            <a:r>
              <a:rPr sz="2000" dirty="0" err="1">
                <a:latin typeface="標楷體"/>
                <a:cs typeface="標楷體"/>
              </a:rPr>
              <a:t>議</a:t>
            </a:r>
            <a:r>
              <a:rPr lang="zh-TW" altLang="en-US" sz="2000" dirty="0">
                <a:latin typeface="標楷體"/>
                <a:cs typeface="標楷體"/>
              </a:rPr>
              <a:t>，</a:t>
            </a:r>
            <a:r>
              <a:rPr sz="2000" dirty="0" err="1">
                <a:latin typeface="標楷體"/>
                <a:cs typeface="標楷體"/>
              </a:rPr>
              <a:t>應</a:t>
            </a:r>
            <a:r>
              <a:rPr sz="2000" spc="-15" dirty="0" err="1">
                <a:latin typeface="標楷體"/>
                <a:cs typeface="標楷體"/>
              </a:rPr>
              <a:t>全</a:t>
            </a:r>
            <a:r>
              <a:rPr sz="2000" dirty="0" err="1">
                <a:latin typeface="標楷體"/>
                <a:cs typeface="標楷體"/>
              </a:rPr>
              <a:t>程</a:t>
            </a:r>
            <a:r>
              <a:rPr sz="2000" spc="-15" dirty="0" err="1">
                <a:latin typeface="標楷體"/>
                <a:cs typeface="標楷體"/>
              </a:rPr>
              <a:t>參</a:t>
            </a:r>
            <a:r>
              <a:rPr sz="2000" dirty="0" err="1">
                <a:latin typeface="標楷體"/>
                <a:cs typeface="標楷體"/>
              </a:rPr>
              <a:t>與並親</a:t>
            </a:r>
            <a:r>
              <a:rPr sz="2000" spc="-15" dirty="0" err="1">
                <a:latin typeface="標楷體"/>
                <a:cs typeface="標楷體"/>
              </a:rPr>
              <a:t>自</a:t>
            </a:r>
            <a:r>
              <a:rPr sz="2000" dirty="0" err="1">
                <a:latin typeface="標楷體"/>
                <a:cs typeface="標楷體"/>
              </a:rPr>
              <a:t>為</a:t>
            </a:r>
            <a:r>
              <a:rPr sz="2000" spc="-15" dirty="0" err="1">
                <a:latin typeface="標楷體"/>
                <a:cs typeface="標楷體"/>
              </a:rPr>
              <a:t>之</a:t>
            </a:r>
            <a:r>
              <a:rPr sz="2000" dirty="0" err="1">
                <a:latin typeface="標楷體"/>
                <a:cs typeface="標楷體"/>
              </a:rPr>
              <a:t>，不得</a:t>
            </a:r>
            <a:r>
              <a:rPr sz="2000" spc="-15" dirty="0" err="1">
                <a:latin typeface="標楷體"/>
                <a:cs typeface="標楷體"/>
              </a:rPr>
              <a:t>代</a:t>
            </a:r>
            <a:r>
              <a:rPr sz="2000" dirty="0" err="1">
                <a:latin typeface="標楷體"/>
                <a:cs typeface="標楷體"/>
              </a:rPr>
              <a:t>理</a:t>
            </a:r>
            <a:r>
              <a:rPr sz="2000" spc="-15" dirty="0" err="1">
                <a:latin typeface="標楷體"/>
                <a:cs typeface="標楷體"/>
              </a:rPr>
              <a:t>，</a:t>
            </a:r>
            <a:r>
              <a:rPr sz="2000" dirty="0" err="1">
                <a:latin typeface="標楷體"/>
                <a:cs typeface="標楷體"/>
              </a:rPr>
              <a:t>避免遲</a:t>
            </a:r>
            <a:r>
              <a:rPr sz="2000" spc="-15" dirty="0" err="1">
                <a:latin typeface="標楷體"/>
                <a:cs typeface="標楷體"/>
              </a:rPr>
              <a:t>到</a:t>
            </a:r>
            <a:r>
              <a:rPr sz="2000" dirty="0" err="1">
                <a:latin typeface="標楷體"/>
                <a:cs typeface="標楷體"/>
              </a:rPr>
              <a:t>早退</a:t>
            </a:r>
            <a:r>
              <a:rPr sz="2000" dirty="0">
                <a:latin typeface="標楷體"/>
                <a:cs typeface="標楷體"/>
              </a:rPr>
              <a:t>。</a:t>
            </a:r>
          </a:p>
          <a:p>
            <a:pPr marL="628650" indent="-268288">
              <a:lnSpc>
                <a:spcPts val="2100"/>
              </a:lnSpc>
              <a:spcBef>
                <a:spcPts val="204"/>
              </a:spcBef>
            </a:pPr>
            <a:r>
              <a:rPr sz="2000" spc="5" dirty="0">
                <a:latin typeface="標楷體"/>
                <a:cs typeface="標楷體"/>
              </a:rPr>
              <a:t>D</a:t>
            </a:r>
            <a:r>
              <a:rPr sz="2000" spc="-10" dirty="0">
                <a:latin typeface="標楷體"/>
                <a:cs typeface="標楷體"/>
              </a:rPr>
              <a:t>.</a:t>
            </a:r>
            <a:r>
              <a:rPr sz="2000" dirty="0">
                <a:latin typeface="標楷體"/>
                <a:cs typeface="標楷體"/>
              </a:rPr>
              <a:t>廠商</a:t>
            </a:r>
            <a:r>
              <a:rPr sz="2000" spc="-15" dirty="0">
                <a:latin typeface="標楷體"/>
                <a:cs typeface="標楷體"/>
              </a:rPr>
              <a:t>另</a:t>
            </a:r>
            <a:r>
              <a:rPr sz="2000" dirty="0">
                <a:latin typeface="標楷體"/>
                <a:cs typeface="標楷體"/>
              </a:rPr>
              <a:t>外</a:t>
            </a:r>
            <a:r>
              <a:rPr sz="2000" spc="-15" dirty="0">
                <a:latin typeface="標楷體"/>
                <a:cs typeface="標楷體"/>
              </a:rPr>
              <a:t>提</a:t>
            </a:r>
            <a:r>
              <a:rPr sz="2000" dirty="0">
                <a:latin typeface="標楷體"/>
                <a:cs typeface="標楷體"/>
              </a:rPr>
              <a:t>出變更</a:t>
            </a:r>
            <a:r>
              <a:rPr sz="2000" spc="-15" dirty="0">
                <a:latin typeface="標楷體"/>
                <a:cs typeface="標楷體"/>
              </a:rPr>
              <a:t>或</a:t>
            </a:r>
            <a:r>
              <a:rPr sz="2000" dirty="0">
                <a:latin typeface="標楷體"/>
                <a:cs typeface="標楷體"/>
              </a:rPr>
              <a:t>補</a:t>
            </a:r>
            <a:r>
              <a:rPr sz="2000" spc="-15" dirty="0">
                <a:latin typeface="標楷體"/>
                <a:cs typeface="標楷體"/>
              </a:rPr>
              <a:t>充</a:t>
            </a:r>
            <a:r>
              <a:rPr sz="2000" dirty="0">
                <a:latin typeface="標楷體"/>
                <a:cs typeface="標楷體"/>
              </a:rPr>
              <a:t>資料者</a:t>
            </a:r>
            <a:r>
              <a:rPr sz="2000" spc="-15" dirty="0">
                <a:latin typeface="標楷體"/>
                <a:cs typeface="標楷體"/>
              </a:rPr>
              <a:t>，</a:t>
            </a:r>
            <a:r>
              <a:rPr sz="2000" dirty="0">
                <a:latin typeface="標楷體"/>
                <a:cs typeface="標楷體"/>
              </a:rPr>
              <a:t>該</a:t>
            </a:r>
            <a:r>
              <a:rPr sz="2000" spc="-15" dirty="0">
                <a:latin typeface="標楷體"/>
                <a:cs typeface="標楷體"/>
              </a:rPr>
              <a:t>資</a:t>
            </a:r>
            <a:r>
              <a:rPr sz="2000" dirty="0">
                <a:latin typeface="標楷體"/>
                <a:cs typeface="標楷體"/>
              </a:rPr>
              <a:t>料應不</a:t>
            </a:r>
            <a:r>
              <a:rPr sz="2000" spc="-15" dirty="0">
                <a:latin typeface="標楷體"/>
                <a:cs typeface="標楷體"/>
              </a:rPr>
              <a:t>納</a:t>
            </a:r>
            <a:r>
              <a:rPr sz="2000" dirty="0">
                <a:latin typeface="標楷體"/>
                <a:cs typeface="標楷體"/>
              </a:rPr>
              <a:t>入</a:t>
            </a:r>
            <a:r>
              <a:rPr sz="2000" spc="-15" dirty="0">
                <a:latin typeface="標楷體"/>
                <a:cs typeface="標楷體"/>
              </a:rPr>
              <a:t>評</a:t>
            </a:r>
            <a:r>
              <a:rPr sz="2000" dirty="0">
                <a:latin typeface="標楷體"/>
                <a:cs typeface="標楷體"/>
              </a:rPr>
              <a:t>選考量。</a:t>
            </a:r>
          </a:p>
          <a:p>
            <a:pPr marL="628650" indent="-268288">
              <a:lnSpc>
                <a:spcPts val="2100"/>
              </a:lnSpc>
              <a:spcBef>
                <a:spcPts val="235"/>
              </a:spcBef>
            </a:pPr>
            <a:r>
              <a:rPr sz="2000" spc="5" dirty="0">
                <a:latin typeface="標楷體"/>
                <a:cs typeface="標楷體"/>
              </a:rPr>
              <a:t>E</a:t>
            </a:r>
            <a:r>
              <a:rPr sz="2000" spc="-10" dirty="0">
                <a:latin typeface="標楷體"/>
                <a:cs typeface="標楷體"/>
              </a:rPr>
              <a:t>.</a:t>
            </a:r>
            <a:r>
              <a:rPr sz="2000" dirty="0">
                <a:latin typeface="標楷體"/>
                <a:cs typeface="標楷體"/>
              </a:rPr>
              <a:t>簡報</a:t>
            </a:r>
            <a:r>
              <a:rPr sz="2000" spc="-15" dirty="0">
                <a:latin typeface="標楷體"/>
                <a:cs typeface="標楷體"/>
              </a:rPr>
              <a:t>及</a:t>
            </a:r>
            <a:r>
              <a:rPr sz="2000" dirty="0">
                <a:latin typeface="標楷體"/>
                <a:cs typeface="標楷體"/>
              </a:rPr>
              <a:t>現</a:t>
            </a:r>
            <a:r>
              <a:rPr sz="2000" spc="-15" dirty="0">
                <a:latin typeface="標楷體"/>
                <a:cs typeface="標楷體"/>
              </a:rPr>
              <a:t>場</a:t>
            </a:r>
            <a:r>
              <a:rPr sz="2000" dirty="0">
                <a:latin typeface="標楷體"/>
                <a:cs typeface="標楷體"/>
              </a:rPr>
              <a:t>詢答不</a:t>
            </a:r>
            <a:r>
              <a:rPr sz="2000" spc="-15" dirty="0">
                <a:latin typeface="標楷體"/>
                <a:cs typeface="標楷體"/>
              </a:rPr>
              <a:t>應</a:t>
            </a:r>
            <a:r>
              <a:rPr sz="2000" dirty="0">
                <a:latin typeface="標楷體"/>
                <a:cs typeface="標楷體"/>
              </a:rPr>
              <a:t>要</a:t>
            </a:r>
            <a:r>
              <a:rPr sz="2000" spc="-15" dirty="0">
                <a:latin typeface="標楷體"/>
                <a:cs typeface="標楷體"/>
              </a:rPr>
              <a:t>求</a:t>
            </a:r>
            <a:r>
              <a:rPr sz="2000" dirty="0">
                <a:latin typeface="標楷體"/>
                <a:cs typeface="標楷體"/>
              </a:rPr>
              <a:t>廠商更</a:t>
            </a:r>
            <a:r>
              <a:rPr sz="2000" spc="-15" dirty="0">
                <a:latin typeface="標楷體"/>
                <a:cs typeface="標楷體"/>
              </a:rPr>
              <a:t>改</a:t>
            </a:r>
            <a:r>
              <a:rPr sz="2000" dirty="0">
                <a:latin typeface="標楷體"/>
                <a:cs typeface="標楷體"/>
              </a:rPr>
              <a:t>投</a:t>
            </a:r>
            <a:r>
              <a:rPr sz="2000" spc="-15" dirty="0">
                <a:latin typeface="標楷體"/>
                <a:cs typeface="標楷體"/>
              </a:rPr>
              <a:t>標</a:t>
            </a:r>
            <a:r>
              <a:rPr sz="2000" dirty="0">
                <a:latin typeface="標楷體"/>
                <a:cs typeface="標楷體"/>
              </a:rPr>
              <a:t>文件內</a:t>
            </a:r>
            <a:r>
              <a:rPr sz="2000" spc="-15" dirty="0">
                <a:latin typeface="標楷體"/>
                <a:cs typeface="標楷體"/>
              </a:rPr>
              <a:t>容</a:t>
            </a:r>
            <a:r>
              <a:rPr sz="2000" dirty="0">
                <a:latin typeface="標楷體"/>
                <a:cs typeface="標楷體"/>
              </a:rPr>
              <a:t>。</a:t>
            </a:r>
          </a:p>
          <a:p>
            <a:pPr marL="628650" indent="-268288">
              <a:lnSpc>
                <a:spcPts val="2100"/>
              </a:lnSpc>
              <a:spcBef>
                <a:spcPts val="235"/>
              </a:spcBef>
            </a:pPr>
            <a:r>
              <a:rPr sz="2000" spc="5" dirty="0">
                <a:latin typeface="標楷體"/>
                <a:cs typeface="標楷體"/>
              </a:rPr>
              <a:t>F</a:t>
            </a:r>
            <a:r>
              <a:rPr sz="2000" spc="-10" dirty="0">
                <a:latin typeface="標楷體"/>
                <a:cs typeface="標楷體"/>
              </a:rPr>
              <a:t>.</a:t>
            </a:r>
            <a:r>
              <a:rPr sz="2000" dirty="0">
                <a:latin typeface="標楷體"/>
                <a:cs typeface="標楷體"/>
              </a:rPr>
              <a:t>委員</a:t>
            </a:r>
            <a:r>
              <a:rPr sz="2000" spc="-15" dirty="0">
                <a:latin typeface="標楷體"/>
                <a:cs typeface="標楷體"/>
              </a:rPr>
              <a:t>對</a:t>
            </a:r>
            <a:r>
              <a:rPr sz="2000" dirty="0">
                <a:latin typeface="標楷體"/>
                <a:cs typeface="標楷體"/>
              </a:rPr>
              <a:t>於</a:t>
            </a:r>
            <a:r>
              <a:rPr sz="2000" spc="-15" dirty="0">
                <a:latin typeface="標楷體"/>
                <a:cs typeface="標楷體"/>
              </a:rPr>
              <a:t>不</a:t>
            </a:r>
            <a:r>
              <a:rPr sz="2000" dirty="0">
                <a:latin typeface="標楷體"/>
                <a:cs typeface="標楷體"/>
              </a:rPr>
              <a:t>同廠商</a:t>
            </a:r>
            <a:r>
              <a:rPr sz="2000" spc="-15" dirty="0">
                <a:latin typeface="標楷體"/>
                <a:cs typeface="標楷體"/>
              </a:rPr>
              <a:t>之</a:t>
            </a:r>
            <a:r>
              <a:rPr sz="2000" dirty="0">
                <a:latin typeface="標楷體"/>
                <a:cs typeface="標楷體"/>
              </a:rPr>
              <a:t>詢</a:t>
            </a:r>
            <a:r>
              <a:rPr sz="2000" spc="-15" dirty="0">
                <a:latin typeface="標楷體"/>
                <a:cs typeface="標楷體"/>
              </a:rPr>
              <a:t>問</a:t>
            </a:r>
            <a:r>
              <a:rPr sz="2000" dirty="0">
                <a:latin typeface="標楷體"/>
                <a:cs typeface="標楷體"/>
              </a:rPr>
              <a:t>及態度</a:t>
            </a:r>
            <a:r>
              <a:rPr sz="2000" spc="-15" dirty="0">
                <a:latin typeface="標楷體"/>
                <a:cs typeface="標楷體"/>
              </a:rPr>
              <a:t>，</a:t>
            </a:r>
            <a:r>
              <a:rPr sz="2000" dirty="0">
                <a:latin typeface="標楷體"/>
                <a:cs typeface="標楷體"/>
              </a:rPr>
              <a:t>不</a:t>
            </a:r>
            <a:r>
              <a:rPr sz="2000" spc="-15" dirty="0">
                <a:latin typeface="標楷體"/>
                <a:cs typeface="標楷體"/>
              </a:rPr>
              <a:t>得</a:t>
            </a:r>
            <a:r>
              <a:rPr sz="2000" dirty="0">
                <a:latin typeface="標楷體"/>
                <a:cs typeface="標楷體"/>
              </a:rPr>
              <a:t>為無正</a:t>
            </a:r>
            <a:r>
              <a:rPr sz="2000" spc="-15" dirty="0">
                <a:latin typeface="標楷體"/>
                <a:cs typeface="標楷體"/>
              </a:rPr>
              <a:t>當</a:t>
            </a:r>
            <a:r>
              <a:rPr sz="2000" dirty="0">
                <a:latin typeface="標楷體"/>
                <a:cs typeface="標楷體"/>
              </a:rPr>
              <a:t>理</a:t>
            </a:r>
            <a:r>
              <a:rPr sz="2000" spc="-15" dirty="0">
                <a:latin typeface="標楷體"/>
                <a:cs typeface="標楷體"/>
              </a:rPr>
              <a:t>由</a:t>
            </a:r>
            <a:r>
              <a:rPr sz="2000" dirty="0">
                <a:latin typeface="標楷體"/>
                <a:cs typeface="標楷體"/>
              </a:rPr>
              <a:t>之差別</a:t>
            </a:r>
            <a:r>
              <a:rPr sz="2000" spc="-15" dirty="0">
                <a:latin typeface="標楷體"/>
                <a:cs typeface="標楷體"/>
              </a:rPr>
              <a:t>待</a:t>
            </a:r>
            <a:r>
              <a:rPr sz="2000" dirty="0">
                <a:latin typeface="標楷體"/>
                <a:cs typeface="標楷體"/>
              </a:rPr>
              <a:t>遇</a:t>
            </a:r>
          </a:p>
          <a:p>
            <a:pPr marL="628650" indent="-268288">
              <a:lnSpc>
                <a:spcPts val="2100"/>
              </a:lnSpc>
            </a:pPr>
            <a:r>
              <a:rPr sz="2000" dirty="0">
                <a:latin typeface="標楷體"/>
                <a:cs typeface="標楷體"/>
              </a:rPr>
              <a:t>；勿在</a:t>
            </a:r>
            <a:r>
              <a:rPr sz="2000" spc="-15" dirty="0">
                <a:latin typeface="標楷體"/>
                <a:cs typeface="標楷體"/>
              </a:rPr>
              <a:t>廠</a:t>
            </a:r>
            <a:r>
              <a:rPr sz="2000" dirty="0">
                <a:latin typeface="標楷體"/>
                <a:cs typeface="標楷體"/>
              </a:rPr>
              <a:t>商</a:t>
            </a:r>
            <a:r>
              <a:rPr sz="2000" spc="-15" dirty="0">
                <a:latin typeface="標楷體"/>
                <a:cs typeface="標楷體"/>
              </a:rPr>
              <a:t>面</a:t>
            </a:r>
            <a:r>
              <a:rPr sz="2000" dirty="0">
                <a:latin typeface="標楷體"/>
                <a:cs typeface="標楷體"/>
              </a:rPr>
              <a:t>前對個</a:t>
            </a:r>
            <a:r>
              <a:rPr sz="2000" spc="-15" dirty="0">
                <a:latin typeface="標楷體"/>
                <a:cs typeface="標楷體"/>
              </a:rPr>
              <a:t>別</a:t>
            </a:r>
            <a:r>
              <a:rPr sz="2000" dirty="0">
                <a:latin typeface="標楷體"/>
                <a:cs typeface="標楷體"/>
              </a:rPr>
              <a:t>廠</a:t>
            </a:r>
            <a:r>
              <a:rPr sz="2000" spc="-15" dirty="0">
                <a:latin typeface="標楷體"/>
                <a:cs typeface="標楷體"/>
              </a:rPr>
              <a:t>商</a:t>
            </a:r>
            <a:r>
              <a:rPr sz="2000" dirty="0">
                <a:latin typeface="標楷體"/>
                <a:cs typeface="標楷體"/>
              </a:rPr>
              <a:t>公開誇</a:t>
            </a:r>
            <a:r>
              <a:rPr sz="2000" spc="-15" dirty="0">
                <a:latin typeface="標楷體"/>
                <a:cs typeface="標楷體"/>
              </a:rPr>
              <a:t>讚</a:t>
            </a:r>
            <a:r>
              <a:rPr sz="2000" dirty="0">
                <a:latin typeface="標楷體"/>
                <a:cs typeface="標楷體"/>
              </a:rPr>
              <a:t>或</a:t>
            </a:r>
            <a:r>
              <a:rPr sz="2000" spc="-15" dirty="0">
                <a:latin typeface="標楷體"/>
                <a:cs typeface="標楷體"/>
              </a:rPr>
              <a:t>批</a:t>
            </a:r>
            <a:r>
              <a:rPr sz="2000" dirty="0">
                <a:latin typeface="標楷體"/>
                <a:cs typeface="標楷體"/>
              </a:rPr>
              <a:t>評。</a:t>
            </a:r>
          </a:p>
          <a:p>
            <a:pPr marL="628650" marR="5080" indent="-268288">
              <a:lnSpc>
                <a:spcPts val="2100"/>
              </a:lnSpc>
              <a:spcBef>
                <a:spcPts val="515"/>
              </a:spcBef>
            </a:pPr>
            <a:r>
              <a:rPr sz="2000" spc="5" dirty="0" err="1">
                <a:latin typeface="標楷體"/>
                <a:cs typeface="標楷體"/>
              </a:rPr>
              <a:t>G</a:t>
            </a:r>
            <a:r>
              <a:rPr sz="2000" spc="-10" dirty="0" err="1">
                <a:latin typeface="標楷體"/>
                <a:cs typeface="標楷體"/>
              </a:rPr>
              <a:t>.</a:t>
            </a:r>
            <a:r>
              <a:rPr sz="2000" dirty="0" err="1">
                <a:latin typeface="標楷體"/>
                <a:cs typeface="標楷體"/>
              </a:rPr>
              <a:t>委員</a:t>
            </a:r>
            <a:r>
              <a:rPr sz="2000" spc="-15" dirty="0" err="1">
                <a:latin typeface="標楷體"/>
                <a:cs typeface="標楷體"/>
              </a:rPr>
              <a:t>對</a:t>
            </a:r>
            <a:r>
              <a:rPr sz="2000" dirty="0" err="1">
                <a:latin typeface="標楷體"/>
                <a:cs typeface="標楷體"/>
              </a:rPr>
              <a:t>於</a:t>
            </a:r>
            <a:r>
              <a:rPr sz="2000" spc="-15" dirty="0" err="1">
                <a:latin typeface="標楷體"/>
                <a:cs typeface="標楷體"/>
              </a:rPr>
              <a:t>受</a:t>
            </a:r>
            <a:r>
              <a:rPr sz="2000" dirty="0" err="1">
                <a:latin typeface="標楷體"/>
                <a:cs typeface="標楷體"/>
              </a:rPr>
              <a:t>評廠商</a:t>
            </a:r>
            <a:r>
              <a:rPr sz="2000" spc="-15" dirty="0" err="1">
                <a:latin typeface="標楷體"/>
                <a:cs typeface="標楷體"/>
              </a:rPr>
              <a:t>之</a:t>
            </a:r>
            <a:r>
              <a:rPr sz="2000" dirty="0" err="1">
                <a:latin typeface="標楷體"/>
                <a:cs typeface="標楷體"/>
              </a:rPr>
              <a:t>投</a:t>
            </a:r>
            <a:r>
              <a:rPr sz="2000" spc="-15" dirty="0" err="1">
                <a:latin typeface="標楷體"/>
                <a:cs typeface="標楷體"/>
              </a:rPr>
              <a:t>標</a:t>
            </a:r>
            <a:r>
              <a:rPr sz="2000" dirty="0" err="1">
                <a:latin typeface="標楷體"/>
                <a:cs typeface="標楷體"/>
              </a:rPr>
              <a:t>文件應</a:t>
            </a:r>
            <a:r>
              <a:rPr sz="2000" spc="-15" dirty="0" err="1">
                <a:latin typeface="標楷體"/>
                <a:cs typeface="標楷體"/>
              </a:rPr>
              <a:t>保</a:t>
            </a:r>
            <a:r>
              <a:rPr sz="2000" dirty="0" err="1">
                <a:latin typeface="標楷體"/>
                <a:cs typeface="標楷體"/>
              </a:rPr>
              <a:t>守</a:t>
            </a:r>
            <a:r>
              <a:rPr sz="2000" spc="-15" dirty="0" err="1">
                <a:latin typeface="標楷體"/>
                <a:cs typeface="標楷體"/>
              </a:rPr>
              <a:t>秘</a:t>
            </a:r>
            <a:r>
              <a:rPr sz="2000" dirty="0" err="1">
                <a:latin typeface="標楷體"/>
                <a:cs typeface="標楷體"/>
              </a:rPr>
              <a:t>密，投</a:t>
            </a:r>
            <a:r>
              <a:rPr sz="2000" spc="-15" dirty="0" err="1">
                <a:latin typeface="標楷體"/>
                <a:cs typeface="標楷體"/>
              </a:rPr>
              <a:t>標</a:t>
            </a:r>
            <a:r>
              <a:rPr sz="2000" dirty="0" err="1">
                <a:latin typeface="標楷體"/>
                <a:cs typeface="標楷體"/>
              </a:rPr>
              <a:t>文</a:t>
            </a:r>
            <a:r>
              <a:rPr sz="2000" spc="-15" dirty="0" err="1">
                <a:latin typeface="標楷體"/>
                <a:cs typeface="標楷體"/>
              </a:rPr>
              <a:t>件</a:t>
            </a:r>
            <a:r>
              <a:rPr sz="2000" dirty="0" err="1">
                <a:latin typeface="標楷體"/>
                <a:cs typeface="標楷體"/>
              </a:rPr>
              <a:t>評選後</a:t>
            </a:r>
            <a:r>
              <a:rPr sz="2000" spc="-15" dirty="0" err="1">
                <a:latin typeface="標楷體"/>
                <a:cs typeface="標楷體"/>
              </a:rPr>
              <a:t>由</a:t>
            </a:r>
            <a:r>
              <a:rPr sz="2000" dirty="0" err="1">
                <a:latin typeface="標楷體"/>
                <a:cs typeface="標楷體"/>
              </a:rPr>
              <a:t>機關收回</a:t>
            </a:r>
            <a:r>
              <a:rPr sz="2000" spc="-15" dirty="0" err="1">
                <a:latin typeface="標楷體"/>
                <a:cs typeface="標楷體"/>
              </a:rPr>
              <a:t>保</a:t>
            </a:r>
            <a:r>
              <a:rPr sz="2000" dirty="0" err="1">
                <a:latin typeface="標楷體"/>
                <a:cs typeface="標楷體"/>
              </a:rPr>
              <a:t>存</a:t>
            </a:r>
            <a:r>
              <a:rPr sz="2000" spc="-15" dirty="0" err="1">
                <a:latin typeface="標楷體"/>
                <a:cs typeface="標楷體"/>
              </a:rPr>
              <a:t>。</a:t>
            </a:r>
            <a:r>
              <a:rPr sz="2000" dirty="0" err="1">
                <a:latin typeface="標楷體"/>
                <a:cs typeface="標楷體"/>
              </a:rPr>
              <a:t>未收回</a:t>
            </a:r>
            <a:r>
              <a:rPr sz="2000" spc="-15" dirty="0" err="1">
                <a:latin typeface="標楷體"/>
                <a:cs typeface="標楷體"/>
              </a:rPr>
              <a:t>者</a:t>
            </a:r>
            <a:r>
              <a:rPr sz="2000" dirty="0" err="1">
                <a:latin typeface="標楷體"/>
                <a:cs typeface="標楷體"/>
              </a:rPr>
              <a:t>，</a:t>
            </a:r>
            <a:r>
              <a:rPr sz="2000" spc="-15" dirty="0" err="1">
                <a:latin typeface="標楷體"/>
                <a:cs typeface="標楷體"/>
              </a:rPr>
              <a:t>由</a:t>
            </a:r>
            <a:r>
              <a:rPr sz="2000" dirty="0" err="1">
                <a:latin typeface="標楷體"/>
                <a:cs typeface="標楷體"/>
              </a:rPr>
              <a:t>委員自</a:t>
            </a:r>
            <a:r>
              <a:rPr sz="2000" spc="-15" dirty="0" err="1">
                <a:latin typeface="標楷體"/>
                <a:cs typeface="標楷體"/>
              </a:rPr>
              <a:t>行</a:t>
            </a:r>
            <a:r>
              <a:rPr sz="2000" dirty="0" err="1">
                <a:latin typeface="標楷體"/>
                <a:cs typeface="標楷體"/>
              </a:rPr>
              <a:t>銷</a:t>
            </a:r>
            <a:r>
              <a:rPr sz="2000" spc="-15" dirty="0" err="1">
                <a:latin typeface="標楷體"/>
                <a:cs typeface="標楷體"/>
              </a:rPr>
              <a:t>毀</a:t>
            </a:r>
            <a:r>
              <a:rPr sz="2000" dirty="0" err="1">
                <a:latin typeface="標楷體"/>
                <a:cs typeface="標楷體"/>
              </a:rPr>
              <a:t>並負保</a:t>
            </a:r>
            <a:r>
              <a:rPr sz="2000" spc="-15" dirty="0" err="1">
                <a:latin typeface="標楷體"/>
                <a:cs typeface="標楷體"/>
              </a:rPr>
              <a:t>密</a:t>
            </a:r>
            <a:r>
              <a:rPr sz="2000" dirty="0" err="1">
                <a:latin typeface="標楷體"/>
                <a:cs typeface="標楷體"/>
              </a:rPr>
              <a:t>之</a:t>
            </a:r>
            <a:r>
              <a:rPr sz="2000" spc="-15" dirty="0" err="1">
                <a:latin typeface="標楷體"/>
                <a:cs typeface="標楷體"/>
              </a:rPr>
              <a:t>責</a:t>
            </a:r>
            <a:r>
              <a:rPr sz="2000" dirty="0">
                <a:latin typeface="標楷體"/>
                <a:cs typeface="標楷體"/>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52508" y="4940571"/>
            <a:ext cx="7416800" cy="1729105"/>
          </a:xfrm>
          <a:custGeom>
            <a:avLst/>
            <a:gdLst/>
            <a:ahLst/>
            <a:cxnLst/>
            <a:rect l="l" t="t" r="r" b="b"/>
            <a:pathLst>
              <a:path w="7416800" h="1729104">
                <a:moveTo>
                  <a:pt x="6223596" y="0"/>
                </a:moveTo>
                <a:lnTo>
                  <a:pt x="1193215" y="0"/>
                </a:lnTo>
                <a:lnTo>
                  <a:pt x="1137046" y="940"/>
                </a:lnTo>
                <a:lnTo>
                  <a:pt x="1081544" y="3735"/>
                </a:lnTo>
                <a:lnTo>
                  <a:pt x="1026768" y="8343"/>
                </a:lnTo>
                <a:lnTo>
                  <a:pt x="972776" y="14721"/>
                </a:lnTo>
                <a:lnTo>
                  <a:pt x="919623" y="22829"/>
                </a:lnTo>
                <a:lnTo>
                  <a:pt x="867368" y="32625"/>
                </a:lnTo>
                <a:lnTo>
                  <a:pt x="816069" y="44067"/>
                </a:lnTo>
                <a:lnTo>
                  <a:pt x="765781" y="57115"/>
                </a:lnTo>
                <a:lnTo>
                  <a:pt x="716563" y="71726"/>
                </a:lnTo>
                <a:lnTo>
                  <a:pt x="668471" y="87858"/>
                </a:lnTo>
                <a:lnTo>
                  <a:pt x="621564" y="105472"/>
                </a:lnTo>
                <a:lnTo>
                  <a:pt x="575898" y="124524"/>
                </a:lnTo>
                <a:lnTo>
                  <a:pt x="531531" y="144974"/>
                </a:lnTo>
                <a:lnTo>
                  <a:pt x="488520" y="166779"/>
                </a:lnTo>
                <a:lnTo>
                  <a:pt x="446922" y="189899"/>
                </a:lnTo>
                <a:lnTo>
                  <a:pt x="406794" y="214292"/>
                </a:lnTo>
                <a:lnTo>
                  <a:pt x="368195" y="239916"/>
                </a:lnTo>
                <a:lnTo>
                  <a:pt x="331181" y="266730"/>
                </a:lnTo>
                <a:lnTo>
                  <a:pt x="295809" y="294693"/>
                </a:lnTo>
                <a:lnTo>
                  <a:pt x="262137" y="323762"/>
                </a:lnTo>
                <a:lnTo>
                  <a:pt x="230222" y="353897"/>
                </a:lnTo>
                <a:lnTo>
                  <a:pt x="200122" y="385056"/>
                </a:lnTo>
                <a:lnTo>
                  <a:pt x="171893" y="417196"/>
                </a:lnTo>
                <a:lnTo>
                  <a:pt x="145594" y="450278"/>
                </a:lnTo>
                <a:lnTo>
                  <a:pt x="121280" y="484259"/>
                </a:lnTo>
                <a:lnTo>
                  <a:pt x="99010" y="519098"/>
                </a:lnTo>
                <a:lnTo>
                  <a:pt x="78842" y="554753"/>
                </a:lnTo>
                <a:lnTo>
                  <a:pt x="60831" y="591183"/>
                </a:lnTo>
                <a:lnTo>
                  <a:pt x="45036" y="628346"/>
                </a:lnTo>
                <a:lnTo>
                  <a:pt x="31513" y="666201"/>
                </a:lnTo>
                <a:lnTo>
                  <a:pt x="20321" y="704706"/>
                </a:lnTo>
                <a:lnTo>
                  <a:pt x="11516" y="743820"/>
                </a:lnTo>
                <a:lnTo>
                  <a:pt x="5156" y="783502"/>
                </a:lnTo>
                <a:lnTo>
                  <a:pt x="1298" y="823708"/>
                </a:lnTo>
                <a:lnTo>
                  <a:pt x="0" y="864400"/>
                </a:lnTo>
                <a:lnTo>
                  <a:pt x="1298" y="905090"/>
                </a:lnTo>
                <a:lnTo>
                  <a:pt x="5156" y="945296"/>
                </a:lnTo>
                <a:lnTo>
                  <a:pt x="11516" y="984976"/>
                </a:lnTo>
                <a:lnTo>
                  <a:pt x="20321" y="1024089"/>
                </a:lnTo>
                <a:lnTo>
                  <a:pt x="31513" y="1062593"/>
                </a:lnTo>
                <a:lnTo>
                  <a:pt x="45036" y="1100447"/>
                </a:lnTo>
                <a:lnTo>
                  <a:pt x="60831" y="1137610"/>
                </a:lnTo>
                <a:lnTo>
                  <a:pt x="78842" y="1174039"/>
                </a:lnTo>
                <a:lnTo>
                  <a:pt x="99010" y="1209694"/>
                </a:lnTo>
                <a:lnTo>
                  <a:pt x="121280" y="1244532"/>
                </a:lnTo>
                <a:lnTo>
                  <a:pt x="145594" y="1278512"/>
                </a:lnTo>
                <a:lnTo>
                  <a:pt x="171893" y="1311594"/>
                </a:lnTo>
                <a:lnTo>
                  <a:pt x="200122" y="1343734"/>
                </a:lnTo>
                <a:lnTo>
                  <a:pt x="230222" y="1374892"/>
                </a:lnTo>
                <a:lnTo>
                  <a:pt x="262137" y="1405027"/>
                </a:lnTo>
                <a:lnTo>
                  <a:pt x="295809" y="1434096"/>
                </a:lnTo>
                <a:lnTo>
                  <a:pt x="331181" y="1462058"/>
                </a:lnTo>
                <a:lnTo>
                  <a:pt x="368195" y="1488872"/>
                </a:lnTo>
                <a:lnTo>
                  <a:pt x="406794" y="1514496"/>
                </a:lnTo>
                <a:lnTo>
                  <a:pt x="446922" y="1538888"/>
                </a:lnTo>
                <a:lnTo>
                  <a:pt x="488520" y="1562008"/>
                </a:lnTo>
                <a:lnTo>
                  <a:pt x="531531" y="1583814"/>
                </a:lnTo>
                <a:lnTo>
                  <a:pt x="575898" y="1604263"/>
                </a:lnTo>
                <a:lnTo>
                  <a:pt x="621564" y="1623315"/>
                </a:lnTo>
                <a:lnTo>
                  <a:pt x="668471" y="1640928"/>
                </a:lnTo>
                <a:lnTo>
                  <a:pt x="716563" y="1657061"/>
                </a:lnTo>
                <a:lnTo>
                  <a:pt x="765781" y="1671672"/>
                </a:lnTo>
                <a:lnTo>
                  <a:pt x="816069" y="1684719"/>
                </a:lnTo>
                <a:lnTo>
                  <a:pt x="867368" y="1696162"/>
                </a:lnTo>
                <a:lnTo>
                  <a:pt x="919623" y="1705958"/>
                </a:lnTo>
                <a:lnTo>
                  <a:pt x="972776" y="1714065"/>
                </a:lnTo>
                <a:lnTo>
                  <a:pt x="1026768" y="1720444"/>
                </a:lnTo>
                <a:lnTo>
                  <a:pt x="1081544" y="1725051"/>
                </a:lnTo>
                <a:lnTo>
                  <a:pt x="1137046" y="1727846"/>
                </a:lnTo>
                <a:lnTo>
                  <a:pt x="1193215" y="1728787"/>
                </a:lnTo>
                <a:lnTo>
                  <a:pt x="6223596" y="1728787"/>
                </a:lnTo>
                <a:lnTo>
                  <a:pt x="6279766" y="1727846"/>
                </a:lnTo>
                <a:lnTo>
                  <a:pt x="6335267" y="1725051"/>
                </a:lnTo>
                <a:lnTo>
                  <a:pt x="6390043" y="1720444"/>
                </a:lnTo>
                <a:lnTo>
                  <a:pt x="6444036" y="1714065"/>
                </a:lnTo>
                <a:lnTo>
                  <a:pt x="6497188" y="1705958"/>
                </a:lnTo>
                <a:lnTo>
                  <a:pt x="6549442" y="1696162"/>
                </a:lnTo>
                <a:lnTo>
                  <a:pt x="6600742" y="1684719"/>
                </a:lnTo>
                <a:lnTo>
                  <a:pt x="6651029" y="1671672"/>
                </a:lnTo>
                <a:lnTo>
                  <a:pt x="6700247" y="1657061"/>
                </a:lnTo>
                <a:lnTo>
                  <a:pt x="6748338" y="1640928"/>
                </a:lnTo>
                <a:lnTo>
                  <a:pt x="6795245" y="1623315"/>
                </a:lnTo>
                <a:lnTo>
                  <a:pt x="6840910" y="1604263"/>
                </a:lnTo>
                <a:lnTo>
                  <a:pt x="6885277" y="1583814"/>
                </a:lnTo>
                <a:lnTo>
                  <a:pt x="6928288" y="1562008"/>
                </a:lnTo>
                <a:lnTo>
                  <a:pt x="6969885" y="1538888"/>
                </a:lnTo>
                <a:lnTo>
                  <a:pt x="7010012" y="1514496"/>
                </a:lnTo>
                <a:lnTo>
                  <a:pt x="7048611" y="1488872"/>
                </a:lnTo>
                <a:lnTo>
                  <a:pt x="7085624" y="1462058"/>
                </a:lnTo>
                <a:lnTo>
                  <a:pt x="7120996" y="1434096"/>
                </a:lnTo>
                <a:lnTo>
                  <a:pt x="7154667" y="1405027"/>
                </a:lnTo>
                <a:lnTo>
                  <a:pt x="7186581" y="1374892"/>
                </a:lnTo>
                <a:lnTo>
                  <a:pt x="7216681" y="1343734"/>
                </a:lnTo>
                <a:lnTo>
                  <a:pt x="7244909" y="1311594"/>
                </a:lnTo>
                <a:lnTo>
                  <a:pt x="7271208" y="1278512"/>
                </a:lnTo>
                <a:lnTo>
                  <a:pt x="7295521" y="1244532"/>
                </a:lnTo>
                <a:lnTo>
                  <a:pt x="7317791" y="1209694"/>
                </a:lnTo>
                <a:lnTo>
                  <a:pt x="7337959" y="1174039"/>
                </a:lnTo>
                <a:lnTo>
                  <a:pt x="7355969" y="1137610"/>
                </a:lnTo>
                <a:lnTo>
                  <a:pt x="7371764" y="1100447"/>
                </a:lnTo>
                <a:lnTo>
                  <a:pt x="7385286" y="1062593"/>
                </a:lnTo>
                <a:lnTo>
                  <a:pt x="7396478" y="1024089"/>
                </a:lnTo>
                <a:lnTo>
                  <a:pt x="7405283" y="984976"/>
                </a:lnTo>
                <a:lnTo>
                  <a:pt x="7411643" y="945296"/>
                </a:lnTo>
                <a:lnTo>
                  <a:pt x="7415501" y="905090"/>
                </a:lnTo>
                <a:lnTo>
                  <a:pt x="7416800" y="864400"/>
                </a:lnTo>
                <a:lnTo>
                  <a:pt x="7415501" y="823708"/>
                </a:lnTo>
                <a:lnTo>
                  <a:pt x="7411643" y="783502"/>
                </a:lnTo>
                <a:lnTo>
                  <a:pt x="7405283" y="743820"/>
                </a:lnTo>
                <a:lnTo>
                  <a:pt x="7396478" y="704706"/>
                </a:lnTo>
                <a:lnTo>
                  <a:pt x="7385286" y="666201"/>
                </a:lnTo>
                <a:lnTo>
                  <a:pt x="7371764" y="628346"/>
                </a:lnTo>
                <a:lnTo>
                  <a:pt x="7355969" y="591183"/>
                </a:lnTo>
                <a:lnTo>
                  <a:pt x="7337959" y="554753"/>
                </a:lnTo>
                <a:lnTo>
                  <a:pt x="7317791" y="519098"/>
                </a:lnTo>
                <a:lnTo>
                  <a:pt x="7295521" y="484259"/>
                </a:lnTo>
                <a:lnTo>
                  <a:pt x="7271208" y="450278"/>
                </a:lnTo>
                <a:lnTo>
                  <a:pt x="7244909" y="417196"/>
                </a:lnTo>
                <a:lnTo>
                  <a:pt x="7216681" y="385056"/>
                </a:lnTo>
                <a:lnTo>
                  <a:pt x="7186581" y="353897"/>
                </a:lnTo>
                <a:lnTo>
                  <a:pt x="7154667" y="323762"/>
                </a:lnTo>
                <a:lnTo>
                  <a:pt x="7120996" y="294693"/>
                </a:lnTo>
                <a:lnTo>
                  <a:pt x="7085624" y="266730"/>
                </a:lnTo>
                <a:lnTo>
                  <a:pt x="7048611" y="239916"/>
                </a:lnTo>
                <a:lnTo>
                  <a:pt x="7010012" y="214292"/>
                </a:lnTo>
                <a:lnTo>
                  <a:pt x="6969885" y="189899"/>
                </a:lnTo>
                <a:lnTo>
                  <a:pt x="6928288" y="166779"/>
                </a:lnTo>
                <a:lnTo>
                  <a:pt x="6885277" y="144974"/>
                </a:lnTo>
                <a:lnTo>
                  <a:pt x="6840910" y="124524"/>
                </a:lnTo>
                <a:lnTo>
                  <a:pt x="6795245" y="105472"/>
                </a:lnTo>
                <a:lnTo>
                  <a:pt x="6748338" y="87858"/>
                </a:lnTo>
                <a:lnTo>
                  <a:pt x="6700247" y="71726"/>
                </a:lnTo>
                <a:lnTo>
                  <a:pt x="6651029" y="57115"/>
                </a:lnTo>
                <a:lnTo>
                  <a:pt x="6600742" y="44067"/>
                </a:lnTo>
                <a:lnTo>
                  <a:pt x="6549442" y="32625"/>
                </a:lnTo>
                <a:lnTo>
                  <a:pt x="6497188" y="22829"/>
                </a:lnTo>
                <a:lnTo>
                  <a:pt x="6444036" y="14721"/>
                </a:lnTo>
                <a:lnTo>
                  <a:pt x="6390043" y="8343"/>
                </a:lnTo>
                <a:lnTo>
                  <a:pt x="6335267" y="3735"/>
                </a:lnTo>
                <a:lnTo>
                  <a:pt x="6279766" y="940"/>
                </a:lnTo>
                <a:lnTo>
                  <a:pt x="6223596" y="0"/>
                </a:lnTo>
                <a:close/>
              </a:path>
            </a:pathLst>
          </a:custGeom>
          <a:solidFill>
            <a:srgbClr val="F2F2F2"/>
          </a:solidFill>
        </p:spPr>
        <p:txBody>
          <a:bodyPr wrap="square" lIns="0" tIns="0" rIns="0" bIns="0" rtlCol="0"/>
          <a:lstStyle/>
          <a:p>
            <a:endParaRPr/>
          </a:p>
        </p:txBody>
      </p:sp>
      <p:sp>
        <p:nvSpPr>
          <p:cNvPr id="3" name="object 3"/>
          <p:cNvSpPr/>
          <p:nvPr/>
        </p:nvSpPr>
        <p:spPr>
          <a:xfrm>
            <a:off x="1052508" y="4940571"/>
            <a:ext cx="7416800" cy="1729105"/>
          </a:xfrm>
          <a:custGeom>
            <a:avLst/>
            <a:gdLst/>
            <a:ahLst/>
            <a:cxnLst/>
            <a:rect l="l" t="t" r="r" b="b"/>
            <a:pathLst>
              <a:path w="7416800" h="1729104">
                <a:moveTo>
                  <a:pt x="1193215" y="0"/>
                </a:moveTo>
                <a:lnTo>
                  <a:pt x="6223596" y="0"/>
                </a:lnTo>
                <a:lnTo>
                  <a:pt x="6279766" y="940"/>
                </a:lnTo>
                <a:lnTo>
                  <a:pt x="6335267" y="3735"/>
                </a:lnTo>
                <a:lnTo>
                  <a:pt x="6390043" y="8343"/>
                </a:lnTo>
                <a:lnTo>
                  <a:pt x="6444036" y="14721"/>
                </a:lnTo>
                <a:lnTo>
                  <a:pt x="6497188" y="22829"/>
                </a:lnTo>
                <a:lnTo>
                  <a:pt x="6549442" y="32625"/>
                </a:lnTo>
                <a:lnTo>
                  <a:pt x="6600742" y="44067"/>
                </a:lnTo>
                <a:lnTo>
                  <a:pt x="6651029" y="57115"/>
                </a:lnTo>
                <a:lnTo>
                  <a:pt x="6700247" y="71726"/>
                </a:lnTo>
                <a:lnTo>
                  <a:pt x="6748338" y="87858"/>
                </a:lnTo>
                <a:lnTo>
                  <a:pt x="6795245" y="105472"/>
                </a:lnTo>
                <a:lnTo>
                  <a:pt x="6840910" y="124524"/>
                </a:lnTo>
                <a:lnTo>
                  <a:pt x="6885277" y="144974"/>
                </a:lnTo>
                <a:lnTo>
                  <a:pt x="6928288" y="166779"/>
                </a:lnTo>
                <a:lnTo>
                  <a:pt x="6969885" y="189899"/>
                </a:lnTo>
                <a:lnTo>
                  <a:pt x="7010012" y="214292"/>
                </a:lnTo>
                <a:lnTo>
                  <a:pt x="7048611" y="239916"/>
                </a:lnTo>
                <a:lnTo>
                  <a:pt x="7085624" y="266730"/>
                </a:lnTo>
                <a:lnTo>
                  <a:pt x="7120996" y="294693"/>
                </a:lnTo>
                <a:lnTo>
                  <a:pt x="7154667" y="323762"/>
                </a:lnTo>
                <a:lnTo>
                  <a:pt x="7186581" y="353897"/>
                </a:lnTo>
                <a:lnTo>
                  <a:pt x="7216681" y="385056"/>
                </a:lnTo>
                <a:lnTo>
                  <a:pt x="7244909" y="417196"/>
                </a:lnTo>
                <a:lnTo>
                  <a:pt x="7271208" y="450278"/>
                </a:lnTo>
                <a:lnTo>
                  <a:pt x="7295521" y="484259"/>
                </a:lnTo>
                <a:lnTo>
                  <a:pt x="7317791" y="519098"/>
                </a:lnTo>
                <a:lnTo>
                  <a:pt x="7337959" y="554753"/>
                </a:lnTo>
                <a:lnTo>
                  <a:pt x="7355969" y="591183"/>
                </a:lnTo>
                <a:lnTo>
                  <a:pt x="7371764" y="628346"/>
                </a:lnTo>
                <a:lnTo>
                  <a:pt x="7385286" y="666201"/>
                </a:lnTo>
                <a:lnTo>
                  <a:pt x="7396478" y="704706"/>
                </a:lnTo>
                <a:lnTo>
                  <a:pt x="7405283" y="743820"/>
                </a:lnTo>
                <a:lnTo>
                  <a:pt x="7411643" y="783502"/>
                </a:lnTo>
                <a:lnTo>
                  <a:pt x="7415501" y="823708"/>
                </a:lnTo>
                <a:lnTo>
                  <a:pt x="7416800" y="864400"/>
                </a:lnTo>
                <a:lnTo>
                  <a:pt x="7415501" y="905090"/>
                </a:lnTo>
                <a:lnTo>
                  <a:pt x="7411643" y="945296"/>
                </a:lnTo>
                <a:lnTo>
                  <a:pt x="7405283" y="984976"/>
                </a:lnTo>
                <a:lnTo>
                  <a:pt x="7396478" y="1024089"/>
                </a:lnTo>
                <a:lnTo>
                  <a:pt x="7385286" y="1062593"/>
                </a:lnTo>
                <a:lnTo>
                  <a:pt x="7371764" y="1100447"/>
                </a:lnTo>
                <a:lnTo>
                  <a:pt x="7355969" y="1137610"/>
                </a:lnTo>
                <a:lnTo>
                  <a:pt x="7337959" y="1174039"/>
                </a:lnTo>
                <a:lnTo>
                  <a:pt x="7317791" y="1209694"/>
                </a:lnTo>
                <a:lnTo>
                  <a:pt x="7295521" y="1244532"/>
                </a:lnTo>
                <a:lnTo>
                  <a:pt x="7271208" y="1278512"/>
                </a:lnTo>
                <a:lnTo>
                  <a:pt x="7244909" y="1311594"/>
                </a:lnTo>
                <a:lnTo>
                  <a:pt x="7216681" y="1343734"/>
                </a:lnTo>
                <a:lnTo>
                  <a:pt x="7186581" y="1374892"/>
                </a:lnTo>
                <a:lnTo>
                  <a:pt x="7154667" y="1405027"/>
                </a:lnTo>
                <a:lnTo>
                  <a:pt x="7120996" y="1434096"/>
                </a:lnTo>
                <a:lnTo>
                  <a:pt x="7085624" y="1462058"/>
                </a:lnTo>
                <a:lnTo>
                  <a:pt x="7048611" y="1488872"/>
                </a:lnTo>
                <a:lnTo>
                  <a:pt x="7010012" y="1514496"/>
                </a:lnTo>
                <a:lnTo>
                  <a:pt x="6969885" y="1538888"/>
                </a:lnTo>
                <a:lnTo>
                  <a:pt x="6928288" y="1562008"/>
                </a:lnTo>
                <a:lnTo>
                  <a:pt x="6885277" y="1583814"/>
                </a:lnTo>
                <a:lnTo>
                  <a:pt x="6840910" y="1604263"/>
                </a:lnTo>
                <a:lnTo>
                  <a:pt x="6795245" y="1623315"/>
                </a:lnTo>
                <a:lnTo>
                  <a:pt x="6748338" y="1640928"/>
                </a:lnTo>
                <a:lnTo>
                  <a:pt x="6700247" y="1657061"/>
                </a:lnTo>
                <a:lnTo>
                  <a:pt x="6651029" y="1671672"/>
                </a:lnTo>
                <a:lnTo>
                  <a:pt x="6600742" y="1684719"/>
                </a:lnTo>
                <a:lnTo>
                  <a:pt x="6549442" y="1696162"/>
                </a:lnTo>
                <a:lnTo>
                  <a:pt x="6497188" y="1705958"/>
                </a:lnTo>
                <a:lnTo>
                  <a:pt x="6444036" y="1714065"/>
                </a:lnTo>
                <a:lnTo>
                  <a:pt x="6390043" y="1720444"/>
                </a:lnTo>
                <a:lnTo>
                  <a:pt x="6335267" y="1725051"/>
                </a:lnTo>
                <a:lnTo>
                  <a:pt x="6279766" y="1727846"/>
                </a:lnTo>
                <a:lnTo>
                  <a:pt x="6223596" y="1728787"/>
                </a:lnTo>
                <a:lnTo>
                  <a:pt x="1193215" y="1728787"/>
                </a:lnTo>
                <a:lnTo>
                  <a:pt x="1137046" y="1727846"/>
                </a:lnTo>
                <a:lnTo>
                  <a:pt x="1081544" y="1725051"/>
                </a:lnTo>
                <a:lnTo>
                  <a:pt x="1026768" y="1720444"/>
                </a:lnTo>
                <a:lnTo>
                  <a:pt x="972776" y="1714065"/>
                </a:lnTo>
                <a:lnTo>
                  <a:pt x="919623" y="1705958"/>
                </a:lnTo>
                <a:lnTo>
                  <a:pt x="867368" y="1696162"/>
                </a:lnTo>
                <a:lnTo>
                  <a:pt x="816069" y="1684719"/>
                </a:lnTo>
                <a:lnTo>
                  <a:pt x="765781" y="1671672"/>
                </a:lnTo>
                <a:lnTo>
                  <a:pt x="716563" y="1657061"/>
                </a:lnTo>
                <a:lnTo>
                  <a:pt x="668471" y="1640928"/>
                </a:lnTo>
                <a:lnTo>
                  <a:pt x="621564" y="1623315"/>
                </a:lnTo>
                <a:lnTo>
                  <a:pt x="575898" y="1604263"/>
                </a:lnTo>
                <a:lnTo>
                  <a:pt x="531531" y="1583814"/>
                </a:lnTo>
                <a:lnTo>
                  <a:pt x="488520" y="1562008"/>
                </a:lnTo>
                <a:lnTo>
                  <a:pt x="446922" y="1538888"/>
                </a:lnTo>
                <a:lnTo>
                  <a:pt x="406794" y="1514496"/>
                </a:lnTo>
                <a:lnTo>
                  <a:pt x="368195" y="1488872"/>
                </a:lnTo>
                <a:lnTo>
                  <a:pt x="331181" y="1462058"/>
                </a:lnTo>
                <a:lnTo>
                  <a:pt x="295809" y="1434096"/>
                </a:lnTo>
                <a:lnTo>
                  <a:pt x="262137" y="1405027"/>
                </a:lnTo>
                <a:lnTo>
                  <a:pt x="230222" y="1374892"/>
                </a:lnTo>
                <a:lnTo>
                  <a:pt x="200122" y="1343734"/>
                </a:lnTo>
                <a:lnTo>
                  <a:pt x="171893" y="1311594"/>
                </a:lnTo>
                <a:lnTo>
                  <a:pt x="145594" y="1278512"/>
                </a:lnTo>
                <a:lnTo>
                  <a:pt x="121280" y="1244532"/>
                </a:lnTo>
                <a:lnTo>
                  <a:pt x="99010" y="1209694"/>
                </a:lnTo>
                <a:lnTo>
                  <a:pt x="78842" y="1174039"/>
                </a:lnTo>
                <a:lnTo>
                  <a:pt x="60831" y="1137610"/>
                </a:lnTo>
                <a:lnTo>
                  <a:pt x="45036" y="1100447"/>
                </a:lnTo>
                <a:lnTo>
                  <a:pt x="31513" y="1062593"/>
                </a:lnTo>
                <a:lnTo>
                  <a:pt x="20321" y="1024089"/>
                </a:lnTo>
                <a:lnTo>
                  <a:pt x="11516" y="984976"/>
                </a:lnTo>
                <a:lnTo>
                  <a:pt x="5156" y="945296"/>
                </a:lnTo>
                <a:lnTo>
                  <a:pt x="1298" y="905090"/>
                </a:lnTo>
                <a:lnTo>
                  <a:pt x="0" y="864400"/>
                </a:lnTo>
                <a:lnTo>
                  <a:pt x="1298" y="823708"/>
                </a:lnTo>
                <a:lnTo>
                  <a:pt x="5156" y="783502"/>
                </a:lnTo>
                <a:lnTo>
                  <a:pt x="11516" y="743820"/>
                </a:lnTo>
                <a:lnTo>
                  <a:pt x="20321" y="704706"/>
                </a:lnTo>
                <a:lnTo>
                  <a:pt x="31513" y="666201"/>
                </a:lnTo>
                <a:lnTo>
                  <a:pt x="45036" y="628346"/>
                </a:lnTo>
                <a:lnTo>
                  <a:pt x="60831" y="591183"/>
                </a:lnTo>
                <a:lnTo>
                  <a:pt x="78842" y="554753"/>
                </a:lnTo>
                <a:lnTo>
                  <a:pt x="99010" y="519098"/>
                </a:lnTo>
                <a:lnTo>
                  <a:pt x="121280" y="484259"/>
                </a:lnTo>
                <a:lnTo>
                  <a:pt x="145594" y="450278"/>
                </a:lnTo>
                <a:lnTo>
                  <a:pt x="171893" y="417196"/>
                </a:lnTo>
                <a:lnTo>
                  <a:pt x="200122" y="385056"/>
                </a:lnTo>
                <a:lnTo>
                  <a:pt x="230222" y="353897"/>
                </a:lnTo>
                <a:lnTo>
                  <a:pt x="262137" y="323762"/>
                </a:lnTo>
                <a:lnTo>
                  <a:pt x="295809" y="294693"/>
                </a:lnTo>
                <a:lnTo>
                  <a:pt x="331181" y="266730"/>
                </a:lnTo>
                <a:lnTo>
                  <a:pt x="368195" y="239916"/>
                </a:lnTo>
                <a:lnTo>
                  <a:pt x="406794" y="214292"/>
                </a:lnTo>
                <a:lnTo>
                  <a:pt x="446922" y="189899"/>
                </a:lnTo>
                <a:lnTo>
                  <a:pt x="488520" y="166779"/>
                </a:lnTo>
                <a:lnTo>
                  <a:pt x="531531" y="144974"/>
                </a:lnTo>
                <a:lnTo>
                  <a:pt x="575898" y="124524"/>
                </a:lnTo>
                <a:lnTo>
                  <a:pt x="621564" y="105472"/>
                </a:lnTo>
                <a:lnTo>
                  <a:pt x="668471" y="87858"/>
                </a:lnTo>
                <a:lnTo>
                  <a:pt x="716563" y="71726"/>
                </a:lnTo>
                <a:lnTo>
                  <a:pt x="765781" y="57115"/>
                </a:lnTo>
                <a:lnTo>
                  <a:pt x="816069" y="44067"/>
                </a:lnTo>
                <a:lnTo>
                  <a:pt x="867368" y="32625"/>
                </a:lnTo>
                <a:lnTo>
                  <a:pt x="919623" y="22829"/>
                </a:lnTo>
                <a:lnTo>
                  <a:pt x="972776" y="14721"/>
                </a:lnTo>
                <a:lnTo>
                  <a:pt x="1026768" y="8343"/>
                </a:lnTo>
                <a:lnTo>
                  <a:pt x="1081544" y="3735"/>
                </a:lnTo>
                <a:lnTo>
                  <a:pt x="1137046" y="940"/>
                </a:lnTo>
                <a:lnTo>
                  <a:pt x="1193215" y="0"/>
                </a:lnTo>
                <a:close/>
              </a:path>
            </a:pathLst>
          </a:custGeom>
          <a:ln w="9525">
            <a:solidFill>
              <a:srgbClr val="000000"/>
            </a:solidFill>
          </a:ln>
        </p:spPr>
        <p:txBody>
          <a:bodyPr wrap="square" lIns="0" tIns="0" rIns="0" bIns="0" rtlCol="0"/>
          <a:lstStyle/>
          <a:p>
            <a:endParaRPr/>
          </a:p>
        </p:txBody>
      </p:sp>
      <p:sp>
        <p:nvSpPr>
          <p:cNvPr id="4" name="object 4"/>
          <p:cNvSpPr txBox="1"/>
          <p:nvPr/>
        </p:nvSpPr>
        <p:spPr>
          <a:xfrm>
            <a:off x="1395793" y="5609893"/>
            <a:ext cx="6731000" cy="378460"/>
          </a:xfrm>
          <a:prstGeom prst="rect">
            <a:avLst/>
          </a:prstGeom>
        </p:spPr>
        <p:txBody>
          <a:bodyPr vert="horz" wrap="square" lIns="0" tIns="0" rIns="0" bIns="0" rtlCol="0">
            <a:spAutoFit/>
          </a:bodyPr>
          <a:lstStyle/>
          <a:p>
            <a:pPr marL="12700">
              <a:lnSpc>
                <a:spcPct val="100000"/>
              </a:lnSpc>
            </a:pPr>
            <a:r>
              <a:rPr sz="2400" b="1" spc="-5" dirty="0">
                <a:highlight>
                  <a:srgbClr val="FFFF00"/>
                </a:highlight>
                <a:latin typeface="標楷體"/>
                <a:cs typeface="標楷體"/>
              </a:rPr>
              <a:t>主席徵詢出席委員是否有應辭職或不宜評選之情形</a:t>
            </a:r>
            <a:endParaRPr sz="2400" dirty="0">
              <a:highlight>
                <a:srgbClr val="FFFF00"/>
              </a:highlight>
              <a:latin typeface="標楷體"/>
              <a:cs typeface="標楷體"/>
            </a:endParaRPr>
          </a:p>
        </p:txBody>
      </p:sp>
      <p:sp>
        <p:nvSpPr>
          <p:cNvPr id="7" name="object 7"/>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4</a:t>
            </a:fld>
            <a:endParaRPr sz="1200">
              <a:latin typeface="Times New Roman"/>
              <a:cs typeface="Times New Roman"/>
            </a:endParaRPr>
          </a:p>
        </p:txBody>
      </p:sp>
      <p:sp>
        <p:nvSpPr>
          <p:cNvPr id="5" name="object 5"/>
          <p:cNvSpPr txBox="1">
            <a:spLocks noGrp="1"/>
          </p:cNvSpPr>
          <p:nvPr>
            <p:ph type="title"/>
          </p:nvPr>
        </p:nvSpPr>
        <p:spPr>
          <a:prstGeom prst="rect">
            <a:avLst/>
          </a:prstGeom>
        </p:spPr>
        <p:txBody>
          <a:bodyPr vert="horz" wrap="square" lIns="0" tIns="0" rIns="0" bIns="0" rtlCol="0">
            <a:spAutoFit/>
          </a:bodyPr>
          <a:lstStyle/>
          <a:p>
            <a:pPr marL="821690" marR="5080" indent="-809625">
              <a:lnSpc>
                <a:spcPct val="100000"/>
              </a:lnSpc>
            </a:pPr>
            <a:r>
              <a:rPr b="0" dirty="0">
                <a:solidFill>
                  <a:schemeClr val="tx1"/>
                </a:solidFill>
              </a:rPr>
              <a:t>第</a:t>
            </a:r>
            <a:r>
              <a:rPr b="0" spc="-10" dirty="0">
                <a:solidFill>
                  <a:schemeClr val="tx1"/>
                </a:solidFill>
              </a:rPr>
              <a:t>2</a:t>
            </a:r>
            <a:r>
              <a:rPr b="0" dirty="0">
                <a:solidFill>
                  <a:schemeClr val="tx1"/>
                </a:solidFill>
              </a:rPr>
              <a:t>點上述</a:t>
            </a:r>
            <a:r>
              <a:rPr b="0" spc="-15" dirty="0">
                <a:solidFill>
                  <a:schemeClr val="tx1"/>
                </a:solidFill>
              </a:rPr>
              <a:t>「</a:t>
            </a:r>
            <a:r>
              <a:rPr b="0" dirty="0">
                <a:solidFill>
                  <a:schemeClr val="tx1"/>
                </a:solidFill>
              </a:rPr>
              <a:t>委任關</a:t>
            </a:r>
            <a:r>
              <a:rPr b="0" spc="-15" dirty="0">
                <a:solidFill>
                  <a:schemeClr val="tx1"/>
                </a:solidFill>
              </a:rPr>
              <a:t>係</a:t>
            </a:r>
            <a:r>
              <a:rPr b="0" dirty="0">
                <a:solidFill>
                  <a:schemeClr val="tx1"/>
                </a:solidFill>
              </a:rPr>
              <a:t>」</a:t>
            </a:r>
            <a:r>
              <a:rPr b="0" spc="-15" dirty="0">
                <a:solidFill>
                  <a:schemeClr val="tx1"/>
                </a:solidFill>
              </a:rPr>
              <a:t>，</a:t>
            </a:r>
            <a:r>
              <a:rPr b="0" dirty="0">
                <a:solidFill>
                  <a:schemeClr val="tx1"/>
                </a:solidFill>
              </a:rPr>
              <a:t>例如</a:t>
            </a:r>
            <a:r>
              <a:rPr b="0" spc="-10" dirty="0">
                <a:solidFill>
                  <a:schemeClr val="tx1"/>
                </a:solidFill>
              </a:rPr>
              <a:t>:</a:t>
            </a:r>
            <a:r>
              <a:rPr b="0" dirty="0">
                <a:solidFill>
                  <a:schemeClr val="tx1"/>
                </a:solidFill>
              </a:rPr>
              <a:t>「</a:t>
            </a:r>
            <a:r>
              <a:rPr b="0" dirty="0" err="1">
                <a:solidFill>
                  <a:schemeClr val="tx1"/>
                </a:solidFill>
              </a:rPr>
              <a:t>評</a:t>
            </a:r>
            <a:r>
              <a:rPr b="0" spc="-15" dirty="0" err="1">
                <a:solidFill>
                  <a:schemeClr val="tx1"/>
                </a:solidFill>
              </a:rPr>
              <a:t>選</a:t>
            </a:r>
            <a:r>
              <a:rPr b="0" dirty="0" err="1">
                <a:solidFill>
                  <a:schemeClr val="tx1"/>
                </a:solidFill>
              </a:rPr>
              <a:t>委員為</a:t>
            </a:r>
            <a:r>
              <a:rPr b="0" spc="-15" dirty="0" err="1">
                <a:solidFill>
                  <a:schemeClr val="tx1"/>
                </a:solidFill>
              </a:rPr>
              <a:t>參</a:t>
            </a:r>
            <a:r>
              <a:rPr b="0" dirty="0" err="1">
                <a:solidFill>
                  <a:schemeClr val="tx1"/>
                </a:solidFill>
              </a:rPr>
              <a:t>與</a:t>
            </a:r>
            <a:r>
              <a:rPr b="0" spc="-15" dirty="0" err="1">
                <a:solidFill>
                  <a:schemeClr val="tx1"/>
                </a:solidFill>
              </a:rPr>
              <a:t>投</a:t>
            </a:r>
            <a:r>
              <a:rPr b="0" dirty="0" err="1">
                <a:solidFill>
                  <a:schemeClr val="tx1"/>
                </a:solidFill>
              </a:rPr>
              <a:t>標之社</a:t>
            </a:r>
            <a:r>
              <a:rPr b="0" spc="-15" dirty="0" err="1">
                <a:solidFill>
                  <a:schemeClr val="tx1"/>
                </a:solidFill>
              </a:rPr>
              <a:t>團</a:t>
            </a:r>
            <a:r>
              <a:rPr b="0" dirty="0" err="1">
                <a:solidFill>
                  <a:schemeClr val="tx1"/>
                </a:solidFill>
              </a:rPr>
              <a:t>法人理事或</a:t>
            </a:r>
            <a:r>
              <a:rPr b="0" spc="-15" dirty="0" err="1">
                <a:solidFill>
                  <a:schemeClr val="tx1"/>
                </a:solidFill>
              </a:rPr>
              <a:t>監</a:t>
            </a:r>
            <a:r>
              <a:rPr b="0" dirty="0" err="1">
                <a:solidFill>
                  <a:schemeClr val="tx1"/>
                </a:solidFill>
              </a:rPr>
              <a:t>事</a:t>
            </a:r>
            <a:r>
              <a:rPr b="0" spc="-15" dirty="0" err="1">
                <a:solidFill>
                  <a:schemeClr val="tx1"/>
                </a:solidFill>
              </a:rPr>
              <a:t>」</a:t>
            </a:r>
            <a:r>
              <a:rPr b="0" dirty="0" err="1">
                <a:solidFill>
                  <a:schemeClr val="tx1"/>
                </a:solidFill>
              </a:rPr>
              <a:t>或「評</a:t>
            </a:r>
            <a:r>
              <a:rPr b="0" spc="-15" dirty="0" err="1">
                <a:solidFill>
                  <a:schemeClr val="tx1"/>
                </a:solidFill>
              </a:rPr>
              <a:t>選</a:t>
            </a:r>
            <a:r>
              <a:rPr b="0" dirty="0" err="1">
                <a:solidFill>
                  <a:schemeClr val="tx1"/>
                </a:solidFill>
              </a:rPr>
              <a:t>委</a:t>
            </a:r>
            <a:r>
              <a:rPr b="0" spc="-15" dirty="0" err="1">
                <a:solidFill>
                  <a:schemeClr val="tx1"/>
                </a:solidFill>
              </a:rPr>
              <a:t>員</a:t>
            </a:r>
            <a:r>
              <a:rPr b="0" dirty="0" err="1">
                <a:solidFill>
                  <a:schemeClr val="tx1"/>
                </a:solidFill>
              </a:rPr>
              <a:t>為參與</a:t>
            </a:r>
            <a:r>
              <a:rPr b="0" spc="-15" dirty="0" err="1">
                <a:solidFill>
                  <a:schemeClr val="tx1"/>
                </a:solidFill>
              </a:rPr>
              <a:t>投</a:t>
            </a:r>
            <a:r>
              <a:rPr b="0" dirty="0" err="1">
                <a:solidFill>
                  <a:schemeClr val="tx1"/>
                </a:solidFill>
              </a:rPr>
              <a:t>標</a:t>
            </a:r>
            <a:r>
              <a:rPr b="0" spc="-15" dirty="0" err="1">
                <a:solidFill>
                  <a:schemeClr val="tx1"/>
                </a:solidFill>
              </a:rPr>
              <a:t>之</a:t>
            </a:r>
            <a:r>
              <a:rPr b="0" dirty="0" err="1">
                <a:solidFill>
                  <a:schemeClr val="tx1"/>
                </a:solidFill>
              </a:rPr>
              <a:t>大學聘</a:t>
            </a:r>
            <a:r>
              <a:rPr b="0" spc="-15" dirty="0" err="1">
                <a:solidFill>
                  <a:schemeClr val="tx1"/>
                </a:solidFill>
              </a:rPr>
              <a:t>任</a:t>
            </a:r>
            <a:r>
              <a:rPr b="0" dirty="0" err="1">
                <a:solidFill>
                  <a:schemeClr val="tx1"/>
                </a:solidFill>
              </a:rPr>
              <a:t>教</a:t>
            </a:r>
            <a:r>
              <a:rPr b="0" spc="-15" dirty="0" err="1">
                <a:solidFill>
                  <a:schemeClr val="tx1"/>
                </a:solidFill>
              </a:rPr>
              <a:t>師</a:t>
            </a:r>
            <a:r>
              <a:rPr b="0" dirty="0" err="1">
                <a:solidFill>
                  <a:schemeClr val="tx1"/>
                </a:solidFill>
              </a:rPr>
              <a:t>」等</a:t>
            </a:r>
            <a:endParaRPr b="0" dirty="0">
              <a:solidFill>
                <a:schemeClr val="tx1"/>
              </a:solidFill>
            </a:endParaRPr>
          </a:p>
        </p:txBody>
      </p:sp>
      <p:sp>
        <p:nvSpPr>
          <p:cNvPr id="6" name="object 6"/>
          <p:cNvSpPr txBox="1">
            <a:spLocks noGrp="1"/>
          </p:cNvSpPr>
          <p:nvPr>
            <p:ph type="body" idx="1"/>
          </p:nvPr>
        </p:nvSpPr>
        <p:spPr>
          <a:xfrm>
            <a:off x="978331" y="1362709"/>
            <a:ext cx="7647305" cy="3513782"/>
          </a:xfrm>
          <a:prstGeom prst="rect">
            <a:avLst/>
          </a:prstGeom>
        </p:spPr>
        <p:txBody>
          <a:bodyPr vert="horz" wrap="square" lIns="0" tIns="0" rIns="0" bIns="0" rtlCol="0">
            <a:spAutoFit/>
          </a:bodyPr>
          <a:lstStyle/>
          <a:p>
            <a:pPr marL="821690">
              <a:lnSpc>
                <a:spcPct val="100000"/>
              </a:lnSpc>
            </a:pPr>
            <a:r>
              <a:rPr b="0" dirty="0">
                <a:solidFill>
                  <a:schemeClr val="tx1"/>
                </a:solidFill>
              </a:rPr>
              <a:t>。</a:t>
            </a:r>
          </a:p>
          <a:p>
            <a:pPr marL="821690" marR="5080" indent="-809625">
              <a:lnSpc>
                <a:spcPct val="100000"/>
              </a:lnSpc>
              <a:spcBef>
                <a:spcPts val="480"/>
              </a:spcBef>
            </a:pPr>
            <a:r>
              <a:rPr b="0" dirty="0">
                <a:solidFill>
                  <a:schemeClr val="tx1"/>
                </a:solidFill>
              </a:rPr>
              <a:t>第</a:t>
            </a:r>
            <a:r>
              <a:rPr b="0" spc="-10" dirty="0">
                <a:solidFill>
                  <a:schemeClr val="tx1"/>
                </a:solidFill>
              </a:rPr>
              <a:t>3</a:t>
            </a:r>
            <a:r>
              <a:rPr b="0" dirty="0">
                <a:solidFill>
                  <a:schemeClr val="tx1"/>
                </a:solidFill>
              </a:rPr>
              <a:t>點依「</a:t>
            </a:r>
            <a:r>
              <a:rPr b="0" spc="-15" dirty="0">
                <a:solidFill>
                  <a:schemeClr val="tx1"/>
                </a:solidFill>
              </a:rPr>
              <a:t>最</a:t>
            </a:r>
            <a:r>
              <a:rPr b="0" dirty="0">
                <a:solidFill>
                  <a:schemeClr val="tx1"/>
                </a:solidFill>
              </a:rPr>
              <a:t>有利標</a:t>
            </a:r>
            <a:r>
              <a:rPr b="0" spc="-15" dirty="0">
                <a:solidFill>
                  <a:schemeClr val="tx1"/>
                </a:solidFill>
              </a:rPr>
              <a:t>錯</a:t>
            </a:r>
            <a:r>
              <a:rPr b="0" dirty="0">
                <a:solidFill>
                  <a:schemeClr val="tx1"/>
                </a:solidFill>
              </a:rPr>
              <a:t>誤</a:t>
            </a:r>
            <a:r>
              <a:rPr b="0" spc="-15" dirty="0">
                <a:solidFill>
                  <a:schemeClr val="tx1"/>
                </a:solidFill>
              </a:rPr>
              <a:t>行</a:t>
            </a:r>
            <a:r>
              <a:rPr b="0" dirty="0">
                <a:solidFill>
                  <a:schemeClr val="tx1"/>
                </a:solidFill>
              </a:rPr>
              <a:t>為態樣</a:t>
            </a:r>
            <a:r>
              <a:rPr b="0" spc="-15" dirty="0">
                <a:solidFill>
                  <a:schemeClr val="tx1"/>
                </a:solidFill>
              </a:rPr>
              <a:t>」</a:t>
            </a:r>
            <a:r>
              <a:rPr b="0" dirty="0">
                <a:solidFill>
                  <a:schemeClr val="tx1"/>
                </a:solidFill>
              </a:rPr>
              <a:t>第</a:t>
            </a:r>
            <a:r>
              <a:rPr b="0" spc="-10" dirty="0">
                <a:solidFill>
                  <a:schemeClr val="tx1"/>
                </a:solidFill>
              </a:rPr>
              <a:t>8</a:t>
            </a:r>
            <a:r>
              <a:rPr b="0" dirty="0">
                <a:solidFill>
                  <a:schemeClr val="tx1"/>
                </a:solidFill>
              </a:rPr>
              <a:t>款第</a:t>
            </a:r>
            <a:r>
              <a:rPr b="0" spc="-10" dirty="0">
                <a:solidFill>
                  <a:schemeClr val="tx1"/>
                </a:solidFill>
              </a:rPr>
              <a:t>7</a:t>
            </a:r>
            <a:r>
              <a:rPr b="0" dirty="0">
                <a:solidFill>
                  <a:schemeClr val="tx1"/>
                </a:solidFill>
              </a:rPr>
              <a:t>目，</a:t>
            </a:r>
            <a:r>
              <a:rPr b="0" spc="-15" dirty="0">
                <a:solidFill>
                  <a:schemeClr val="tx1"/>
                </a:solidFill>
              </a:rPr>
              <a:t>提</a:t>
            </a:r>
            <a:r>
              <a:rPr b="0" dirty="0">
                <a:solidFill>
                  <a:schemeClr val="tx1"/>
                </a:solidFill>
              </a:rPr>
              <a:t>醒各委</a:t>
            </a:r>
            <a:r>
              <a:rPr b="0" spc="-15" dirty="0">
                <a:solidFill>
                  <a:schemeClr val="tx1"/>
                </a:solidFill>
              </a:rPr>
              <a:t>員</a:t>
            </a:r>
            <a:r>
              <a:rPr b="0" dirty="0">
                <a:solidFill>
                  <a:schemeClr val="tx1"/>
                </a:solidFill>
              </a:rPr>
              <a:t>於</a:t>
            </a:r>
            <a:r>
              <a:rPr b="0" spc="-15" dirty="0">
                <a:solidFill>
                  <a:schemeClr val="tx1"/>
                </a:solidFill>
              </a:rPr>
              <a:t>價</a:t>
            </a:r>
            <a:r>
              <a:rPr b="0" dirty="0">
                <a:solidFill>
                  <a:schemeClr val="tx1"/>
                </a:solidFill>
              </a:rPr>
              <a:t>格評分時</a:t>
            </a:r>
            <a:r>
              <a:rPr b="0" spc="-15" dirty="0">
                <a:solidFill>
                  <a:schemeClr val="tx1"/>
                </a:solidFill>
              </a:rPr>
              <a:t>，</a:t>
            </a:r>
            <a:r>
              <a:rPr b="0" dirty="0">
                <a:solidFill>
                  <a:schemeClr val="tx1"/>
                </a:solidFill>
              </a:rPr>
              <a:t>請</a:t>
            </a:r>
            <a:r>
              <a:rPr b="0" spc="-15" dirty="0">
                <a:solidFill>
                  <a:schemeClr val="tx1"/>
                </a:solidFill>
              </a:rPr>
              <a:t>考</a:t>
            </a:r>
            <a:r>
              <a:rPr b="0" dirty="0">
                <a:solidFill>
                  <a:schemeClr val="tx1"/>
                </a:solidFill>
              </a:rPr>
              <a:t>量該價</a:t>
            </a:r>
            <a:r>
              <a:rPr b="0" spc="-15" dirty="0">
                <a:solidFill>
                  <a:schemeClr val="tx1"/>
                </a:solidFill>
              </a:rPr>
              <a:t>格</a:t>
            </a:r>
            <a:r>
              <a:rPr b="0" dirty="0">
                <a:solidFill>
                  <a:schemeClr val="tx1"/>
                </a:solidFill>
              </a:rPr>
              <a:t>相</a:t>
            </a:r>
            <a:r>
              <a:rPr b="0" spc="-15" dirty="0">
                <a:solidFill>
                  <a:schemeClr val="tx1"/>
                </a:solidFill>
              </a:rPr>
              <a:t>對</a:t>
            </a:r>
            <a:r>
              <a:rPr b="0" dirty="0">
                <a:solidFill>
                  <a:schemeClr val="tx1"/>
                </a:solidFill>
              </a:rPr>
              <a:t>於該廠</a:t>
            </a:r>
            <a:r>
              <a:rPr b="0" spc="-15" dirty="0">
                <a:solidFill>
                  <a:schemeClr val="tx1"/>
                </a:solidFill>
              </a:rPr>
              <a:t>商</a:t>
            </a:r>
            <a:r>
              <a:rPr b="0" dirty="0">
                <a:solidFill>
                  <a:schemeClr val="tx1"/>
                </a:solidFill>
              </a:rPr>
              <a:t>所</a:t>
            </a:r>
            <a:r>
              <a:rPr b="0" spc="-15" dirty="0">
                <a:solidFill>
                  <a:schemeClr val="tx1"/>
                </a:solidFill>
              </a:rPr>
              <a:t>提</a:t>
            </a:r>
            <a:r>
              <a:rPr b="0" dirty="0">
                <a:solidFill>
                  <a:schemeClr val="tx1"/>
                </a:solidFill>
              </a:rPr>
              <a:t>供之品</a:t>
            </a:r>
            <a:r>
              <a:rPr b="0" spc="-15" dirty="0">
                <a:solidFill>
                  <a:schemeClr val="tx1"/>
                </a:solidFill>
              </a:rPr>
              <a:t>質</a:t>
            </a:r>
            <a:r>
              <a:rPr b="0" dirty="0">
                <a:solidFill>
                  <a:schemeClr val="tx1"/>
                </a:solidFill>
              </a:rPr>
              <a:t>是</a:t>
            </a:r>
            <a:r>
              <a:rPr b="0" spc="-15" dirty="0">
                <a:solidFill>
                  <a:schemeClr val="tx1"/>
                </a:solidFill>
              </a:rPr>
              <a:t>否</a:t>
            </a:r>
            <a:r>
              <a:rPr b="0" dirty="0">
                <a:solidFill>
                  <a:schemeClr val="tx1"/>
                </a:solidFill>
              </a:rPr>
              <a:t>合理</a:t>
            </a:r>
          </a:p>
          <a:p>
            <a:pPr marL="821690">
              <a:lnSpc>
                <a:spcPct val="100000"/>
              </a:lnSpc>
            </a:pPr>
            <a:r>
              <a:rPr b="0" dirty="0">
                <a:solidFill>
                  <a:schemeClr val="tx1"/>
                </a:solidFill>
              </a:rPr>
              <a:t>，非僅</a:t>
            </a:r>
            <a:r>
              <a:rPr b="0" spc="-15" dirty="0">
                <a:solidFill>
                  <a:schemeClr val="tx1"/>
                </a:solidFill>
              </a:rPr>
              <a:t>以</a:t>
            </a:r>
            <a:r>
              <a:rPr b="0" dirty="0">
                <a:solidFill>
                  <a:schemeClr val="tx1"/>
                </a:solidFill>
              </a:rPr>
              <a:t>價</a:t>
            </a:r>
            <a:r>
              <a:rPr b="0" spc="-15" dirty="0">
                <a:solidFill>
                  <a:schemeClr val="tx1"/>
                </a:solidFill>
              </a:rPr>
              <a:t>格</a:t>
            </a:r>
            <a:r>
              <a:rPr b="0" dirty="0">
                <a:solidFill>
                  <a:schemeClr val="tx1"/>
                </a:solidFill>
              </a:rPr>
              <a:t>高低為</a:t>
            </a:r>
            <a:r>
              <a:rPr b="0" spc="-15" dirty="0">
                <a:solidFill>
                  <a:schemeClr val="tx1"/>
                </a:solidFill>
              </a:rPr>
              <a:t>計</a:t>
            </a:r>
            <a:r>
              <a:rPr b="0" dirty="0">
                <a:solidFill>
                  <a:schemeClr val="tx1"/>
                </a:solidFill>
              </a:rPr>
              <a:t>分</a:t>
            </a:r>
            <a:r>
              <a:rPr b="0" spc="-15" dirty="0">
                <a:solidFill>
                  <a:schemeClr val="tx1"/>
                </a:solidFill>
              </a:rPr>
              <a:t>基</a:t>
            </a:r>
            <a:r>
              <a:rPr b="0" dirty="0">
                <a:solidFill>
                  <a:schemeClr val="tx1"/>
                </a:solidFill>
              </a:rPr>
              <a:t>準。</a:t>
            </a:r>
          </a:p>
          <a:p>
            <a:pPr marL="821690" marR="5080" indent="-809625">
              <a:lnSpc>
                <a:spcPct val="100000"/>
              </a:lnSpc>
              <a:spcBef>
                <a:spcPts val="480"/>
              </a:spcBef>
            </a:pPr>
            <a:r>
              <a:rPr b="0" dirty="0">
                <a:solidFill>
                  <a:schemeClr val="tx1"/>
                </a:solidFill>
              </a:rPr>
              <a:t>第</a:t>
            </a:r>
            <a:r>
              <a:rPr b="0" spc="-10" dirty="0">
                <a:solidFill>
                  <a:schemeClr val="tx1"/>
                </a:solidFill>
              </a:rPr>
              <a:t>4</a:t>
            </a:r>
            <a:r>
              <a:rPr b="0" dirty="0">
                <a:solidFill>
                  <a:schemeClr val="tx1"/>
                </a:solidFill>
              </a:rPr>
              <a:t>點依工</a:t>
            </a:r>
            <a:r>
              <a:rPr b="0" spc="-15" dirty="0">
                <a:solidFill>
                  <a:schemeClr val="tx1"/>
                </a:solidFill>
              </a:rPr>
              <a:t>程</a:t>
            </a:r>
            <a:r>
              <a:rPr b="0" dirty="0">
                <a:solidFill>
                  <a:schemeClr val="tx1"/>
                </a:solidFill>
              </a:rPr>
              <a:t>會之「</a:t>
            </a:r>
            <a:r>
              <a:rPr b="0" spc="-15" dirty="0">
                <a:solidFill>
                  <a:schemeClr val="tx1"/>
                </a:solidFill>
              </a:rPr>
              <a:t>最</a:t>
            </a:r>
            <a:r>
              <a:rPr b="0" dirty="0">
                <a:solidFill>
                  <a:schemeClr val="tx1"/>
                </a:solidFill>
              </a:rPr>
              <a:t>有</a:t>
            </a:r>
            <a:r>
              <a:rPr b="0" spc="-15" dirty="0">
                <a:solidFill>
                  <a:schemeClr val="tx1"/>
                </a:solidFill>
              </a:rPr>
              <a:t>利</a:t>
            </a:r>
            <a:r>
              <a:rPr b="0" dirty="0">
                <a:solidFill>
                  <a:schemeClr val="tx1"/>
                </a:solidFill>
              </a:rPr>
              <a:t>標公開</a:t>
            </a:r>
            <a:r>
              <a:rPr b="0" spc="-15" dirty="0">
                <a:solidFill>
                  <a:schemeClr val="tx1"/>
                </a:solidFill>
              </a:rPr>
              <a:t>評</a:t>
            </a:r>
            <a:r>
              <a:rPr b="0" dirty="0">
                <a:solidFill>
                  <a:schemeClr val="tx1"/>
                </a:solidFill>
              </a:rPr>
              <a:t>選</a:t>
            </a:r>
            <a:r>
              <a:rPr b="0" spc="-15" dirty="0">
                <a:solidFill>
                  <a:schemeClr val="tx1"/>
                </a:solidFill>
              </a:rPr>
              <a:t>實</a:t>
            </a:r>
            <a:r>
              <a:rPr b="0" dirty="0">
                <a:solidFill>
                  <a:schemeClr val="tx1"/>
                </a:solidFill>
              </a:rPr>
              <a:t>務作業</a:t>
            </a:r>
            <a:r>
              <a:rPr b="0" spc="-10" dirty="0">
                <a:solidFill>
                  <a:schemeClr val="tx1"/>
                </a:solidFill>
              </a:rPr>
              <a:t>24</a:t>
            </a:r>
            <a:r>
              <a:rPr b="0" dirty="0">
                <a:solidFill>
                  <a:schemeClr val="tx1"/>
                </a:solidFill>
              </a:rPr>
              <a:t>問</a:t>
            </a:r>
            <a:r>
              <a:rPr b="0" spc="-15" dirty="0">
                <a:solidFill>
                  <a:schemeClr val="tx1"/>
                </a:solidFill>
              </a:rPr>
              <a:t>」</a:t>
            </a:r>
            <a:r>
              <a:rPr b="0" dirty="0">
                <a:solidFill>
                  <a:schemeClr val="tx1"/>
                </a:solidFill>
              </a:rPr>
              <a:t>，其中第</a:t>
            </a:r>
            <a:r>
              <a:rPr b="0" spc="-10" dirty="0">
                <a:solidFill>
                  <a:schemeClr val="tx1"/>
                </a:solidFill>
              </a:rPr>
              <a:t>18</a:t>
            </a:r>
            <a:r>
              <a:rPr b="0" dirty="0">
                <a:solidFill>
                  <a:schemeClr val="tx1"/>
                </a:solidFill>
              </a:rPr>
              <a:t>問提及「</a:t>
            </a:r>
            <a:r>
              <a:rPr b="0" spc="-15" dirty="0">
                <a:solidFill>
                  <a:schemeClr val="tx1"/>
                </a:solidFill>
              </a:rPr>
              <a:t>未</a:t>
            </a:r>
            <a:r>
              <a:rPr b="0" dirty="0">
                <a:solidFill>
                  <a:schemeClr val="tx1"/>
                </a:solidFill>
              </a:rPr>
              <a:t>全</a:t>
            </a:r>
            <a:r>
              <a:rPr b="0" spc="-15" dirty="0">
                <a:solidFill>
                  <a:schemeClr val="tx1"/>
                </a:solidFill>
              </a:rPr>
              <a:t>程</a:t>
            </a:r>
            <a:r>
              <a:rPr b="0" dirty="0">
                <a:solidFill>
                  <a:schemeClr val="tx1"/>
                </a:solidFill>
              </a:rPr>
              <a:t>參與全</a:t>
            </a:r>
            <a:r>
              <a:rPr b="0" spc="-15" dirty="0">
                <a:solidFill>
                  <a:schemeClr val="tx1"/>
                </a:solidFill>
              </a:rPr>
              <a:t>部</a:t>
            </a:r>
            <a:r>
              <a:rPr b="0" dirty="0">
                <a:solidFill>
                  <a:schemeClr val="tx1"/>
                </a:solidFill>
              </a:rPr>
              <a:t>廠</a:t>
            </a:r>
            <a:r>
              <a:rPr b="0" spc="-15" dirty="0">
                <a:solidFill>
                  <a:schemeClr val="tx1"/>
                </a:solidFill>
              </a:rPr>
              <a:t>商</a:t>
            </a:r>
            <a:r>
              <a:rPr b="0" dirty="0">
                <a:solidFill>
                  <a:schemeClr val="tx1"/>
                </a:solidFill>
              </a:rPr>
              <a:t>簡報之</a:t>
            </a:r>
            <a:r>
              <a:rPr b="0" spc="-15" dirty="0">
                <a:solidFill>
                  <a:schemeClr val="tx1"/>
                </a:solidFill>
              </a:rPr>
              <a:t>委</a:t>
            </a:r>
            <a:r>
              <a:rPr b="0" dirty="0">
                <a:solidFill>
                  <a:schemeClr val="tx1"/>
                </a:solidFill>
              </a:rPr>
              <a:t>員</a:t>
            </a:r>
            <a:r>
              <a:rPr b="0" spc="-15" dirty="0">
                <a:solidFill>
                  <a:schemeClr val="tx1"/>
                </a:solidFill>
              </a:rPr>
              <a:t>，</a:t>
            </a:r>
            <a:r>
              <a:rPr b="0" dirty="0">
                <a:solidFill>
                  <a:schemeClr val="tx1"/>
                </a:solidFill>
              </a:rPr>
              <a:t>不應參</a:t>
            </a:r>
            <a:r>
              <a:rPr b="0" spc="-15" dirty="0">
                <a:solidFill>
                  <a:schemeClr val="tx1"/>
                </a:solidFill>
              </a:rPr>
              <a:t>與</a:t>
            </a:r>
            <a:r>
              <a:rPr b="0" dirty="0">
                <a:solidFill>
                  <a:schemeClr val="tx1"/>
                </a:solidFill>
              </a:rPr>
              <a:t>評</a:t>
            </a:r>
            <a:r>
              <a:rPr b="0" spc="-15" dirty="0">
                <a:solidFill>
                  <a:schemeClr val="tx1"/>
                </a:solidFill>
              </a:rPr>
              <a:t>選</a:t>
            </a:r>
            <a:r>
              <a:rPr b="0" dirty="0">
                <a:solidFill>
                  <a:schemeClr val="tx1"/>
                </a:solidFill>
              </a:rPr>
              <a:t>，以免廠商</a:t>
            </a:r>
            <a:r>
              <a:rPr b="0" spc="-15" dirty="0">
                <a:solidFill>
                  <a:schemeClr val="tx1"/>
                </a:solidFill>
              </a:rPr>
              <a:t>提</a:t>
            </a:r>
            <a:r>
              <a:rPr b="0" dirty="0">
                <a:solidFill>
                  <a:schemeClr val="tx1"/>
                </a:solidFill>
              </a:rPr>
              <a:t>出</a:t>
            </a:r>
            <a:r>
              <a:rPr b="0" spc="-15" dirty="0">
                <a:solidFill>
                  <a:schemeClr val="tx1"/>
                </a:solidFill>
              </a:rPr>
              <a:t>異</a:t>
            </a:r>
            <a:r>
              <a:rPr b="0" dirty="0">
                <a:solidFill>
                  <a:schemeClr val="tx1"/>
                </a:solidFill>
              </a:rPr>
              <a:t>議申訴</a:t>
            </a:r>
            <a:r>
              <a:rPr b="0" spc="-15" dirty="0">
                <a:solidFill>
                  <a:schemeClr val="tx1"/>
                </a:solidFill>
              </a:rPr>
              <a:t>。</a:t>
            </a:r>
            <a:r>
              <a:rPr b="0" dirty="0">
                <a:solidFill>
                  <a:schemeClr val="tx1"/>
                </a:solidFill>
              </a:rPr>
              <a:t>」</a:t>
            </a:r>
            <a:r>
              <a:rPr b="0" spc="-15" dirty="0">
                <a:solidFill>
                  <a:schemeClr val="tx1"/>
                </a:solidFill>
              </a:rPr>
              <a:t>，</a:t>
            </a:r>
            <a:r>
              <a:rPr b="0" dirty="0">
                <a:solidFill>
                  <a:schemeClr val="tx1"/>
                </a:solidFill>
              </a:rPr>
              <a:t>故會議</a:t>
            </a:r>
            <a:r>
              <a:rPr b="0" spc="-15" dirty="0">
                <a:solidFill>
                  <a:schemeClr val="tx1"/>
                </a:solidFill>
              </a:rPr>
              <a:t>過</a:t>
            </a:r>
            <a:r>
              <a:rPr b="0" dirty="0">
                <a:solidFill>
                  <a:schemeClr val="tx1"/>
                </a:solidFill>
              </a:rPr>
              <a:t>程</a:t>
            </a:r>
            <a:r>
              <a:rPr b="0" spc="-15" dirty="0">
                <a:solidFill>
                  <a:schemeClr val="tx1"/>
                </a:solidFill>
              </a:rPr>
              <a:t>除</a:t>
            </a:r>
            <a:r>
              <a:rPr b="0" dirty="0">
                <a:solidFill>
                  <a:schemeClr val="tx1"/>
                </a:solidFill>
              </a:rPr>
              <a:t>休息時</a:t>
            </a:r>
            <a:r>
              <a:rPr b="0" spc="-15" dirty="0">
                <a:solidFill>
                  <a:schemeClr val="tx1"/>
                </a:solidFill>
              </a:rPr>
              <a:t>間</a:t>
            </a:r>
            <a:r>
              <a:rPr b="0" dirty="0">
                <a:solidFill>
                  <a:schemeClr val="tx1"/>
                </a:solidFill>
              </a:rPr>
              <a:t>或</a:t>
            </a:r>
            <a:r>
              <a:rPr b="0" spc="-15" dirty="0">
                <a:solidFill>
                  <a:schemeClr val="tx1"/>
                </a:solidFill>
              </a:rPr>
              <a:t>經</a:t>
            </a:r>
            <a:r>
              <a:rPr b="0" dirty="0">
                <a:solidFill>
                  <a:schemeClr val="tx1"/>
                </a:solidFill>
              </a:rPr>
              <a:t>主席宣佈會</a:t>
            </a:r>
            <a:r>
              <a:rPr b="0" spc="-15" dirty="0">
                <a:solidFill>
                  <a:schemeClr val="tx1"/>
                </a:solidFill>
              </a:rPr>
              <a:t>議</a:t>
            </a:r>
            <a:r>
              <a:rPr b="0" dirty="0">
                <a:solidFill>
                  <a:schemeClr val="tx1"/>
                </a:solidFill>
              </a:rPr>
              <a:t>暫</a:t>
            </a:r>
            <a:r>
              <a:rPr b="0" spc="-15" dirty="0">
                <a:solidFill>
                  <a:schemeClr val="tx1"/>
                </a:solidFill>
              </a:rPr>
              <a:t>停</a:t>
            </a:r>
            <a:r>
              <a:rPr b="0" dirty="0">
                <a:solidFill>
                  <a:schemeClr val="tx1"/>
                </a:solidFill>
              </a:rPr>
              <a:t>外，請</a:t>
            </a:r>
            <a:r>
              <a:rPr b="0" spc="-15" dirty="0">
                <a:solidFill>
                  <a:schemeClr val="tx1"/>
                </a:solidFill>
              </a:rPr>
              <a:t>委</a:t>
            </a:r>
            <a:r>
              <a:rPr b="0" dirty="0">
                <a:solidFill>
                  <a:schemeClr val="tx1"/>
                </a:solidFill>
              </a:rPr>
              <a:t>員</a:t>
            </a:r>
            <a:r>
              <a:rPr b="0" spc="-15" dirty="0">
                <a:solidFill>
                  <a:schemeClr val="tx1"/>
                </a:solidFill>
              </a:rPr>
              <a:t>勿</a:t>
            </a:r>
            <a:r>
              <a:rPr b="0" dirty="0">
                <a:solidFill>
                  <a:schemeClr val="tx1"/>
                </a:solidFill>
              </a:rPr>
              <a:t>有離席</a:t>
            </a:r>
            <a:r>
              <a:rPr b="0" spc="-15" dirty="0">
                <a:solidFill>
                  <a:schemeClr val="tx1"/>
                </a:solidFill>
              </a:rPr>
              <a:t>或</a:t>
            </a:r>
            <a:r>
              <a:rPr b="0" dirty="0">
                <a:solidFill>
                  <a:schemeClr val="tx1"/>
                </a:solidFill>
              </a:rPr>
              <a:t>接</a:t>
            </a:r>
            <a:r>
              <a:rPr b="0" spc="-15" dirty="0">
                <a:solidFill>
                  <a:schemeClr val="tx1"/>
                </a:solidFill>
              </a:rPr>
              <a:t>聽</a:t>
            </a:r>
            <a:r>
              <a:rPr b="0" dirty="0">
                <a:solidFill>
                  <a:schemeClr val="tx1"/>
                </a:solidFill>
              </a:rPr>
              <a:t>電話等</a:t>
            </a:r>
            <a:r>
              <a:rPr b="0" spc="-15" dirty="0">
                <a:solidFill>
                  <a:schemeClr val="tx1"/>
                </a:solidFill>
              </a:rPr>
              <a:t>情</a:t>
            </a:r>
            <a:r>
              <a:rPr b="0" dirty="0">
                <a:solidFill>
                  <a:schemeClr val="tx1"/>
                </a:solidFill>
              </a:rPr>
              <a:t>形</a:t>
            </a:r>
            <a:r>
              <a:rPr b="0" spc="-15" dirty="0">
                <a:solidFill>
                  <a:schemeClr val="tx1"/>
                </a:solidFill>
              </a:rPr>
              <a:t>，</a:t>
            </a:r>
            <a:r>
              <a:rPr b="0" dirty="0">
                <a:solidFill>
                  <a:schemeClr val="tx1"/>
                </a:solidFill>
              </a:rPr>
              <a:t>以避免影響</a:t>
            </a:r>
            <a:r>
              <a:rPr b="0" spc="-15" dirty="0">
                <a:solidFill>
                  <a:schemeClr val="tx1"/>
                </a:solidFill>
              </a:rPr>
              <a:t>評</a:t>
            </a:r>
            <a:r>
              <a:rPr b="0" dirty="0">
                <a:solidFill>
                  <a:schemeClr val="tx1"/>
                </a:solidFill>
              </a:rPr>
              <a:t>選</a:t>
            </a:r>
            <a:r>
              <a:rPr b="0" spc="-15" dirty="0">
                <a:solidFill>
                  <a:schemeClr val="tx1"/>
                </a:solidFill>
              </a:rPr>
              <a:t>作</a:t>
            </a:r>
            <a:r>
              <a:rPr b="0" dirty="0">
                <a:solidFill>
                  <a:schemeClr val="tx1"/>
                </a:solidFill>
              </a:rPr>
              <a:t>業有效</a:t>
            </a:r>
            <a:r>
              <a:rPr b="0" spc="-15" dirty="0">
                <a:solidFill>
                  <a:schemeClr val="tx1"/>
                </a:solidFill>
              </a:rPr>
              <a:t>性</a:t>
            </a:r>
            <a:r>
              <a:rPr b="0" dirty="0">
                <a:solidFill>
                  <a:schemeClr val="tx1"/>
                </a:solidFill>
              </a:rPr>
              <a:t>。</a:t>
            </a:r>
            <a:r>
              <a:rPr b="0" spc="-15" dirty="0">
                <a:solidFill>
                  <a:schemeClr val="tx1"/>
                </a:solidFill>
              </a:rPr>
              <a:t>另</a:t>
            </a:r>
            <a:r>
              <a:rPr b="0" spc="-5" dirty="0">
                <a:solidFill>
                  <a:schemeClr val="tx1"/>
                </a:solidFill>
              </a:rPr>
              <a:t>第</a:t>
            </a:r>
            <a:r>
              <a:rPr b="0" spc="-10" dirty="0">
                <a:solidFill>
                  <a:schemeClr val="tx1"/>
                </a:solidFill>
              </a:rPr>
              <a:t>20</a:t>
            </a:r>
            <a:r>
              <a:rPr b="0" dirty="0">
                <a:solidFill>
                  <a:schemeClr val="tx1"/>
                </a:solidFill>
              </a:rPr>
              <a:t>問提及</a:t>
            </a:r>
            <a:r>
              <a:rPr b="0" spc="-15" dirty="0">
                <a:solidFill>
                  <a:schemeClr val="tx1"/>
                </a:solidFill>
              </a:rPr>
              <a:t>「</a:t>
            </a:r>
            <a:r>
              <a:rPr b="0" dirty="0">
                <a:solidFill>
                  <a:schemeClr val="tx1"/>
                </a:solidFill>
              </a:rPr>
              <a:t>採購評</a:t>
            </a:r>
            <a:r>
              <a:rPr b="0" spc="-15" dirty="0">
                <a:solidFill>
                  <a:schemeClr val="tx1"/>
                </a:solidFill>
              </a:rPr>
              <a:t>選</a:t>
            </a:r>
            <a:r>
              <a:rPr b="0" dirty="0">
                <a:solidFill>
                  <a:schemeClr val="tx1"/>
                </a:solidFill>
              </a:rPr>
              <a:t>委</a:t>
            </a:r>
            <a:r>
              <a:rPr b="0" spc="-15" dirty="0">
                <a:solidFill>
                  <a:schemeClr val="tx1"/>
                </a:solidFill>
              </a:rPr>
              <a:t>員</a:t>
            </a:r>
            <a:r>
              <a:rPr b="0" dirty="0">
                <a:solidFill>
                  <a:schemeClr val="tx1"/>
                </a:solidFill>
              </a:rPr>
              <a:t>會議在最後</a:t>
            </a:r>
            <a:r>
              <a:rPr b="0" spc="-15" dirty="0">
                <a:solidFill>
                  <a:schemeClr val="tx1"/>
                </a:solidFill>
              </a:rPr>
              <a:t>評</a:t>
            </a:r>
            <a:r>
              <a:rPr b="0" dirty="0">
                <a:solidFill>
                  <a:schemeClr val="tx1"/>
                </a:solidFill>
              </a:rPr>
              <a:t>分</a:t>
            </a:r>
            <a:r>
              <a:rPr b="0" spc="-15" dirty="0">
                <a:solidFill>
                  <a:schemeClr val="tx1"/>
                </a:solidFill>
              </a:rPr>
              <a:t>前</a:t>
            </a:r>
            <a:r>
              <a:rPr b="0" dirty="0">
                <a:solidFill>
                  <a:schemeClr val="tx1"/>
                </a:solidFill>
              </a:rPr>
              <a:t>，委員</a:t>
            </a:r>
            <a:r>
              <a:rPr b="0" spc="-15" dirty="0">
                <a:solidFill>
                  <a:schemeClr val="tx1"/>
                </a:solidFill>
              </a:rPr>
              <a:t>可</a:t>
            </a:r>
            <a:r>
              <a:rPr b="0" dirty="0">
                <a:solidFill>
                  <a:schemeClr val="tx1"/>
                </a:solidFill>
              </a:rPr>
              <a:t>以</a:t>
            </a:r>
            <a:r>
              <a:rPr b="0" spc="-15" dirty="0">
                <a:solidFill>
                  <a:schemeClr val="tx1"/>
                </a:solidFill>
              </a:rPr>
              <a:t>先</a:t>
            </a:r>
            <a:r>
              <a:rPr b="0" dirty="0">
                <a:solidFill>
                  <a:schemeClr val="tx1"/>
                </a:solidFill>
              </a:rPr>
              <a:t>討論並</a:t>
            </a:r>
            <a:r>
              <a:rPr b="0" spc="-15" dirty="0">
                <a:solidFill>
                  <a:schemeClr val="tx1"/>
                </a:solidFill>
              </a:rPr>
              <a:t>交</a:t>
            </a:r>
            <a:r>
              <a:rPr b="0" dirty="0">
                <a:solidFill>
                  <a:schemeClr val="tx1"/>
                </a:solidFill>
              </a:rPr>
              <a:t>換</a:t>
            </a:r>
            <a:r>
              <a:rPr b="0" spc="-15" dirty="0">
                <a:solidFill>
                  <a:schemeClr val="tx1"/>
                </a:solidFill>
              </a:rPr>
              <a:t>意</a:t>
            </a:r>
            <a:r>
              <a:rPr b="0" dirty="0">
                <a:solidFill>
                  <a:schemeClr val="tx1"/>
                </a:solidFill>
              </a:rPr>
              <a:t>見後，</a:t>
            </a:r>
            <a:r>
              <a:rPr b="0" spc="-15" dirty="0">
                <a:solidFill>
                  <a:schemeClr val="tx1"/>
                </a:solidFill>
              </a:rPr>
              <a:t>方</a:t>
            </a:r>
            <a:r>
              <a:rPr b="0" dirty="0">
                <a:solidFill>
                  <a:schemeClr val="tx1"/>
                </a:solidFill>
              </a:rPr>
              <a:t>才</a:t>
            </a:r>
            <a:r>
              <a:rPr b="0" spc="-15" dirty="0">
                <a:solidFill>
                  <a:schemeClr val="tx1"/>
                </a:solidFill>
              </a:rPr>
              <a:t>填</a:t>
            </a:r>
            <a:r>
              <a:rPr b="0" dirty="0">
                <a:solidFill>
                  <a:schemeClr val="tx1"/>
                </a:solidFill>
              </a:rPr>
              <a:t>寫自己之評</a:t>
            </a:r>
            <a:r>
              <a:rPr b="0" spc="-15" dirty="0">
                <a:solidFill>
                  <a:schemeClr val="tx1"/>
                </a:solidFill>
              </a:rPr>
              <a:t>分</a:t>
            </a:r>
            <a:r>
              <a:rPr b="0" dirty="0">
                <a:solidFill>
                  <a:schemeClr val="tx1"/>
                </a:solidFill>
              </a:rPr>
              <a:t>。</a:t>
            </a:r>
            <a:r>
              <a:rPr b="0" spc="-15" dirty="0">
                <a:solidFill>
                  <a:schemeClr val="tx1"/>
                </a:solidFill>
              </a:rPr>
              <a:t>」</a:t>
            </a:r>
            <a:r>
              <a:rPr b="0" dirty="0">
                <a:solidFill>
                  <a:schemeClr val="tx1"/>
                </a:solidFill>
              </a:rPr>
              <a:t>，故委</a:t>
            </a:r>
            <a:r>
              <a:rPr b="0" spc="-15" dirty="0">
                <a:solidFill>
                  <a:schemeClr val="tx1"/>
                </a:solidFill>
              </a:rPr>
              <a:t>員</a:t>
            </a:r>
            <a:r>
              <a:rPr b="0" dirty="0">
                <a:solidFill>
                  <a:schemeClr val="tx1"/>
                </a:solidFill>
              </a:rPr>
              <a:t>評</a:t>
            </a:r>
            <a:r>
              <a:rPr b="0" spc="-15" dirty="0">
                <a:solidFill>
                  <a:schemeClr val="tx1"/>
                </a:solidFill>
              </a:rPr>
              <a:t>分</a:t>
            </a:r>
            <a:r>
              <a:rPr b="0" dirty="0">
                <a:solidFill>
                  <a:schemeClr val="tx1"/>
                </a:solidFill>
              </a:rPr>
              <a:t>前得辦</a:t>
            </a:r>
            <a:r>
              <a:rPr b="0" spc="-15" dirty="0">
                <a:solidFill>
                  <a:schemeClr val="tx1"/>
                </a:solidFill>
              </a:rPr>
              <a:t>理</a:t>
            </a:r>
            <a:r>
              <a:rPr b="0" dirty="0">
                <a:solidFill>
                  <a:schemeClr val="tx1"/>
                </a:solidFill>
              </a:rPr>
              <a:t>討</a:t>
            </a:r>
            <a:r>
              <a:rPr b="0" spc="-15" dirty="0">
                <a:solidFill>
                  <a:schemeClr val="tx1"/>
                </a:solidFill>
              </a:rPr>
              <a:t>論</a:t>
            </a:r>
            <a:r>
              <a:rPr b="0" dirty="0">
                <a:solidFill>
                  <a:schemeClr val="tx1"/>
                </a:solidFill>
              </a:rPr>
              <a:t>及交換</a:t>
            </a:r>
            <a:r>
              <a:rPr b="0" spc="-15" dirty="0">
                <a:solidFill>
                  <a:schemeClr val="tx1"/>
                </a:solidFill>
              </a:rPr>
              <a:t>意</a:t>
            </a:r>
            <a:r>
              <a:rPr b="0" dirty="0">
                <a:solidFill>
                  <a:schemeClr val="tx1"/>
                </a:solidFill>
              </a:rPr>
              <a:t>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p:cNvSpPr txBox="1"/>
          <p:nvPr/>
        </p:nvSpPr>
        <p:spPr>
          <a:xfrm>
            <a:off x="8832850" y="6537917"/>
            <a:ext cx="127000" cy="194310"/>
          </a:xfrm>
          <a:prstGeom prst="rect">
            <a:avLst/>
          </a:prstGeom>
        </p:spPr>
        <p:txBody>
          <a:bodyPr vert="horz" wrap="square" lIns="0" tIns="0" rIns="0" bIns="0" rtlCol="0">
            <a:spAutoFit/>
          </a:bodyPr>
          <a:lstStyle/>
          <a:p>
            <a:pPr marL="25400">
              <a:lnSpc>
                <a:spcPts val="1410"/>
              </a:lnSpc>
            </a:pPr>
            <a:fld id="{81D60167-4931-47E6-BA6A-407CBD079E47}" type="slidenum">
              <a:rPr sz="1200" dirty="0">
                <a:solidFill>
                  <a:srgbClr val="1D4577"/>
                </a:solidFill>
                <a:latin typeface="Times New Roman"/>
                <a:cs typeface="Times New Roman"/>
              </a:rPr>
              <a:t>5</a:t>
            </a:fld>
            <a:endParaRPr sz="1200">
              <a:latin typeface="Times New Roman"/>
              <a:cs typeface="Times New Roman"/>
            </a:endParaRPr>
          </a:p>
        </p:txBody>
      </p:sp>
      <p:sp>
        <p:nvSpPr>
          <p:cNvPr id="9" name="object 9"/>
          <p:cNvSpPr txBox="1"/>
          <p:nvPr/>
        </p:nvSpPr>
        <p:spPr>
          <a:xfrm>
            <a:off x="8179435" y="142387"/>
            <a:ext cx="780415" cy="189796"/>
          </a:xfrm>
          <a:prstGeom prst="rect">
            <a:avLst/>
          </a:prstGeom>
          <a:solidFill>
            <a:srgbClr val="FFFF00"/>
          </a:solidFill>
          <a:ln w="9525">
            <a:solidFill>
              <a:srgbClr val="000000"/>
            </a:solidFill>
          </a:ln>
        </p:spPr>
        <p:txBody>
          <a:bodyPr vert="horz" wrap="square" lIns="0" tIns="35560" rIns="0" bIns="0" rtlCol="0">
            <a:spAutoFit/>
          </a:bodyPr>
          <a:lstStyle/>
          <a:p>
            <a:pPr marL="86360">
              <a:lnSpc>
                <a:spcPct val="100000"/>
              </a:lnSpc>
              <a:spcBef>
                <a:spcPts val="280"/>
              </a:spcBef>
            </a:pPr>
            <a:r>
              <a:rPr sz="1000" u="sng" spc="0" dirty="0" err="1">
                <a:latin typeface="標楷體"/>
                <a:cs typeface="標楷體"/>
              </a:rPr>
              <a:t>參</a:t>
            </a:r>
            <a:r>
              <a:rPr sz="1000" u="sng" spc="-5" dirty="0" err="1">
                <a:latin typeface="標楷體"/>
                <a:cs typeface="標楷體"/>
              </a:rPr>
              <a:t>考文件</a:t>
            </a:r>
            <a:endParaRPr sz="1000" u="sng" dirty="0">
              <a:latin typeface="標楷體"/>
              <a:cs typeface="標楷體"/>
            </a:endParaRPr>
          </a:p>
        </p:txBody>
      </p:sp>
      <p:pic>
        <p:nvPicPr>
          <p:cNvPr id="5" name="圖片 4">
            <a:extLst>
              <a:ext uri="{FF2B5EF4-FFF2-40B4-BE49-F238E27FC236}">
                <a16:creationId xmlns:a16="http://schemas.microsoft.com/office/drawing/2014/main" id="{90044EB6-4827-4BCE-A3EB-CBBB6D8BA897}"/>
              </a:ext>
            </a:extLst>
          </p:cNvPr>
          <p:cNvPicPr>
            <a:picLocks noChangeAspect="1"/>
          </p:cNvPicPr>
          <p:nvPr/>
        </p:nvPicPr>
        <p:blipFill rotWithShape="1">
          <a:blip r:embed="rId2"/>
          <a:srcRect l="30000" t="10000" r="40000" b="7037"/>
          <a:stretch/>
        </p:blipFill>
        <p:spPr>
          <a:xfrm>
            <a:off x="228600" y="381000"/>
            <a:ext cx="4085534" cy="6355275"/>
          </a:xfrm>
          <a:prstGeom prst="rect">
            <a:avLst/>
          </a:prstGeom>
          <a:ln>
            <a:solidFill>
              <a:schemeClr val="tx1"/>
            </a:solidFill>
          </a:ln>
        </p:spPr>
      </p:pic>
      <p:pic>
        <p:nvPicPr>
          <p:cNvPr id="8" name="圖片 7">
            <a:extLst>
              <a:ext uri="{FF2B5EF4-FFF2-40B4-BE49-F238E27FC236}">
                <a16:creationId xmlns:a16="http://schemas.microsoft.com/office/drawing/2014/main" id="{6495FA76-D21F-47FA-A8C9-9E9EAB9595EA}"/>
              </a:ext>
            </a:extLst>
          </p:cNvPr>
          <p:cNvPicPr>
            <a:picLocks noChangeAspect="1"/>
          </p:cNvPicPr>
          <p:nvPr/>
        </p:nvPicPr>
        <p:blipFill rotWithShape="1">
          <a:blip r:embed="rId3"/>
          <a:srcRect l="30000" t="14445" r="40833" b="5556"/>
          <a:stretch/>
        </p:blipFill>
        <p:spPr>
          <a:xfrm>
            <a:off x="4581236" y="380999"/>
            <a:ext cx="4116536" cy="6351227"/>
          </a:xfrm>
          <a:prstGeom prst="rect">
            <a:avLst/>
          </a:prstGeom>
          <a:ln>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07386" y="6443916"/>
            <a:ext cx="120650" cy="244475"/>
          </a:xfrm>
          <a:prstGeom prst="rect">
            <a:avLst/>
          </a:prstGeom>
        </p:spPr>
        <p:txBody>
          <a:bodyPr vert="horz" wrap="square" lIns="0" tIns="0" rIns="0" bIns="0" rtlCol="0">
            <a:spAutoFit/>
          </a:bodyPr>
          <a:lstStyle/>
          <a:p>
            <a:pPr marL="12700">
              <a:lnSpc>
                <a:spcPct val="100000"/>
              </a:lnSpc>
            </a:pPr>
            <a:r>
              <a:rPr sz="1500" b="1" dirty="0">
                <a:latin typeface="Times New Roman"/>
                <a:cs typeface="Times New Roman"/>
              </a:rPr>
              <a:t>6</a:t>
            </a:r>
            <a:endParaRPr sz="1500">
              <a:latin typeface="Times New Roman"/>
              <a:cs typeface="Times New Roman"/>
            </a:endParaRPr>
          </a:p>
        </p:txBody>
      </p:sp>
      <p:sp>
        <p:nvSpPr>
          <p:cNvPr id="4" name="object 4"/>
          <p:cNvSpPr/>
          <p:nvPr/>
        </p:nvSpPr>
        <p:spPr>
          <a:xfrm>
            <a:off x="1644648" y="471487"/>
            <a:ext cx="5638801" cy="6096000"/>
          </a:xfrm>
          <a:custGeom>
            <a:avLst/>
            <a:gdLst/>
            <a:ahLst/>
            <a:cxnLst/>
            <a:rect l="l" t="t" r="r" b="b"/>
            <a:pathLst>
              <a:path w="7858125" h="6096000">
                <a:moveTo>
                  <a:pt x="0" y="0"/>
                </a:moveTo>
                <a:lnTo>
                  <a:pt x="7858125" y="0"/>
                </a:lnTo>
                <a:lnTo>
                  <a:pt x="7858125" y="6096000"/>
                </a:lnTo>
                <a:lnTo>
                  <a:pt x="0" y="6096000"/>
                </a:lnTo>
                <a:lnTo>
                  <a:pt x="0" y="0"/>
                </a:lnTo>
                <a:close/>
              </a:path>
            </a:pathLst>
          </a:custGeom>
          <a:ln w="9525">
            <a:solidFill>
              <a:srgbClr val="000000"/>
            </a:solidFill>
          </a:ln>
        </p:spPr>
        <p:txBody>
          <a:bodyPr wrap="square" lIns="0" tIns="0" rIns="0" bIns="0" rtlCol="0"/>
          <a:lstStyle/>
          <a:p>
            <a:endParaRPr/>
          </a:p>
        </p:txBody>
      </p:sp>
      <p:sp>
        <p:nvSpPr>
          <p:cNvPr id="5" name="object 5"/>
          <p:cNvSpPr txBox="1"/>
          <p:nvPr/>
        </p:nvSpPr>
        <p:spPr>
          <a:xfrm>
            <a:off x="7932737" y="158445"/>
            <a:ext cx="780415" cy="189796"/>
          </a:xfrm>
          <a:prstGeom prst="rect">
            <a:avLst/>
          </a:prstGeom>
          <a:solidFill>
            <a:srgbClr val="FFFF00"/>
          </a:solidFill>
          <a:ln w="9525">
            <a:solidFill>
              <a:srgbClr val="000000"/>
            </a:solidFill>
          </a:ln>
        </p:spPr>
        <p:txBody>
          <a:bodyPr vert="horz" wrap="square" lIns="0" tIns="35560" rIns="0" bIns="0" rtlCol="0">
            <a:spAutoFit/>
          </a:bodyPr>
          <a:lstStyle/>
          <a:p>
            <a:pPr marL="86360">
              <a:lnSpc>
                <a:spcPct val="100000"/>
              </a:lnSpc>
              <a:spcBef>
                <a:spcPts val="280"/>
              </a:spcBef>
            </a:pPr>
            <a:r>
              <a:rPr sz="1000" spc="0" dirty="0">
                <a:latin typeface="標楷體"/>
                <a:cs typeface="標楷體"/>
              </a:rPr>
              <a:t>參</a:t>
            </a:r>
            <a:r>
              <a:rPr sz="1000" spc="-5" dirty="0">
                <a:latin typeface="標楷體"/>
                <a:cs typeface="標楷體"/>
              </a:rPr>
              <a:t>考文件</a:t>
            </a:r>
            <a:endParaRPr sz="1000" dirty="0">
              <a:latin typeface="標楷體"/>
              <a:cs typeface="標楷體"/>
            </a:endParaRPr>
          </a:p>
        </p:txBody>
      </p:sp>
      <p:pic>
        <p:nvPicPr>
          <p:cNvPr id="6" name="圖片 5">
            <a:extLst>
              <a:ext uri="{FF2B5EF4-FFF2-40B4-BE49-F238E27FC236}">
                <a16:creationId xmlns:a16="http://schemas.microsoft.com/office/drawing/2014/main" id="{1CA679B4-9777-4A4C-9053-8BBDFA309D6A}"/>
              </a:ext>
            </a:extLst>
          </p:cNvPr>
          <p:cNvPicPr/>
          <p:nvPr/>
        </p:nvPicPr>
        <p:blipFill>
          <a:blip r:embed="rId2">
            <a:extLst>
              <a:ext uri="{28A0092B-C50C-407E-A947-70E740481C1C}">
                <a14:useLocalDpi xmlns:a14="http://schemas.microsoft.com/office/drawing/2010/main" val="0"/>
              </a:ext>
            </a:extLst>
          </a:blip>
          <a:stretch>
            <a:fillRect/>
          </a:stretch>
        </p:blipFill>
        <p:spPr>
          <a:xfrm>
            <a:off x="1644650" y="471487"/>
            <a:ext cx="5638799" cy="6096000"/>
          </a:xfrm>
          <a:prstGeom prst="rect">
            <a:avLst/>
          </a:prstGeom>
          <a:ln>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45550" y="6534022"/>
            <a:ext cx="101600" cy="198120"/>
          </a:xfrm>
          <a:prstGeom prst="rect">
            <a:avLst/>
          </a:prstGeom>
        </p:spPr>
        <p:txBody>
          <a:bodyPr vert="horz" wrap="square" lIns="0" tIns="0" rIns="0" bIns="0" rtlCol="0">
            <a:spAutoFit/>
          </a:bodyPr>
          <a:lstStyle/>
          <a:p>
            <a:pPr marL="12700">
              <a:lnSpc>
                <a:spcPct val="100000"/>
              </a:lnSpc>
            </a:pPr>
            <a:r>
              <a:rPr sz="1200" dirty="0">
                <a:solidFill>
                  <a:srgbClr val="1D4577"/>
                </a:solidFill>
                <a:latin typeface="Times New Roman"/>
                <a:cs typeface="Times New Roman"/>
              </a:rPr>
              <a:t>7</a:t>
            </a:r>
            <a:endParaRPr sz="1200">
              <a:latin typeface="Times New Roman"/>
              <a:cs typeface="Times New Roman"/>
            </a:endParaRPr>
          </a:p>
        </p:txBody>
      </p:sp>
      <p:sp>
        <p:nvSpPr>
          <p:cNvPr id="6" name="object 6"/>
          <p:cNvSpPr/>
          <p:nvPr/>
        </p:nvSpPr>
        <p:spPr>
          <a:xfrm>
            <a:off x="7444740" y="6493762"/>
            <a:ext cx="396239" cy="364235"/>
          </a:xfrm>
          <a:prstGeom prst="rect">
            <a:avLst/>
          </a:prstGeom>
          <a:blipFill>
            <a:blip r:embed="rId2" cstate="print"/>
            <a:stretch>
              <a:fillRect/>
            </a:stretch>
          </a:blipFill>
        </p:spPr>
        <p:txBody>
          <a:bodyPr wrap="square" lIns="0" tIns="0" rIns="0" bIns="0" rtlCol="0"/>
          <a:lstStyle/>
          <a:p>
            <a:endParaRPr/>
          </a:p>
        </p:txBody>
      </p:sp>
      <p:sp>
        <p:nvSpPr>
          <p:cNvPr id="8" name="object 8"/>
          <p:cNvSpPr txBox="1">
            <a:spLocks noGrp="1"/>
          </p:cNvSpPr>
          <p:nvPr>
            <p:ph type="title"/>
          </p:nvPr>
        </p:nvSpPr>
        <p:spPr>
          <a:xfrm>
            <a:off x="1067752" y="798703"/>
            <a:ext cx="7591425" cy="762000"/>
          </a:xfrm>
          <a:prstGeom prst="rect">
            <a:avLst/>
          </a:prstGeom>
        </p:spPr>
        <p:txBody>
          <a:bodyPr vert="horz" wrap="square" lIns="0" tIns="0" rIns="0" bIns="0" rtlCol="0">
            <a:spAutoFit/>
          </a:bodyPr>
          <a:lstStyle/>
          <a:p>
            <a:pPr marL="12700">
              <a:lnSpc>
                <a:spcPct val="100000"/>
              </a:lnSpc>
            </a:pPr>
            <a:r>
              <a:rPr sz="2400" b="0" dirty="0">
                <a:solidFill>
                  <a:srgbClr val="000000"/>
                </a:solidFill>
                <a:latin typeface="標楷體"/>
                <a:cs typeface="標楷體"/>
              </a:rPr>
              <a:t>四、</a:t>
            </a:r>
            <a:r>
              <a:rPr sz="2400" spc="-5" dirty="0">
                <a:solidFill>
                  <a:srgbClr val="000000"/>
                </a:solidFill>
              </a:rPr>
              <a:t>評選規定說明</a:t>
            </a:r>
            <a:endParaRPr sz="2400" dirty="0">
              <a:latin typeface="標楷體"/>
              <a:cs typeface="標楷體"/>
            </a:endParaRPr>
          </a:p>
          <a:p>
            <a:pPr marL="414020">
              <a:lnSpc>
                <a:spcPct val="100000"/>
              </a:lnSpc>
              <a:spcBef>
                <a:spcPts val="120"/>
              </a:spcBef>
            </a:pPr>
            <a:r>
              <a:rPr sz="2400" b="0" dirty="0">
                <a:solidFill>
                  <a:srgbClr val="000000"/>
                </a:solidFill>
                <a:highlight>
                  <a:srgbClr val="FFFF00"/>
                </a:highlight>
                <a:latin typeface="標楷體"/>
                <a:cs typeface="標楷體"/>
              </a:rPr>
              <a:t>依招標文件之「評選須知」規定辦理說明，如下</a:t>
            </a:r>
            <a:r>
              <a:rPr sz="2500" i="1" spc="-105" dirty="0">
                <a:solidFill>
                  <a:srgbClr val="000000"/>
                </a:solidFill>
                <a:highlight>
                  <a:srgbClr val="FFFF00"/>
                </a:highlight>
                <a:latin typeface="標楷體"/>
                <a:cs typeface="標楷體"/>
              </a:rPr>
              <a:t>案</a:t>
            </a:r>
            <a:r>
              <a:rPr sz="2500" i="1" spc="-95" dirty="0">
                <a:solidFill>
                  <a:srgbClr val="000000"/>
                </a:solidFill>
                <a:highlight>
                  <a:srgbClr val="FFFF00"/>
                </a:highlight>
                <a:latin typeface="標楷體"/>
                <a:cs typeface="標楷體"/>
              </a:rPr>
              <a:t>例</a:t>
            </a:r>
            <a:r>
              <a:rPr sz="2400" b="0" dirty="0">
                <a:solidFill>
                  <a:srgbClr val="000000"/>
                </a:solidFill>
                <a:latin typeface="標楷體"/>
                <a:cs typeface="標楷體"/>
              </a:rPr>
              <a:t>:</a:t>
            </a:r>
            <a:endParaRPr sz="2400" dirty="0">
              <a:latin typeface="標楷體"/>
              <a:cs typeface="標楷體"/>
            </a:endParaRPr>
          </a:p>
        </p:txBody>
      </p:sp>
      <p:sp>
        <p:nvSpPr>
          <p:cNvPr id="9" name="object 9"/>
          <p:cNvSpPr txBox="1"/>
          <p:nvPr/>
        </p:nvSpPr>
        <p:spPr>
          <a:xfrm>
            <a:off x="914400" y="1560703"/>
            <a:ext cx="7640955" cy="4943982"/>
          </a:xfrm>
          <a:prstGeom prst="rect">
            <a:avLst/>
          </a:prstGeom>
        </p:spPr>
        <p:txBody>
          <a:bodyPr vert="horz" wrap="square" lIns="0" tIns="0" rIns="0" bIns="0" rtlCol="0">
            <a:spAutoFit/>
          </a:bodyPr>
          <a:lstStyle/>
          <a:p>
            <a:pPr marL="996950" marR="5080" indent="-532130">
              <a:lnSpc>
                <a:spcPts val="2590"/>
              </a:lnSpc>
              <a:spcBef>
                <a:spcPts val="575"/>
              </a:spcBef>
            </a:pPr>
            <a:r>
              <a:rPr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一</a:t>
            </a:r>
            <a:r>
              <a:rPr sz="2400" dirty="0">
                <a:latin typeface="標楷體" panose="03000509000000000000" pitchFamily="65" charset="-120"/>
                <a:ea typeface="標楷體" panose="03000509000000000000" pitchFamily="65" charset="-120"/>
                <a:cs typeface="標楷體"/>
              </a:rPr>
              <a:t>)</a:t>
            </a:r>
            <a:r>
              <a:rPr sz="2400" dirty="0" err="1">
                <a:latin typeface="標楷體" panose="03000509000000000000" pitchFamily="65" charset="-120"/>
                <a:ea typeface="標楷體" panose="03000509000000000000" pitchFamily="65" charset="-120"/>
                <a:cs typeface="標楷體"/>
              </a:rPr>
              <a:t>優勝廠商評定方式:序位法，且經出席評選委員過半數決定優勝廠商</a:t>
            </a:r>
            <a:r>
              <a:rPr sz="2400" dirty="0">
                <a:latin typeface="標楷體" panose="03000509000000000000" pitchFamily="65" charset="-120"/>
                <a:ea typeface="標楷體" panose="03000509000000000000" pitchFamily="65" charset="-120"/>
                <a:cs typeface="標楷體"/>
              </a:rPr>
              <a:t>。</a:t>
            </a:r>
          </a:p>
          <a:p>
            <a:pPr marL="464820">
              <a:lnSpc>
                <a:spcPct val="100000"/>
              </a:lnSpc>
              <a:spcBef>
                <a:spcPts val="245"/>
              </a:spcBef>
            </a:pPr>
            <a:r>
              <a:rPr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二</a:t>
            </a:r>
            <a:r>
              <a:rPr sz="2400" dirty="0">
                <a:latin typeface="標楷體" panose="03000509000000000000" pitchFamily="65" charset="-120"/>
                <a:ea typeface="標楷體" panose="03000509000000000000" pitchFamily="65" charset="-120"/>
                <a:cs typeface="標楷體"/>
              </a:rPr>
              <a:t>)及格條件:平均總評分70分以上。</a:t>
            </a:r>
          </a:p>
          <a:p>
            <a:pPr marL="996950" marR="5080" indent="-532130">
              <a:lnSpc>
                <a:spcPts val="2590"/>
              </a:lnSpc>
              <a:spcBef>
                <a:spcPts val="615"/>
              </a:spcBef>
            </a:pPr>
            <a:r>
              <a:rPr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三</a:t>
            </a:r>
            <a:r>
              <a:rPr sz="2400" dirty="0">
                <a:latin typeface="標楷體" panose="03000509000000000000" pitchFamily="65" charset="-120"/>
                <a:ea typeface="標楷體" panose="03000509000000000000" pitchFamily="65" charset="-120"/>
                <a:cs typeface="標楷體"/>
              </a:rPr>
              <a:t>)同序接續方式:個別委員就不同廠商之加總分數相同致予相同序位者（例如第2名有2家），其接續之其他廠商序位以1、2、2、4、5、6方式表示。</a:t>
            </a:r>
          </a:p>
          <a:p>
            <a:pPr marL="996950" marR="82550" indent="-532130">
              <a:lnSpc>
                <a:spcPts val="2590"/>
              </a:lnSpc>
              <a:spcBef>
                <a:spcPts val="575"/>
              </a:spcBef>
            </a:pPr>
            <a:r>
              <a:rPr sz="2400" dirty="0">
                <a:latin typeface="標楷體" panose="03000509000000000000" pitchFamily="65" charset="-120"/>
                <a:ea typeface="標楷體" panose="03000509000000000000" pitchFamily="65" charset="-120"/>
                <a:cs typeface="標楷體"/>
              </a:rPr>
              <a:t>(</a:t>
            </a:r>
            <a:r>
              <a:rPr lang="zh-TW" altLang="en-US" sz="2400" dirty="0">
                <a:latin typeface="標楷體" panose="03000509000000000000" pitchFamily="65" charset="-120"/>
                <a:ea typeface="標楷體" panose="03000509000000000000" pitchFamily="65" charset="-120"/>
                <a:cs typeface="標楷體"/>
              </a:rPr>
              <a:t>四</a:t>
            </a:r>
            <a:r>
              <a:rPr sz="2400" dirty="0">
                <a:latin typeface="標楷體" panose="03000509000000000000" pitchFamily="65" charset="-120"/>
                <a:ea typeface="標楷體" panose="03000509000000000000" pitchFamily="65" charset="-120"/>
                <a:cs typeface="標楷體"/>
              </a:rPr>
              <a:t>)同序位議價方式:如有2家以上優勝廠商序位合計值相同者，其議價順序為:</a:t>
            </a:r>
            <a:r>
              <a:rPr lang="zh-TW" altLang="en-US" sz="2400" u="sng" dirty="0">
                <a:solidFill>
                  <a:srgbClr val="FF0000"/>
                </a:solidFill>
                <a:latin typeface="標楷體" panose="03000509000000000000" pitchFamily="65" charset="-120"/>
                <a:ea typeface="標楷體" panose="03000509000000000000" pitchFamily="65" charset="-120"/>
                <a:cs typeface="標楷體"/>
              </a:rPr>
              <a:t>擇配分最高之評選項目之得分合計值較高者，優先議價；如配分最高之評選項目有</a:t>
            </a:r>
            <a:r>
              <a:rPr lang="en-US" altLang="zh-TW" sz="2400" u="sng" dirty="0">
                <a:solidFill>
                  <a:srgbClr val="FF0000"/>
                </a:solidFill>
                <a:latin typeface="標楷體" panose="03000509000000000000" pitchFamily="65" charset="-120"/>
                <a:ea typeface="標楷體" panose="03000509000000000000" pitchFamily="65" charset="-120"/>
                <a:cs typeface="標楷體"/>
              </a:rPr>
              <a:t>2</a:t>
            </a:r>
            <a:r>
              <a:rPr lang="zh-TW" altLang="en-US" sz="2400" u="sng" dirty="0">
                <a:solidFill>
                  <a:srgbClr val="FF0000"/>
                </a:solidFill>
                <a:latin typeface="標楷體" panose="03000509000000000000" pitchFamily="65" charset="-120"/>
                <a:ea typeface="標楷體" panose="03000509000000000000" pitchFamily="65" charset="-120"/>
                <a:cs typeface="標楷體"/>
              </a:rPr>
              <a:t>項以上者，以該等項目得分合計值較高者，優先議價；得分仍相同者，就該等廠商再進行綜合評選一次，以序位合計值最低者，優先議價；其再次相同者，</a:t>
            </a:r>
            <a:r>
              <a:rPr lang="zh-TW" altLang="en-US" sz="2400" b="1" u="sng" dirty="0">
                <a:solidFill>
                  <a:srgbClr val="FF0000"/>
                </a:solidFill>
                <a:latin typeface="標楷體" panose="03000509000000000000" pitchFamily="65" charset="-120"/>
                <a:ea typeface="標楷體" panose="03000509000000000000" pitchFamily="65" charset="-120"/>
                <a:cs typeface="標楷體"/>
              </a:rPr>
              <a:t>抽籤決定之</a:t>
            </a:r>
            <a:r>
              <a:rPr lang="zh-TW" altLang="en-US" sz="2400" u="sng" dirty="0">
                <a:solidFill>
                  <a:srgbClr val="FF0000"/>
                </a:solidFill>
                <a:latin typeface="標楷體" panose="03000509000000000000" pitchFamily="65" charset="-120"/>
                <a:ea typeface="標楷體" panose="03000509000000000000" pitchFamily="65" charset="-120"/>
                <a:cs typeface="標楷體"/>
              </a:rPr>
              <a:t>。</a:t>
            </a:r>
          </a:p>
          <a:p>
            <a:pPr marL="996950" marR="82550" indent="-532130">
              <a:lnSpc>
                <a:spcPts val="2590"/>
              </a:lnSpc>
              <a:spcBef>
                <a:spcPts val="575"/>
              </a:spcBef>
            </a:pPr>
            <a:r>
              <a:rPr sz="2100" b="1" i="1" spc="-90" dirty="0" err="1">
                <a:solidFill>
                  <a:srgbClr val="00B0F0"/>
                </a:solidFill>
                <a:highlight>
                  <a:srgbClr val="FFFF00"/>
                </a:highlight>
                <a:latin typeface="標楷體"/>
                <a:cs typeface="標楷體"/>
              </a:rPr>
              <a:t>備註</a:t>
            </a:r>
            <a:r>
              <a:rPr sz="2000" b="1" i="1" spc="-15" dirty="0">
                <a:solidFill>
                  <a:srgbClr val="00B0F0"/>
                </a:solidFill>
                <a:highlight>
                  <a:srgbClr val="FFFF00"/>
                </a:highlight>
                <a:latin typeface="Calibri"/>
                <a:cs typeface="Calibri"/>
              </a:rPr>
              <a:t>:</a:t>
            </a:r>
            <a:r>
              <a:rPr sz="2100" b="1" i="1" spc="-100" dirty="0">
                <a:solidFill>
                  <a:srgbClr val="00B0F0"/>
                </a:solidFill>
                <a:highlight>
                  <a:srgbClr val="FFFF00"/>
                </a:highlight>
                <a:latin typeface="標楷體"/>
                <a:cs typeface="標楷體"/>
              </a:rPr>
              <a:t>「</a:t>
            </a:r>
            <a:r>
              <a:rPr sz="2100" b="1" i="1" spc="-100" dirty="0" err="1">
                <a:solidFill>
                  <a:srgbClr val="00B0F0"/>
                </a:solidFill>
                <a:highlight>
                  <a:srgbClr val="FFFF00"/>
                </a:highlight>
                <a:latin typeface="標楷體"/>
                <a:cs typeface="標楷體"/>
              </a:rPr>
              <a:t>案例」部</a:t>
            </a:r>
            <a:r>
              <a:rPr sz="2100" b="1" i="1" spc="-114" dirty="0" err="1">
                <a:solidFill>
                  <a:srgbClr val="00B0F0"/>
                </a:solidFill>
                <a:highlight>
                  <a:srgbClr val="FFFF00"/>
                </a:highlight>
                <a:latin typeface="標楷體"/>
                <a:cs typeface="標楷體"/>
              </a:rPr>
              <a:t>分</a:t>
            </a:r>
            <a:r>
              <a:rPr sz="2100" b="1" i="1" spc="-100" dirty="0" err="1">
                <a:solidFill>
                  <a:srgbClr val="00B0F0"/>
                </a:solidFill>
                <a:highlight>
                  <a:srgbClr val="FFFF00"/>
                </a:highlight>
                <a:latin typeface="標楷體"/>
                <a:cs typeface="標楷體"/>
              </a:rPr>
              <a:t>供參</a:t>
            </a:r>
            <a:r>
              <a:rPr sz="2100" b="1" i="1" spc="-114" dirty="0" err="1">
                <a:solidFill>
                  <a:srgbClr val="00B0F0"/>
                </a:solidFill>
                <a:highlight>
                  <a:srgbClr val="FFFF00"/>
                </a:highlight>
                <a:latin typeface="標楷體"/>
                <a:cs typeface="標楷體"/>
              </a:rPr>
              <a:t>考</a:t>
            </a:r>
            <a:r>
              <a:rPr sz="2100" b="1" i="1" spc="-100" dirty="0" err="1">
                <a:solidFill>
                  <a:srgbClr val="00B0F0"/>
                </a:solidFill>
                <a:highlight>
                  <a:srgbClr val="FFFF00"/>
                </a:highlight>
                <a:latin typeface="標楷體"/>
                <a:cs typeface="標楷體"/>
              </a:rPr>
              <a:t>，可</a:t>
            </a:r>
            <a:r>
              <a:rPr sz="2100" b="1" i="1" spc="-114" dirty="0" err="1">
                <a:solidFill>
                  <a:srgbClr val="00B0F0"/>
                </a:solidFill>
                <a:highlight>
                  <a:srgbClr val="FFFF00"/>
                </a:highlight>
                <a:latin typeface="標楷體"/>
                <a:cs typeface="標楷體"/>
              </a:rPr>
              <a:t>能</a:t>
            </a:r>
            <a:r>
              <a:rPr sz="2100" b="1" i="1" spc="-100" dirty="0" err="1">
                <a:solidFill>
                  <a:srgbClr val="00B0F0"/>
                </a:solidFill>
                <a:highlight>
                  <a:srgbClr val="FFFF00"/>
                </a:highlight>
                <a:latin typeface="標楷體"/>
                <a:cs typeface="標楷體"/>
              </a:rPr>
              <a:t>依個</a:t>
            </a:r>
            <a:r>
              <a:rPr sz="2100" b="1" i="1" spc="-114" dirty="0" err="1">
                <a:solidFill>
                  <a:srgbClr val="00B0F0"/>
                </a:solidFill>
                <a:highlight>
                  <a:srgbClr val="FFFF00"/>
                </a:highlight>
                <a:latin typeface="標楷體"/>
                <a:cs typeface="標楷體"/>
              </a:rPr>
              <a:t>案</a:t>
            </a:r>
            <a:r>
              <a:rPr sz="2100" b="1" i="1" spc="-100" dirty="0" err="1">
                <a:solidFill>
                  <a:srgbClr val="00B0F0"/>
                </a:solidFill>
                <a:highlight>
                  <a:srgbClr val="FFFF00"/>
                </a:highlight>
                <a:latin typeface="標楷體"/>
                <a:cs typeface="標楷體"/>
              </a:rPr>
              <a:t>性質</a:t>
            </a:r>
            <a:r>
              <a:rPr sz="2100" b="1" i="1" spc="-114" dirty="0" err="1">
                <a:solidFill>
                  <a:srgbClr val="00B0F0"/>
                </a:solidFill>
                <a:highlight>
                  <a:srgbClr val="FFFF00"/>
                </a:highlight>
                <a:latin typeface="標楷體"/>
                <a:cs typeface="標楷體"/>
              </a:rPr>
              <a:t>不</a:t>
            </a:r>
            <a:r>
              <a:rPr sz="2100" b="1" i="1" spc="-100" dirty="0" err="1">
                <a:solidFill>
                  <a:srgbClr val="00B0F0"/>
                </a:solidFill>
                <a:highlight>
                  <a:srgbClr val="FFFF00"/>
                </a:highlight>
                <a:latin typeface="標楷體"/>
                <a:cs typeface="標楷體"/>
              </a:rPr>
              <a:t>同而</a:t>
            </a:r>
            <a:r>
              <a:rPr sz="2100" b="1" i="1" spc="-114" dirty="0" err="1">
                <a:solidFill>
                  <a:srgbClr val="00B0F0"/>
                </a:solidFill>
                <a:highlight>
                  <a:srgbClr val="FFFF00"/>
                </a:highlight>
                <a:latin typeface="標楷體"/>
                <a:cs typeface="標楷體"/>
              </a:rPr>
              <a:t>改</a:t>
            </a:r>
            <a:r>
              <a:rPr sz="2100" b="1" i="1" spc="-100" dirty="0" err="1">
                <a:solidFill>
                  <a:srgbClr val="00B0F0"/>
                </a:solidFill>
                <a:highlight>
                  <a:srgbClr val="FFFF00"/>
                </a:highlight>
                <a:latin typeface="標楷體"/>
                <a:cs typeface="標楷體"/>
              </a:rPr>
              <a:t>變</a:t>
            </a:r>
            <a:r>
              <a:rPr sz="2100" b="1" i="1" spc="-100" dirty="0">
                <a:solidFill>
                  <a:srgbClr val="00B0F0"/>
                </a:solidFill>
                <a:highlight>
                  <a:srgbClr val="FFFF00"/>
                </a:highlight>
                <a:latin typeface="標楷體"/>
                <a:cs typeface="標楷體"/>
              </a:rPr>
              <a:t>。</a:t>
            </a:r>
            <a:endParaRPr sz="2100" dirty="0">
              <a:solidFill>
                <a:srgbClr val="00B0F0"/>
              </a:solidFill>
              <a:highlight>
                <a:srgbClr val="FFFF00"/>
              </a:highlight>
              <a:latin typeface="標楷體"/>
              <a:cs typeface="標楷體"/>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8</a:t>
            </a:fld>
            <a:endParaRPr dirty="0"/>
          </a:p>
        </p:txBody>
      </p:sp>
      <p:sp>
        <p:nvSpPr>
          <p:cNvPr id="6" name="object 9">
            <a:extLst>
              <a:ext uri="{FF2B5EF4-FFF2-40B4-BE49-F238E27FC236}">
                <a16:creationId xmlns:a16="http://schemas.microsoft.com/office/drawing/2014/main" id="{A8D03D44-FCCC-495C-BBE2-76542744543B}"/>
              </a:ext>
            </a:extLst>
          </p:cNvPr>
          <p:cNvSpPr txBox="1"/>
          <p:nvPr/>
        </p:nvSpPr>
        <p:spPr>
          <a:xfrm>
            <a:off x="0" y="799306"/>
            <a:ext cx="8960484" cy="981294"/>
          </a:xfrm>
          <a:prstGeom prst="rect">
            <a:avLst/>
          </a:prstGeom>
        </p:spPr>
        <p:txBody>
          <a:bodyPr vert="horz" wrap="square" lIns="0" tIns="0" rIns="0" bIns="0" rtlCol="0">
            <a:spAutoFit/>
          </a:bodyPr>
          <a:lstStyle/>
          <a:p>
            <a:pPr marL="996950" marR="82550" indent="-532130">
              <a:lnSpc>
                <a:spcPts val="2590"/>
              </a:lnSpc>
            </a:pPr>
            <a:r>
              <a:rPr lang="zh-TW" altLang="en-US" b="1" i="1" u="sng" spc="-90" dirty="0">
                <a:solidFill>
                  <a:srgbClr val="00B0F0"/>
                </a:solidFill>
                <a:highlight>
                  <a:srgbClr val="FFFF00"/>
                </a:highlight>
                <a:latin typeface="標楷體"/>
                <a:cs typeface="標楷體"/>
              </a:rPr>
              <a:t>備註</a:t>
            </a:r>
            <a:r>
              <a:rPr lang="en-US" altLang="zh-TW" b="1" i="1" u="sng" spc="-15" dirty="0">
                <a:solidFill>
                  <a:srgbClr val="00B0F0"/>
                </a:solidFill>
                <a:highlight>
                  <a:srgbClr val="FFFF00"/>
                </a:highlight>
                <a:cs typeface="Calibri"/>
              </a:rPr>
              <a:t>:</a:t>
            </a:r>
            <a:r>
              <a:rPr lang="zh-TW" altLang="en-US" b="1" i="1" u="sng" spc="-15" dirty="0">
                <a:solidFill>
                  <a:srgbClr val="00B0F0"/>
                </a:solidFill>
                <a:highlight>
                  <a:srgbClr val="FFFF00"/>
                </a:highlight>
                <a:cs typeface="Calibri"/>
              </a:rPr>
              <a:t>上述「抽籤」方式於</a:t>
            </a:r>
            <a:r>
              <a:rPr lang="en-US" altLang="zh-TW" b="1" i="1" u="sng" spc="-15" dirty="0">
                <a:solidFill>
                  <a:srgbClr val="00B0F0"/>
                </a:solidFill>
                <a:highlight>
                  <a:srgbClr val="FFFF00"/>
                </a:highlight>
                <a:cs typeface="Calibri"/>
              </a:rPr>
              <a:t>114.3.26</a:t>
            </a:r>
            <a:r>
              <a:rPr lang="zh-TW" altLang="en-US" b="1" i="1" u="sng" spc="-15" dirty="0">
                <a:solidFill>
                  <a:srgbClr val="00B0F0"/>
                </a:solidFill>
                <a:highlight>
                  <a:srgbClr val="FFFF00"/>
                </a:highlight>
                <a:cs typeface="Calibri"/>
              </a:rPr>
              <a:t>更新執行方式，請注意依「評選須知」規定辦理</a:t>
            </a:r>
            <a:r>
              <a:rPr lang="zh-TW" altLang="en-US" b="1" i="1" u="sng" spc="-100" dirty="0">
                <a:solidFill>
                  <a:srgbClr val="00B0F0"/>
                </a:solidFill>
                <a:highlight>
                  <a:srgbClr val="FFFF00"/>
                </a:highlight>
                <a:latin typeface="標楷體"/>
                <a:cs typeface="標楷體"/>
              </a:rPr>
              <a:t>。</a:t>
            </a:r>
            <a:endParaRPr lang="zh-TW" altLang="en-US" u="sng" dirty="0">
              <a:solidFill>
                <a:srgbClr val="00B0F0"/>
              </a:solidFill>
              <a:highlight>
                <a:srgbClr val="FFFF00"/>
              </a:highlight>
              <a:latin typeface="標楷體"/>
              <a:cs typeface="標楷體"/>
            </a:endParaRPr>
          </a:p>
          <a:p>
            <a:pPr marL="996950" marR="82550" indent="-532130">
              <a:lnSpc>
                <a:spcPts val="2590"/>
              </a:lnSpc>
            </a:pPr>
            <a:endParaRPr lang="en-US" altLang="zh-TW" dirty="0">
              <a:latin typeface="標楷體" panose="03000509000000000000" pitchFamily="65" charset="-120"/>
              <a:ea typeface="標楷體" panose="03000509000000000000" pitchFamily="65" charset="-120"/>
              <a:cs typeface="標楷體"/>
            </a:endParaRPr>
          </a:p>
          <a:p>
            <a:pPr marL="996950" marR="82550" indent="-532130">
              <a:lnSpc>
                <a:spcPts val="2590"/>
              </a:lnSpc>
            </a:pPr>
            <a:endParaRPr sz="2100" dirty="0">
              <a:solidFill>
                <a:srgbClr val="00B0F0"/>
              </a:solidFill>
              <a:highlight>
                <a:srgbClr val="FFFF00"/>
              </a:highlight>
              <a:latin typeface="標楷體"/>
              <a:cs typeface="標楷體"/>
            </a:endParaRPr>
          </a:p>
        </p:txBody>
      </p:sp>
      <p:pic>
        <p:nvPicPr>
          <p:cNvPr id="9" name="圖片 8">
            <a:extLst>
              <a:ext uri="{FF2B5EF4-FFF2-40B4-BE49-F238E27FC236}">
                <a16:creationId xmlns:a16="http://schemas.microsoft.com/office/drawing/2014/main" id="{FC60F3E5-56DE-4C7D-875A-DCBA78355E63}"/>
              </a:ext>
            </a:extLst>
          </p:cNvPr>
          <p:cNvPicPr>
            <a:picLocks noChangeAspect="1"/>
          </p:cNvPicPr>
          <p:nvPr/>
        </p:nvPicPr>
        <p:blipFill>
          <a:blip r:embed="rId2"/>
          <a:stretch>
            <a:fillRect/>
          </a:stretch>
        </p:blipFill>
        <p:spPr>
          <a:xfrm>
            <a:off x="4267199" y="1228436"/>
            <a:ext cx="4795269" cy="4257957"/>
          </a:xfrm>
          <a:prstGeom prst="rect">
            <a:avLst/>
          </a:prstGeom>
          <a:ln>
            <a:solidFill>
              <a:schemeClr val="tx1"/>
            </a:solidFill>
          </a:ln>
        </p:spPr>
      </p:pic>
      <p:sp>
        <p:nvSpPr>
          <p:cNvPr id="12" name="矩形 11">
            <a:extLst>
              <a:ext uri="{FF2B5EF4-FFF2-40B4-BE49-F238E27FC236}">
                <a16:creationId xmlns:a16="http://schemas.microsoft.com/office/drawing/2014/main" id="{77B972FA-E0BB-4299-9BE7-AC3F396BAA7F}"/>
              </a:ext>
            </a:extLst>
          </p:cNvPr>
          <p:cNvSpPr/>
          <p:nvPr/>
        </p:nvSpPr>
        <p:spPr>
          <a:xfrm>
            <a:off x="5614782" y="3886200"/>
            <a:ext cx="3372055" cy="228600"/>
          </a:xfrm>
          <a:prstGeom prst="rect">
            <a:avLst/>
          </a:prstGeom>
          <a:no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3" name="矩形 12">
            <a:extLst>
              <a:ext uri="{FF2B5EF4-FFF2-40B4-BE49-F238E27FC236}">
                <a16:creationId xmlns:a16="http://schemas.microsoft.com/office/drawing/2014/main" id="{7E1CF457-42D9-4BF2-8E3C-C0906A14FF4E}"/>
              </a:ext>
            </a:extLst>
          </p:cNvPr>
          <p:cNvSpPr/>
          <p:nvPr/>
        </p:nvSpPr>
        <p:spPr>
          <a:xfrm>
            <a:off x="4287981" y="4114800"/>
            <a:ext cx="3789219" cy="228600"/>
          </a:xfrm>
          <a:prstGeom prst="rect">
            <a:avLst/>
          </a:prstGeom>
          <a:no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pic>
        <p:nvPicPr>
          <p:cNvPr id="4" name="圖片 3">
            <a:extLst>
              <a:ext uri="{FF2B5EF4-FFF2-40B4-BE49-F238E27FC236}">
                <a16:creationId xmlns:a16="http://schemas.microsoft.com/office/drawing/2014/main" id="{C9F52768-986F-4933-EE02-FE2BCA530A3D}"/>
              </a:ext>
            </a:extLst>
          </p:cNvPr>
          <p:cNvPicPr>
            <a:picLocks noChangeAspect="1"/>
          </p:cNvPicPr>
          <p:nvPr/>
        </p:nvPicPr>
        <p:blipFill>
          <a:blip r:embed="rId3"/>
          <a:stretch>
            <a:fillRect/>
          </a:stretch>
        </p:blipFill>
        <p:spPr>
          <a:xfrm>
            <a:off x="208915" y="1228436"/>
            <a:ext cx="3956299" cy="5423156"/>
          </a:xfrm>
          <a:prstGeom prst="rect">
            <a:avLst/>
          </a:prstGeom>
          <a:ln>
            <a:solidFill>
              <a:schemeClr val="tx1"/>
            </a:solid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7162" y="726440"/>
            <a:ext cx="8839200" cy="0"/>
          </a:xfrm>
          <a:custGeom>
            <a:avLst/>
            <a:gdLst/>
            <a:ahLst/>
            <a:cxnLst/>
            <a:rect l="l" t="t" r="r" b="b"/>
            <a:pathLst>
              <a:path w="8839200">
                <a:moveTo>
                  <a:pt x="0" y="0"/>
                </a:moveTo>
                <a:lnTo>
                  <a:pt x="8839200" y="0"/>
                </a:lnTo>
              </a:path>
            </a:pathLst>
          </a:custGeom>
          <a:ln w="26670">
            <a:solidFill>
              <a:srgbClr val="0000A0"/>
            </a:solidFill>
          </a:ln>
        </p:spPr>
        <p:txBody>
          <a:bodyPr wrap="square" lIns="0" tIns="0" rIns="0" bIns="0" rtlCol="0"/>
          <a:lstStyle/>
          <a:p>
            <a:endParaRPr/>
          </a:p>
        </p:txBody>
      </p:sp>
      <p:sp>
        <p:nvSpPr>
          <p:cNvPr id="3" name="object 3"/>
          <p:cNvSpPr/>
          <p:nvPr/>
        </p:nvSpPr>
        <p:spPr>
          <a:xfrm>
            <a:off x="157162" y="699769"/>
            <a:ext cx="8839200" cy="0"/>
          </a:xfrm>
          <a:custGeom>
            <a:avLst/>
            <a:gdLst/>
            <a:ahLst/>
            <a:cxnLst/>
            <a:rect l="l" t="t" r="r" b="b"/>
            <a:pathLst>
              <a:path w="8839200">
                <a:moveTo>
                  <a:pt x="0" y="0"/>
                </a:moveTo>
                <a:lnTo>
                  <a:pt x="8839200" y="0"/>
                </a:lnTo>
              </a:path>
            </a:pathLst>
          </a:custGeom>
          <a:ln w="8889">
            <a:solidFill>
              <a:srgbClr val="0000A0"/>
            </a:solidFill>
          </a:ln>
        </p:spPr>
        <p:txBody>
          <a:bodyPr wrap="square" lIns="0" tIns="0" rIns="0" bIns="0" rtlCol="0"/>
          <a:lstStyle/>
          <a:p>
            <a:endParaRPr/>
          </a:p>
        </p:txBody>
      </p:sp>
      <p:sp>
        <p:nvSpPr>
          <p:cNvPr id="4" name="object 4"/>
          <p:cNvSpPr txBox="1"/>
          <p:nvPr/>
        </p:nvSpPr>
        <p:spPr>
          <a:xfrm>
            <a:off x="1067752" y="798703"/>
            <a:ext cx="7629525" cy="3713837"/>
          </a:xfrm>
          <a:prstGeom prst="rect">
            <a:avLst/>
          </a:prstGeom>
        </p:spPr>
        <p:txBody>
          <a:bodyPr vert="horz" wrap="square" lIns="0" tIns="0" rIns="0" bIns="0" rtlCol="0">
            <a:spAutoFit/>
          </a:bodyPr>
          <a:lstStyle/>
          <a:p>
            <a:pPr marL="12700">
              <a:lnSpc>
                <a:spcPct val="100000"/>
              </a:lnSpc>
            </a:pPr>
            <a:r>
              <a:rPr sz="2400" dirty="0">
                <a:latin typeface="標楷體"/>
                <a:cs typeface="標楷體"/>
              </a:rPr>
              <a:t>五、</a:t>
            </a:r>
            <a:r>
              <a:rPr sz="2400" b="1" spc="-5" dirty="0">
                <a:latin typeface="標楷體"/>
                <a:cs typeface="標楷體"/>
              </a:rPr>
              <a:t>工作小組初審意見報告</a:t>
            </a:r>
            <a:endParaRPr sz="2400" dirty="0">
              <a:latin typeface="標楷體"/>
              <a:cs typeface="標楷體"/>
            </a:endParaRPr>
          </a:p>
          <a:p>
            <a:pPr marL="1185545" marR="48260" indent="-623570" algn="just">
              <a:lnSpc>
                <a:spcPts val="2590"/>
              </a:lnSpc>
              <a:spcBef>
                <a:spcPts val="545"/>
              </a:spcBef>
            </a:pPr>
            <a:r>
              <a:rPr sz="2400" dirty="0">
                <a:latin typeface="標楷體"/>
                <a:cs typeface="標楷體"/>
              </a:rPr>
              <a:t>(一)</a:t>
            </a:r>
            <a:r>
              <a:rPr lang="zh-TW" altLang="en-US" sz="2400" dirty="0">
                <a:latin typeface="標楷體" panose="03000509000000000000" pitchFamily="65" charset="-120"/>
                <a:ea typeface="標楷體" panose="03000509000000000000" pitchFamily="65" charset="-120"/>
              </a:rPr>
              <a:t>受評廠商於各評選項目所報內容是否具可行性，並符合招標文件所定之目的、功能、需求、特性、標準、經費及期程等。</a:t>
            </a:r>
            <a:endParaRPr sz="2400" dirty="0">
              <a:latin typeface="標楷體" panose="03000509000000000000" pitchFamily="65" charset="-120"/>
              <a:ea typeface="標楷體" panose="03000509000000000000" pitchFamily="65" charset="-120"/>
            </a:endParaRPr>
          </a:p>
          <a:p>
            <a:pPr marL="1163638" indent="-601663">
              <a:lnSpc>
                <a:spcPct val="100000"/>
              </a:lnSpc>
              <a:spcBef>
                <a:spcPts val="245"/>
              </a:spcBef>
            </a:pP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二</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受評廠商於各評選項目之差異性。</a:t>
            </a:r>
            <a:r>
              <a:rPr lang="zh-TW" altLang="en-US" sz="2400" dirty="0">
                <a:solidFill>
                  <a:srgbClr val="FF0000"/>
                </a:solidFill>
                <a:latin typeface="標楷體" panose="03000509000000000000" pitchFamily="65" charset="-120"/>
                <a:ea typeface="標楷體" panose="03000509000000000000" pitchFamily="65" charset="-120"/>
              </a:rPr>
              <a:t>另就「廠商企業社會責任</a:t>
            </a:r>
            <a:r>
              <a:rPr lang="en-US" altLang="zh-TW" sz="2400" dirty="0">
                <a:solidFill>
                  <a:srgbClr val="FF0000"/>
                </a:solidFill>
                <a:latin typeface="標楷體" panose="03000509000000000000" pitchFamily="65" charset="-120"/>
                <a:ea typeface="標楷體" panose="03000509000000000000" pitchFamily="65" charset="-120"/>
              </a:rPr>
              <a:t>(CSR)</a:t>
            </a:r>
            <a:r>
              <a:rPr lang="zh-TW" altLang="en-US" sz="2400" dirty="0">
                <a:solidFill>
                  <a:srgbClr val="FF0000"/>
                </a:solidFill>
                <a:latin typeface="標楷體" panose="03000509000000000000" pitchFamily="65" charset="-120"/>
                <a:ea typeface="標楷體" panose="03000509000000000000" pitchFamily="65" charset="-120"/>
              </a:rPr>
              <a:t>指標」部分，除說明差異情形外，</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提醒委員因該項配分小</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例如配分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6</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，宜討論具一定共識</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例如給分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3</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至</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4</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分</a:t>
            </a:r>
            <a:r>
              <a:rPr lang="en-US" altLang="zh-TW" sz="2400" dirty="0">
                <a:solidFill>
                  <a:srgbClr val="FF0000"/>
                </a:solidFill>
                <a:highlight>
                  <a:srgbClr val="FFFF00"/>
                </a:highlight>
                <a:latin typeface="標楷體" panose="03000509000000000000" pitchFamily="65" charset="-120"/>
                <a:ea typeface="標楷體" panose="03000509000000000000" pitchFamily="65" charset="-120"/>
              </a:rPr>
              <a:t>)</a:t>
            </a:r>
            <a:r>
              <a:rPr lang="zh-TW" altLang="en-US" sz="2400" dirty="0">
                <a:solidFill>
                  <a:srgbClr val="FF0000"/>
                </a:solidFill>
                <a:highlight>
                  <a:srgbClr val="FFFF00"/>
                </a:highlight>
                <a:latin typeface="標楷體" panose="03000509000000000000" pitchFamily="65" charset="-120"/>
                <a:ea typeface="標楷體" panose="03000509000000000000" pitchFamily="65" charset="-120"/>
              </a:rPr>
              <a:t>，以避免差異過大，</a:t>
            </a:r>
            <a:r>
              <a:rPr lang="zh-TW" altLang="en-US" sz="2400" b="1" u="sng" dirty="0">
                <a:solidFill>
                  <a:srgbClr val="FF0000"/>
                </a:solidFill>
                <a:highlight>
                  <a:srgbClr val="FFFF00"/>
                </a:highlight>
                <a:latin typeface="標楷體" panose="03000509000000000000" pitchFamily="65" charset="-120"/>
                <a:ea typeface="標楷體" panose="03000509000000000000" pitchFamily="65" charset="-120"/>
              </a:rPr>
              <a:t>且應先參考工作小組之初審意見</a:t>
            </a:r>
            <a:r>
              <a:rPr lang="zh-TW" altLang="en-US" sz="2400" dirty="0">
                <a:solidFill>
                  <a:srgbClr val="FF0000"/>
                </a:solidFill>
                <a:latin typeface="標楷體" panose="03000509000000000000" pitchFamily="65" charset="-120"/>
                <a:ea typeface="標楷體" panose="03000509000000000000" pitchFamily="65" charset="-120"/>
              </a:rPr>
              <a:t>。</a:t>
            </a:r>
            <a:endParaRPr lang="zh-TW" altLang="en-US" sz="2400" dirty="0">
              <a:latin typeface="標楷體"/>
              <a:cs typeface="標楷體"/>
            </a:endParaRPr>
          </a:p>
          <a:p>
            <a:pPr marL="561975">
              <a:lnSpc>
                <a:spcPct val="100000"/>
              </a:lnSpc>
              <a:spcBef>
                <a:spcPts val="284"/>
              </a:spcBef>
            </a:pPr>
            <a:r>
              <a:rPr sz="2400" dirty="0">
                <a:latin typeface="標楷體"/>
                <a:cs typeface="標楷體"/>
              </a:rPr>
              <a:t>(三)</a:t>
            </a:r>
            <a:r>
              <a:rPr sz="2400" dirty="0" err="1">
                <a:latin typeface="標楷體"/>
                <a:cs typeface="標楷體"/>
              </a:rPr>
              <a:t>建議委員詢問廠商補充說明或澄清部分</a:t>
            </a:r>
            <a:r>
              <a:rPr sz="2400" dirty="0">
                <a:latin typeface="標楷體"/>
                <a:cs typeface="標楷體"/>
              </a:rPr>
              <a:t>。</a:t>
            </a:r>
          </a:p>
        </p:txBody>
      </p:sp>
      <p:sp>
        <p:nvSpPr>
          <p:cNvPr id="5" name="object 5"/>
          <p:cNvSpPr txBox="1">
            <a:spLocks noGrp="1"/>
          </p:cNvSpPr>
          <p:nvPr>
            <p:ph type="sldNum" sz="quarter" idx="7"/>
          </p:nvPr>
        </p:nvSpPr>
        <p:spPr>
          <a:prstGeom prst="rect">
            <a:avLst/>
          </a:prstGeom>
        </p:spPr>
        <p:txBody>
          <a:bodyPr vert="horz" wrap="square" lIns="0" tIns="12700" rIns="0" bIns="0" rtlCol="0">
            <a:spAutoFit/>
          </a:bodyPr>
          <a:lstStyle/>
          <a:p>
            <a:pPr marL="25400">
              <a:lnSpc>
                <a:spcPct val="100000"/>
              </a:lnSpc>
              <a:spcBef>
                <a:spcPts val="100"/>
              </a:spcBef>
            </a:pPr>
            <a:fld id="{81D60167-4931-47E6-BA6A-407CBD079E47}" type="slidenum">
              <a:rPr dirty="0"/>
              <a:t>9</a:t>
            </a:fld>
            <a:endParaRPr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715</TotalTime>
  <Words>1471</Words>
  <Application>Microsoft Office PowerPoint</Application>
  <PresentationFormat>如螢幕大小 (4:3)</PresentationFormat>
  <Paragraphs>269</Paragraphs>
  <Slides>18</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18</vt:i4>
      </vt:variant>
    </vt:vector>
  </HeadingPairs>
  <TitlesOfParts>
    <vt:vector size="26" baseType="lpstr">
      <vt:lpstr>細明體</vt:lpstr>
      <vt:lpstr>標楷體</vt:lpstr>
      <vt:lpstr>Arial</vt:lpstr>
      <vt:lpstr>Calibri</vt:lpstr>
      <vt:lpstr>Tahoma</vt:lpstr>
      <vt:lpstr>Times New Roman</vt:lpstr>
      <vt:lpstr>Wingdings</vt:lpstr>
      <vt:lpstr>Office Theme</vt:lpstr>
      <vt:lpstr>辦理採購評選委員會議注意事項(115.3)</vt:lpstr>
      <vt:lpstr>PowerPoint 簡報</vt:lpstr>
      <vt:lpstr>三、評選前宣告事項&lt;共4點，建議宣讀或摘要說明&gt;</vt:lpstr>
      <vt:lpstr>第2點上述「委任關係」，例如:「評選委員為參與投標之社團法人理事或監事」或「評選委員為參與投標之大學聘任教師」等</vt:lpstr>
      <vt:lpstr>PowerPoint 簡報</vt:lpstr>
      <vt:lpstr>PowerPoint 簡報</vt:lpstr>
      <vt:lpstr>四、評選規定說明 依招標文件之「評選須知」規定辦理說明，如下案例:</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「最有利標作業手冊」就評選作業有詳細說明，可下載參考(工程會網頁)。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102細部計畫書審查會議簡報</dc:title>
  <dc:creator>yuchih@nsrrc.org.tw</dc:creator>
  <cp:lastModifiedBy>林志昌[NSTC]</cp:lastModifiedBy>
  <cp:revision>78</cp:revision>
  <dcterms:created xsi:type="dcterms:W3CDTF">2019-11-29T14:27:42Z</dcterms:created>
  <dcterms:modified xsi:type="dcterms:W3CDTF">2026-03-06T02:49:34Z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2019-08-08T00:00:00Z</vt:filetime>
  </property>
  <property fmtid="{D5CDD505-2E9C-101B-9397-08002B2CF9AE}" pid="3" name="Creator">
    <vt:lpwstr>Acrobat PDFMaker 15 for PowerPoint</vt:lpwstr>
  </property>
  <property fmtid="{D5CDD505-2E9C-101B-9397-08002B2CF9AE}" pid="4" name="LastSaved">
    <vt:filetime>2019-11-29T00:00:00Z</vt:filetime>
  </property>
</Properties>
</file>